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2F71"/>
    <a:srgbClr val="243847"/>
    <a:srgbClr val="E8E8E8"/>
    <a:srgbClr val="2E4558"/>
    <a:srgbClr val="FF7434"/>
    <a:srgbClr val="00769E"/>
    <a:srgbClr val="35BCEE"/>
    <a:srgbClr val="FF6172"/>
    <a:srgbClr val="85D6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2"/>
    <p:restoredTop sz="92968"/>
  </p:normalViewPr>
  <p:slideViewPr>
    <p:cSldViewPr snapToGrid="0">
      <p:cViewPr>
        <p:scale>
          <a:sx n="120" d="100"/>
          <a:sy n="120" d="100"/>
        </p:scale>
        <p:origin x="-4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92685-FBA3-7049-ABA3-2AF2623CB9FC}" type="datetimeFigureOut">
              <a:rPr lang="en-US" smtClean="0"/>
              <a:t>1/3/24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9FCE4-F401-DF4C-8525-A66E5F415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2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EDIT NOTES &lt; </a:t>
            </a:r>
          </a:p>
          <a:p>
            <a:endParaRPr lang="en-US" dirty="0"/>
          </a:p>
          <a:p>
            <a:r>
              <a:rPr lang="en-US" dirty="0"/>
              <a:t>QR Code will need changed to correct URL </a:t>
            </a:r>
            <a:r>
              <a:rPr lang="en-US" dirty="0" err="1"/>
              <a:t>Linkv</a:t>
            </a:r>
            <a:endParaRPr lang="en-US" dirty="0"/>
          </a:p>
          <a:p>
            <a:r>
              <a:rPr lang="en-US" dirty="0"/>
              <a:t>Change URL for QR Code box, for Tell us your views button and for you can help us button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C9FCE4-F401-DF4C-8525-A66E5F4158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2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2099-FF75-2C64-F405-5C2AB9F78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0F28C-AF1A-9359-416D-FE2824837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A6376-4641-2C2E-E972-D6F5963D0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C6C5A-DF3D-878D-5596-0270C3004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F1F4-A2C4-A02B-63E1-5DAB9D6F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F03AC-F8F7-C44A-C650-B26F6315C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AE2F-DA04-656F-6601-A54DFF599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38B3A-50C4-CE10-2806-7670AF135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17428-E804-2922-E48E-A9B4F90B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3FD6C-19D7-7059-17EB-85E80B5E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269A15-0E2C-3571-0AF4-3B61801833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8131-964C-C7B9-A080-3FBB050DB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DF3E-8804-4E85-FBED-9EFF1140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433FA-9180-9379-DC21-E5F8CB6A5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0165D-97EF-A50A-2F09-ABB8ED8A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4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EFC2-11A7-2B4B-9857-E0191E2B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794C-9789-1F6E-3973-7FD058814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2767C-2010-1089-C19E-915D6A13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E7080-5658-6B4B-FFC4-77A9E068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9FD84-C3A0-51DD-567E-732FBFEA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6C47B-0FA2-61CB-2CCE-B79C6F2C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0F166-EB50-910D-26F5-2AA7B59F0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1227F-C35B-E4B5-283E-16C4F3C5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3006-37CF-EF0E-771F-5C9A6B5E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2AED3-EA4A-2025-27D9-BC913C653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CFEE-6EF9-7EFD-8807-032C30900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7119D-0277-23FF-8AEE-F471934DB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ED9D9-F4CA-B9FC-E2DB-1FCABA6B4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D645E-B6D8-0675-86C8-247E80ED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EFE6D-6618-5EB4-1E0F-E6A67204A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B9935-F855-1BDF-FD0E-18E8DAF4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07922-10E5-DE1B-5973-E8BEE8188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C40D6-D7AC-2775-83FD-0743D54A8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FF3C3-54EB-38DA-1267-E991043F4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E34F1-B23D-4420-3698-550459A64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30C06B-D6E3-2DA2-75A6-F51CF43B4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890FA-B597-472A-D6DE-32B6C79FD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30826B-91C2-969D-A6D8-891F8E5C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EA772B-B177-347F-5A6E-6CD714D3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8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9B6C-1A4B-2227-4D44-E9696D8D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4B0FA-5DF5-3181-0751-9949727B7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FAB01B-63BE-CD10-61D7-4F0011A7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F089E-8445-9D28-B0E8-67078E66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7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E95B58-DD90-0608-F7BD-195E88EC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FE4FA-F877-8443-681F-A6467C8A6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FB6FA-8AEC-3F74-DCE4-CA4727C7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B51DC-80C2-0F3B-666E-EDAC08D14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87F6-C933-898F-1455-707828E8F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F3D79-1B7C-018A-1105-8CABD2429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F4EE5-FD9D-784A-8EFA-8FAE5082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C6049-2B82-76A8-C478-C5B15D55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48A58-BD2E-D361-BF0E-CBA9A798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6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07333-58FD-18E6-A3C5-00D2602BD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21E992-6EEC-9980-3E86-2669FE254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304D8-456B-FD88-BD02-3A4A89427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90160-9BA1-E2AB-F631-0937F4537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1E740-2981-D042-2865-A35A121F4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1BC05-4998-1C86-7505-0CCC1AF1A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886B1-3A7B-2E15-96BF-56ADFE48A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17CA2-25D9-DCC8-8E43-8A32DA806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A0CDA-8EBA-F569-F18D-4DFEF04CE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4DF4-5969-EB4E-A4FB-E15C6B6AF217}" type="datetimeFigureOut">
              <a:rPr lang="en-US" smtClean="0"/>
              <a:t>1/3/24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EF7C-E5B2-6AB1-A17B-9D974B4FF1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D83A1-FBFC-5E33-D84D-1D68685E3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F976-0A76-674C-B55B-092350388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8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50F3588-5C4A-9C8F-BB54-59CFDEC810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9A70B35-FD03-C549-E4ED-0058B9D88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510" y="2834522"/>
            <a:ext cx="5522089" cy="972265"/>
          </a:xfrm>
          <a:prstGeom prst="rect">
            <a:avLst/>
          </a:prstGeom>
        </p:spPr>
      </p:pic>
      <p:sp>
        <p:nvSpPr>
          <p:cNvPr id="127" name="Rectangle 126">
            <a:extLst>
              <a:ext uri="{FF2B5EF4-FFF2-40B4-BE49-F238E27FC236}">
                <a16:creationId xmlns:a16="http://schemas.microsoft.com/office/drawing/2014/main" id="{4F08F25A-06D1-8F51-BD4E-EBA5D95A5016}"/>
              </a:ext>
            </a:extLst>
          </p:cNvPr>
          <p:cNvSpPr/>
          <p:nvPr/>
        </p:nvSpPr>
        <p:spPr>
          <a:xfrm>
            <a:off x="-199505" y="5034397"/>
            <a:ext cx="12455681" cy="2006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37AED74-9AF8-FD1B-1FA7-2E364CE59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17778" y="1016001"/>
            <a:ext cx="16215751" cy="5878974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5D850F6B-2A7E-23FA-23AE-343EA7135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7791" y="484749"/>
            <a:ext cx="990600" cy="3302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0EA083C-60D2-352B-916F-EAF979CE6602}"/>
              </a:ext>
            </a:extLst>
          </p:cNvPr>
          <p:cNvSpPr txBox="1"/>
          <p:nvPr/>
        </p:nvSpPr>
        <p:spPr>
          <a:xfrm>
            <a:off x="10274183" y="6597573"/>
            <a:ext cx="19178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© </a:t>
            </a:r>
            <a:r>
              <a:rPr lang="en-GB" sz="800" dirty="0" err="1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Ineqe</a:t>
            </a:r>
            <a:r>
              <a:rPr lang="en-GB" sz="800" dirty="0">
                <a:solidFill>
                  <a:schemeClr val="bg1"/>
                </a:solidFill>
                <a:effectLst/>
                <a:latin typeface="Helvetica Neue Light" panose="02000403000000020004" pitchFamily="2" charset="0"/>
              </a:rPr>
              <a:t> Group Ltd 2024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4B5EC72-EF10-9588-B095-CB07F77E53B1}"/>
              </a:ext>
            </a:extLst>
          </p:cNvPr>
          <p:cNvGrpSpPr/>
          <p:nvPr/>
        </p:nvGrpSpPr>
        <p:grpSpPr>
          <a:xfrm>
            <a:off x="12256176" y="0"/>
            <a:ext cx="8829235" cy="6873399"/>
            <a:chOff x="3362765" y="0"/>
            <a:chExt cx="8829235" cy="6873399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5C48001-8CD4-720C-9EC7-FB13BD229102}"/>
                </a:ext>
              </a:extLst>
            </p:cNvPr>
            <p:cNvGrpSpPr/>
            <p:nvPr/>
          </p:nvGrpSpPr>
          <p:grpSpPr>
            <a:xfrm>
              <a:off x="3362765" y="0"/>
              <a:ext cx="8829235" cy="6873399"/>
              <a:chOff x="3362765" y="0"/>
              <a:chExt cx="8829235" cy="6873399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B6EFD2C8-CFF0-07D0-79FD-863E90D71B5F}"/>
                  </a:ext>
                </a:extLst>
              </p:cNvPr>
              <p:cNvGrpSpPr/>
              <p:nvPr/>
            </p:nvGrpSpPr>
            <p:grpSpPr>
              <a:xfrm>
                <a:off x="3362765" y="0"/>
                <a:ext cx="8829235" cy="6873399"/>
                <a:chOff x="3362765" y="0"/>
                <a:chExt cx="8829235" cy="6873399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31326F7A-6845-ECFB-8325-47F8EAB43DCF}"/>
                    </a:ext>
                  </a:extLst>
                </p:cNvPr>
                <p:cNvGrpSpPr/>
                <p:nvPr/>
              </p:nvGrpSpPr>
              <p:grpSpPr>
                <a:xfrm>
                  <a:off x="3362765" y="0"/>
                  <a:ext cx="8829235" cy="6873399"/>
                  <a:chOff x="3362765" y="0"/>
                  <a:chExt cx="8829235" cy="6873399"/>
                </a:xfrm>
              </p:grpSpPr>
              <p:grpSp>
                <p:nvGrpSpPr>
                  <p:cNvPr id="65" name="Group 64">
                    <a:extLst>
                      <a:ext uri="{FF2B5EF4-FFF2-40B4-BE49-F238E27FC236}">
                        <a16:creationId xmlns:a16="http://schemas.microsoft.com/office/drawing/2014/main" id="{310C691A-41E4-C2FB-DFFD-0D015C699308}"/>
                      </a:ext>
                    </a:extLst>
                  </p:cNvPr>
                  <p:cNvGrpSpPr/>
                  <p:nvPr/>
                </p:nvGrpSpPr>
                <p:grpSpPr>
                  <a:xfrm>
                    <a:off x="3362765" y="0"/>
                    <a:ext cx="8829235" cy="6873399"/>
                    <a:chOff x="3362765" y="0"/>
                    <a:chExt cx="8829235" cy="6873399"/>
                  </a:xfrm>
                </p:grpSpPr>
                <p:sp>
                  <p:nvSpPr>
                    <p:cNvPr id="67" name="Rectangle 66">
                      <a:extLst>
                        <a:ext uri="{FF2B5EF4-FFF2-40B4-BE49-F238E27FC236}">
                          <a16:creationId xmlns:a16="http://schemas.microsoft.com/office/drawing/2014/main" id="{BC4B9351-6C98-ECF4-4E6D-F660BBBB45B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0"/>
                      <a:ext cx="8829231" cy="5052033"/>
                    </a:xfrm>
                    <a:prstGeom prst="rect">
                      <a:avLst/>
                    </a:prstGeom>
                    <a:solidFill>
                      <a:srgbClr val="2E455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68" name="Rectangle 67">
                      <a:extLst>
                        <a:ext uri="{FF2B5EF4-FFF2-40B4-BE49-F238E27FC236}">
                          <a16:creationId xmlns:a16="http://schemas.microsoft.com/office/drawing/2014/main" id="{157370F9-3C2E-9767-AAE2-4A89FFD65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6" y="5036776"/>
                      <a:ext cx="8829233" cy="1834247"/>
                    </a:xfrm>
                    <a:prstGeom prst="rect">
                      <a:avLst/>
                    </a:prstGeom>
                    <a:solidFill>
                      <a:srgbClr val="E8E8E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69" name="Group 68">
                      <a:extLst>
                        <a:ext uri="{FF2B5EF4-FFF2-40B4-BE49-F238E27FC236}">
                          <a16:creationId xmlns:a16="http://schemas.microsoft.com/office/drawing/2014/main" id="{368400C7-1111-1EB2-F1C5-9F977EDE1F1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06831" y="2697351"/>
                      <a:ext cx="4852509" cy="1637210"/>
                      <a:chOff x="3806831" y="2697351"/>
                      <a:chExt cx="4852509" cy="1637210"/>
                    </a:xfrm>
                  </p:grpSpPr>
                  <p:sp>
                    <p:nvSpPr>
                      <p:cNvPr id="95" name="TextBox 94">
                        <a:extLst>
                          <a:ext uri="{FF2B5EF4-FFF2-40B4-BE49-F238E27FC236}">
                            <a16:creationId xmlns:a16="http://schemas.microsoft.com/office/drawing/2014/main" id="{5E031499-75C9-D4E0-6E8A-B2E538CB4C3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2697351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Tell us your views!</a:t>
                        </a:r>
                      </a:p>
                    </p:txBody>
                  </p:sp>
                  <p:sp>
                    <p:nvSpPr>
                      <p:cNvPr id="96" name="TextBox 95">
                        <a:extLst>
                          <a:ext uri="{FF2B5EF4-FFF2-40B4-BE49-F238E27FC236}">
                            <a16:creationId xmlns:a16="http://schemas.microsoft.com/office/drawing/2014/main" id="{19DD7831-A3C5-18A1-ED38-12EBF5A23CBA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3318898"/>
                        <a:ext cx="4852509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our participation is critically important and you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can help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by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taking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part in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an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anonymous and confidential survey. </a:t>
                        </a:r>
                        <a:endParaRPr lang="en-GB" sz="1200" dirty="0"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We encourage you to be open and honest. We will only share information if what you tell us indicates a serious risk of harm. </a:t>
                        </a:r>
                      </a:p>
                    </p:txBody>
                  </p:sp>
                </p:grp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367356EA-B8BC-0EB6-13AE-A778C51330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58989" y="0"/>
                      <a:ext cx="3433010" cy="5034397"/>
                    </a:xfrm>
                    <a:prstGeom prst="rect">
                      <a:avLst/>
                    </a:prstGeom>
                    <a:solidFill>
                      <a:srgbClr val="24384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pic>
                  <p:nvPicPr>
                    <p:cNvPr id="71" name="Picture 70">
                      <a:extLst>
                        <a:ext uri="{FF2B5EF4-FFF2-40B4-BE49-F238E27FC236}">
                          <a16:creationId xmlns:a16="http://schemas.microsoft.com/office/drawing/2014/main" id="{65C06074-A2C2-21E3-B7B3-4FE264F31E14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5"/>
                    <a:stretch>
                      <a:fillRect/>
                    </a:stretch>
                  </p:blipFill>
                  <p:spPr>
                    <a:xfrm>
                      <a:off x="9016875" y="484749"/>
                      <a:ext cx="622300" cy="457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72" name="Group 71">
                      <a:extLst>
                        <a:ext uri="{FF2B5EF4-FFF2-40B4-BE49-F238E27FC236}">
                          <a16:creationId xmlns:a16="http://schemas.microsoft.com/office/drawing/2014/main" id="{3E37DA02-F641-3311-DF6A-9B071E8581B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64642" y="2663893"/>
                      <a:ext cx="2976342" cy="422549"/>
                      <a:chOff x="8964642" y="2663893"/>
                      <a:chExt cx="2976342" cy="422549"/>
                    </a:xfrm>
                  </p:grpSpPr>
                  <p:sp>
                    <p:nvSpPr>
                      <p:cNvPr id="93" name="Rounded Rectangle 92">
                        <a:extLst>
                          <a:ext uri="{FF2B5EF4-FFF2-40B4-BE49-F238E27FC236}">
                            <a16:creationId xmlns:a16="http://schemas.microsoft.com/office/drawing/2014/main" id="{059DCF8A-797C-1B3E-7C38-126CC3E00DD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2" y="2663893"/>
                        <a:ext cx="2976342" cy="422549"/>
                      </a:xfrm>
                      <a:prstGeom prst="round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4" name="TextBox 93">
                        <a:extLst>
                          <a:ext uri="{FF2B5EF4-FFF2-40B4-BE49-F238E27FC236}">
                            <a16:creationId xmlns:a16="http://schemas.microsoft.com/office/drawing/2014/main" id="{5C803C08-DF08-48D6-4D54-6033E6BFDC2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80962" y="2736667"/>
                        <a:ext cx="2943703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ineqe.com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churchofengland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newcastle</a:t>
                        </a:r>
                        <a:endParaRPr lang="en-GB" sz="1100" dirty="0">
                          <a:solidFill>
                            <a:srgbClr val="2E4558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grpSp>
                  <p:nvGrpSpPr>
                    <p:cNvPr id="73" name="Group 72">
                      <a:extLst>
                        <a:ext uri="{FF2B5EF4-FFF2-40B4-BE49-F238E27FC236}">
                          <a16:creationId xmlns:a16="http://schemas.microsoft.com/office/drawing/2014/main" id="{9D20F26B-5615-0DE7-BEAB-27A3C088667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56769" y="1014723"/>
                      <a:ext cx="3126896" cy="1530685"/>
                      <a:chOff x="8956769" y="1014723"/>
                      <a:chExt cx="3126896" cy="1530685"/>
                    </a:xfrm>
                  </p:grpSpPr>
                  <p:sp>
                    <p:nvSpPr>
                      <p:cNvPr id="91" name="TextBox 90">
                        <a:extLst>
                          <a:ext uri="{FF2B5EF4-FFF2-40B4-BE49-F238E27FC236}">
                            <a16:creationId xmlns:a16="http://schemas.microsoft.com/office/drawing/2014/main" id="{BD41F2A6-400B-79B6-5A1C-523C3F2BB2A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529745"/>
                        <a:ext cx="2920692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If you have any information, concerns or worries about something that happened in or is related to your Church body, you can contact us via this webpage:</a:t>
                        </a:r>
                        <a:endParaRPr lang="en-GB" sz="1200" b="1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92" name="TextBox 91">
                        <a:extLst>
                          <a:ext uri="{FF2B5EF4-FFF2-40B4-BE49-F238E27FC236}">
                            <a16:creationId xmlns:a16="http://schemas.microsoft.com/office/drawing/2014/main" id="{DFA57606-069A-14AB-32E4-BDC505473B4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014723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You can help us</a:t>
                        </a:r>
                      </a:p>
                    </p:txBody>
                  </p:sp>
                </p:grpSp>
                <p:grpSp>
                  <p:nvGrpSpPr>
                    <p:cNvPr id="74" name="Group 73">
                      <a:extLst>
                        <a:ext uri="{FF2B5EF4-FFF2-40B4-BE49-F238E27FC236}">
                          <a16:creationId xmlns:a16="http://schemas.microsoft.com/office/drawing/2014/main" id="{D9952CA8-8CE6-21D6-D210-70A2DF20B0B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1252" y="3211044"/>
                      <a:ext cx="2999732" cy="1626131"/>
                      <a:chOff x="8941252" y="3211044"/>
                      <a:chExt cx="2999732" cy="1626131"/>
                    </a:xfrm>
                  </p:grpSpPr>
                  <p:sp>
                    <p:nvSpPr>
                      <p:cNvPr id="87" name="Rounded Rectangle 86">
                        <a:extLst>
                          <a:ext uri="{FF2B5EF4-FFF2-40B4-BE49-F238E27FC236}">
                            <a16:creationId xmlns:a16="http://schemas.microsoft.com/office/drawing/2014/main" id="{74B35DB5-473D-A61F-A5AD-7B712819143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1252" y="3780002"/>
                        <a:ext cx="2999732" cy="1057173"/>
                      </a:xfrm>
                      <a:prstGeom prst="roundRect">
                        <a:avLst>
                          <a:gd name="adj" fmla="val 5934"/>
                        </a:avLst>
                      </a:prstGeom>
                      <a:solidFill>
                        <a:srgbClr val="2E4558"/>
                      </a:solidFill>
                      <a:ln>
                        <a:solidFill>
                          <a:srgbClr val="E8E8E8"/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88" name="TextBox 87">
                        <a:extLst>
                          <a:ext uri="{FF2B5EF4-FFF2-40B4-BE49-F238E27FC236}">
                            <a16:creationId xmlns:a16="http://schemas.microsoft.com/office/drawing/2014/main" id="{E3827179-8C74-DEE8-23BA-C90AFF62717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076524" y="3896300"/>
                        <a:ext cx="278823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Don’t forget - If you or someone you know is in immediate danger, it is important that you quickly get the right help –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call the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police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on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999</a:t>
                        </a:r>
                        <a:endParaRPr lang="en-GB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89" name="Rounded Rectangle 88">
                        <a:extLst>
                          <a:ext uri="{FF2B5EF4-FFF2-40B4-BE49-F238E27FC236}">
                            <a16:creationId xmlns:a16="http://schemas.microsoft.com/office/drawing/2014/main" id="{8B65953E-0BE7-4EAA-7DD7-AE1B72D233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0" y="3211044"/>
                        <a:ext cx="2976343" cy="366406"/>
                      </a:xfrm>
                      <a:prstGeom prst="roundRect">
                        <a:avLst>
                          <a:gd name="adj" fmla="val 17053"/>
                        </a:avLst>
                      </a:prstGeom>
                      <a:solidFill>
                        <a:srgbClr val="D62F7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90" name="TextBox 89">
                        <a:extLst>
                          <a:ext uri="{FF2B5EF4-FFF2-40B4-BE49-F238E27FC236}">
                            <a16:creationId xmlns:a16="http://schemas.microsoft.com/office/drawing/2014/main" id="{017AC3B4-08CA-B40D-F9E3-6EA3161E05B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64640" y="3253814"/>
                        <a:ext cx="2976343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Closing date is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7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th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March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2024</a:t>
                        </a:r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sp>
                  <p:nvSpPr>
                    <p:cNvPr id="75" name="Rectangle 74">
                      <a:extLst>
                        <a:ext uri="{FF2B5EF4-FFF2-40B4-BE49-F238E27FC236}">
                          <a16:creationId xmlns:a16="http://schemas.microsoft.com/office/drawing/2014/main" id="{1A5E95F8-2ACC-0304-F513-590062720C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6508980"/>
                      <a:ext cx="8829235" cy="3644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76" name="Group 75">
                      <a:extLst>
                        <a:ext uri="{FF2B5EF4-FFF2-40B4-BE49-F238E27FC236}">
                          <a16:creationId xmlns:a16="http://schemas.microsoft.com/office/drawing/2014/main" id="{F9914455-0C99-6F05-4CD3-5179D931FC62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38104" y="5217239"/>
                      <a:ext cx="8545561" cy="1164871"/>
                      <a:chOff x="3538104" y="5217239"/>
                      <a:chExt cx="8545561" cy="1164871"/>
                    </a:xfrm>
                  </p:grpSpPr>
                  <p:sp>
                    <p:nvSpPr>
                      <p:cNvPr id="78" name="TextBox 77">
                        <a:extLst>
                          <a:ext uri="{FF2B5EF4-FFF2-40B4-BE49-F238E27FC236}">
                            <a16:creationId xmlns:a16="http://schemas.microsoft.com/office/drawing/2014/main" id="{0B6838A5-D684-78C2-E6DF-4627142AD4C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38104" y="5217239"/>
                        <a:ext cx="2365986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NSPCC Helpline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 8800 5000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help@NSPCC.org.uk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79" name="TextBox 78">
                        <a:extLst>
                          <a:ext uri="{FF2B5EF4-FFF2-40B4-BE49-F238E27FC236}">
                            <a16:creationId xmlns:a16="http://schemas.microsoft.com/office/drawing/2014/main" id="{477817E6-3026-333A-DA50-9334B8D0AF3F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340666" y="5217239"/>
                        <a:ext cx="3346306" cy="1164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latin typeface="Helvetica Neue" panose="02000503000000020004" pitchFamily="2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a:t>Safe Spaces Support Service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- 030 0303 1056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safespaces@firstlight.org.uk</a:t>
                        </a: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safespacesenglandandwales.org.uk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81" name="TextBox 80">
                        <a:extLst>
                          <a:ext uri="{FF2B5EF4-FFF2-40B4-BE49-F238E27FC236}">
                            <a16:creationId xmlns:a16="http://schemas.microsoft.com/office/drawing/2014/main" id="{F28D911A-CD29-27FB-7F57-CC79A3AEF2B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759350" y="5217239"/>
                        <a:ext cx="2324315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Childline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- 0800 1111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childline.org.uk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pic>
                    <p:nvPicPr>
                      <p:cNvPr id="82" name="Picture 81">
                        <a:extLst>
                          <a:ext uri="{FF2B5EF4-FFF2-40B4-BE49-F238E27FC236}">
                            <a16:creationId xmlns:a16="http://schemas.microsoft.com/office/drawing/2014/main" id="{4B649444-EF47-5A99-F535-92E8C0D84B77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43671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3" name="Picture 82">
                        <a:extLst>
                          <a:ext uri="{FF2B5EF4-FFF2-40B4-BE49-F238E27FC236}">
                            <a16:creationId xmlns:a16="http://schemas.microsoft.com/office/drawing/2014/main" id="{2500A991-EB79-D8CA-2DCA-BC00308FABE4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428434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4" name="Picture 83">
                        <a:extLst>
                          <a:ext uri="{FF2B5EF4-FFF2-40B4-BE49-F238E27FC236}">
                            <a16:creationId xmlns:a16="http://schemas.microsoft.com/office/drawing/2014/main" id="{5A26E36A-7891-2104-CB23-ADB8CBC2965E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1559" y="6187495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5" name="Picture 84">
                        <a:extLst>
                          <a:ext uri="{FF2B5EF4-FFF2-40B4-BE49-F238E27FC236}">
                            <a16:creationId xmlns:a16="http://schemas.microsoft.com/office/drawing/2014/main" id="{F5CF028B-A118-E0C4-8A87-F88C65ECA292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44232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6" name="Picture 85">
                        <a:extLst>
                          <a:ext uri="{FF2B5EF4-FFF2-40B4-BE49-F238E27FC236}">
                            <a16:creationId xmlns:a16="http://schemas.microsoft.com/office/drawing/2014/main" id="{CAC1EDAC-DC50-2969-86FE-563822E4A233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43908" y="5911806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</p:grpSp>
                <p:cxnSp>
                  <p:nvCxnSpPr>
                    <p:cNvPr id="77" name="Straight Connector 76">
                      <a:extLst>
                        <a:ext uri="{FF2B5EF4-FFF2-40B4-BE49-F238E27FC236}">
                          <a16:creationId xmlns:a16="http://schemas.microsoft.com/office/drawing/2014/main" id="{5D9C52AD-5154-D2CA-2BA1-A01FA94E13A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72588" y="2590191"/>
                      <a:ext cx="1707330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95000"/>
                        </a:schemeClr>
                      </a:solidFill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4F1C0C8E-8C8D-2F21-778B-8BA6E3F14C33}"/>
                      </a:ext>
                    </a:extLst>
                  </p:cNvPr>
                  <p:cNvSpPr txBox="1"/>
                  <p:nvPr/>
                </p:nvSpPr>
                <p:spPr>
                  <a:xfrm>
                    <a:off x="3798149" y="441277"/>
                    <a:ext cx="4852509" cy="19389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The INEQE Safeguarding Group is an independent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 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company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of safeguarding professionals.</a:t>
                    </a:r>
                    <a:b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</a:br>
                    <a:endParaRPr lang="en-GB" sz="1200" dirty="0">
                      <a:solidFill>
                        <a:schemeClr val="bg1"/>
                      </a:solidFill>
                      <a:effectLst/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We have been asked to carry out Audits of the Church of England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to make sure dioceses, cathedrals and palaces are doing all they can to create environments where everyone feels safe, valued 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and respected.</a:t>
                    </a:r>
                  </a:p>
                  <a:p>
                    <a:endParaRPr lang="en-GB" sz="1200" b="1" dirty="0">
                      <a:solidFill>
                        <a:schemeClr val="bg1"/>
                      </a:solidFill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Listening to and learning from parishes is an important part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of the Audit. </a:t>
                    </a:r>
                    <a:endParaRPr lang="en-GB" sz="1200" dirty="0">
                      <a:effectLst/>
                      <a:latin typeface="Helvetica Neue" panose="02000503000000020004" pitchFamily="2" charset="0"/>
                    </a:endParaRPr>
                  </a:p>
                </p:txBody>
              </p:sp>
            </p:grpSp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6F8273F-9089-A7F9-95A3-58EABCC4148E}"/>
                    </a:ext>
                  </a:extLst>
                </p:cNvPr>
                <p:cNvSpPr txBox="1"/>
                <p:nvPr/>
              </p:nvSpPr>
              <p:spPr>
                <a:xfrm>
                  <a:off x="10274183" y="6597573"/>
                  <a:ext cx="191781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© </a:t>
                  </a:r>
                  <a:r>
                    <a:rPr lang="en-GB" sz="800" dirty="0" err="1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Ineqe</a:t>
                  </a:r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 Group Ltd 2024</a:t>
                  </a: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4A5AF01A-C423-FF0E-BF46-B2750FC8EEEE}"/>
                    </a:ext>
                  </a:extLst>
                </p:cNvPr>
                <p:cNvSpPr txBox="1"/>
                <p:nvPr/>
              </p:nvSpPr>
              <p:spPr>
                <a:xfrm>
                  <a:off x="9575006" y="6597573"/>
                  <a:ext cx="6596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latin typeface="Helvetica Neue Light" panose="02000403000000020004" pitchFamily="2" charset="0"/>
                    </a:rPr>
                    <a:t>Parish</a:t>
                  </a:r>
                  <a:endParaRPr lang="en-GB" sz="800" dirty="0">
                    <a:solidFill>
                      <a:schemeClr val="bg1">
                        <a:lumMod val="65000"/>
                      </a:schemeClr>
                    </a:solidFill>
                    <a:effectLst/>
                    <a:latin typeface="Helvetica Neue Light" panose="02000403000000020004" pitchFamily="2" charset="0"/>
                  </a:endParaRPr>
                </a:p>
              </p:txBody>
            </p:sp>
          </p:grpSp>
          <p:pic>
            <p:nvPicPr>
              <p:cNvPr id="60" name="Picture 59">
                <a:extLst>
                  <a:ext uri="{FF2B5EF4-FFF2-40B4-BE49-F238E27FC236}">
                    <a16:creationId xmlns:a16="http://schemas.microsoft.com/office/drawing/2014/main" id="{5D5FDF09-C6FE-6440-02FF-0AF192D040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628593" y="5923861"/>
                <a:ext cx="115233" cy="80395"/>
              </a:xfrm>
              <a:prstGeom prst="rect">
                <a:avLst/>
              </a:prstGeom>
            </p:spPr>
          </p:pic>
          <p:pic>
            <p:nvPicPr>
              <p:cNvPr id="61" name="Picture 60">
                <a:extLst>
                  <a:ext uri="{FF2B5EF4-FFF2-40B4-BE49-F238E27FC236}">
                    <a16:creationId xmlns:a16="http://schemas.microsoft.com/office/drawing/2014/main" id="{03E1BC63-4D4E-6C75-4F12-D5059C628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13044" y="5923861"/>
                <a:ext cx="115233" cy="80395"/>
              </a:xfrm>
              <a:prstGeom prst="rect">
                <a:avLst/>
              </a:prstGeom>
            </p:spPr>
          </p:pic>
        </p:grpSp>
        <p:sp>
          <p:nvSpPr>
            <p:cNvPr id="49" name="Rounded Rectangle 48">
              <a:extLst>
                <a:ext uri="{FF2B5EF4-FFF2-40B4-BE49-F238E27FC236}">
                  <a16:creationId xmlns:a16="http://schemas.microsoft.com/office/drawing/2014/main" id="{3AD8E9F2-0F13-366B-83F0-2DA0C16065F1}"/>
                </a:ext>
              </a:extLst>
            </p:cNvPr>
            <p:cNvSpPr/>
            <p:nvPr/>
          </p:nvSpPr>
          <p:spPr>
            <a:xfrm>
              <a:off x="3886872" y="4482546"/>
              <a:ext cx="3520970" cy="354629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BE7E1162-C98E-1F24-B770-20FA9EE9201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038752" y="4561476"/>
              <a:ext cx="67919" cy="194542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5409833-6164-B5B1-2239-4B4331E40CB0}"/>
                </a:ext>
              </a:extLst>
            </p:cNvPr>
            <p:cNvSpPr txBox="1"/>
            <p:nvPr/>
          </p:nvSpPr>
          <p:spPr>
            <a:xfrm>
              <a:off x="4130933" y="4520105"/>
              <a:ext cx="32045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newcastle</a:t>
              </a:r>
              <a:endParaRPr lang="en-GB" sz="1200" dirty="0">
                <a:solidFill>
                  <a:schemeClr val="bg1">
                    <a:lumMod val="95000"/>
                  </a:schemeClr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FFE95B2-A695-5399-17C3-4F87AB60C459}"/>
              </a:ext>
            </a:extLst>
          </p:cNvPr>
          <p:cNvGrpSpPr/>
          <p:nvPr/>
        </p:nvGrpSpPr>
        <p:grpSpPr>
          <a:xfrm>
            <a:off x="-194207" y="7204273"/>
            <a:ext cx="3556969" cy="1836624"/>
            <a:chOff x="-194207" y="5034398"/>
            <a:chExt cx="3556969" cy="1836624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FF295E9-9052-58A3-F81B-87F62A1C0498}"/>
                </a:ext>
              </a:extLst>
            </p:cNvPr>
            <p:cNvSpPr/>
            <p:nvPr/>
          </p:nvSpPr>
          <p:spPr>
            <a:xfrm>
              <a:off x="-194207" y="5034398"/>
              <a:ext cx="3556969" cy="18366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Rounded Rectangle 98">
              <a:extLst>
                <a:ext uri="{FF2B5EF4-FFF2-40B4-BE49-F238E27FC236}">
                  <a16:creationId xmlns:a16="http://schemas.microsoft.com/office/drawing/2014/main" id="{5EF6D7BF-936F-B1D3-3F18-FC7B81478BDC}"/>
                </a:ext>
              </a:extLst>
            </p:cNvPr>
            <p:cNvSpPr/>
            <p:nvPr/>
          </p:nvSpPr>
          <p:spPr>
            <a:xfrm>
              <a:off x="204070" y="5217239"/>
              <a:ext cx="2977900" cy="1291740"/>
            </a:xfrm>
            <a:prstGeom prst="roundRect">
              <a:avLst>
                <a:gd name="adj" fmla="val 555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0" name="Picture 99">
              <a:extLst>
                <a:ext uri="{FF2B5EF4-FFF2-40B4-BE49-F238E27FC236}">
                  <a16:creationId xmlns:a16="http://schemas.microsoft.com/office/drawing/2014/main" id="{C9F435BC-7DA2-5C01-80A5-7BE8F6D15D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rcRect/>
            <a:stretch/>
          </p:blipFill>
          <p:spPr>
            <a:xfrm>
              <a:off x="317833" y="5341819"/>
              <a:ext cx="1056979" cy="1056979"/>
            </a:xfrm>
            <a:prstGeom prst="rect">
              <a:avLst/>
            </a:prstGeom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FB3BF32-418D-8001-F1D8-C0C7918E6468}"/>
                </a:ext>
              </a:extLst>
            </p:cNvPr>
            <p:cNvSpPr txBox="1"/>
            <p:nvPr/>
          </p:nvSpPr>
          <p:spPr>
            <a:xfrm>
              <a:off x="1417830" y="5383135"/>
              <a:ext cx="171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24323F"/>
                  </a:solidFill>
                  <a:latin typeface="Helvetica Neue" panose="02000503000000020004" pitchFamily="2" charset="0"/>
                </a:rPr>
                <a:t>Access the webpage by scanning the QR code</a:t>
              </a:r>
              <a:endParaRPr lang="en-GB" sz="1200" dirty="0">
                <a:solidFill>
                  <a:srgbClr val="24323F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4D267835-AEFA-2235-E9AF-68A0E0CFBA39}"/>
                </a:ext>
              </a:extLst>
            </p:cNvPr>
            <p:cNvSpPr txBox="1"/>
            <p:nvPr/>
          </p:nvSpPr>
          <p:spPr>
            <a:xfrm>
              <a:off x="1410432" y="6032633"/>
              <a:ext cx="15564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newcastle</a:t>
              </a:r>
              <a:endParaRPr lang="en-GB" sz="800" dirty="0">
                <a:solidFill>
                  <a:srgbClr val="243847"/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97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50F3588-5C4A-9C8F-BB54-59CFDEC8104F}"/>
              </a:ext>
            </a:extLst>
          </p:cNvPr>
          <p:cNvSpPr/>
          <p:nvPr/>
        </p:nvSpPr>
        <p:spPr>
          <a:xfrm>
            <a:off x="0" y="0"/>
            <a:ext cx="4812780" cy="6858000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06F9120-3C01-9BC4-8818-D614692F98B0}"/>
              </a:ext>
            </a:extLst>
          </p:cNvPr>
          <p:cNvSpPr/>
          <p:nvPr/>
        </p:nvSpPr>
        <p:spPr>
          <a:xfrm>
            <a:off x="0" y="5034397"/>
            <a:ext cx="12256176" cy="20064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B0C802-052E-7B32-B677-47FA8DB26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377" y="1133774"/>
            <a:ext cx="2604290" cy="45853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7AED74-9AF8-FD1B-1FA7-2E364CE59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98242" y="2090705"/>
            <a:ext cx="8148153" cy="295409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5D850F6B-2A7E-23FA-23AE-343EA7135B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827" y="484749"/>
            <a:ext cx="990600" cy="330200"/>
          </a:xfrm>
          <a:prstGeom prst="rect">
            <a:avLst/>
          </a:prstGeom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4C569989-398C-3334-255B-1958885ED731}"/>
              </a:ext>
            </a:extLst>
          </p:cNvPr>
          <p:cNvGrpSpPr/>
          <p:nvPr/>
        </p:nvGrpSpPr>
        <p:grpSpPr>
          <a:xfrm>
            <a:off x="3362765" y="0"/>
            <a:ext cx="8829235" cy="6873399"/>
            <a:chOff x="3362765" y="0"/>
            <a:chExt cx="8829235" cy="687339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269A3882-662D-FA85-3A99-F2504385203A}"/>
                </a:ext>
              </a:extLst>
            </p:cNvPr>
            <p:cNvGrpSpPr/>
            <p:nvPr/>
          </p:nvGrpSpPr>
          <p:grpSpPr>
            <a:xfrm>
              <a:off x="3362765" y="0"/>
              <a:ext cx="8829235" cy="6873399"/>
              <a:chOff x="3362765" y="0"/>
              <a:chExt cx="8829235" cy="6873399"/>
            </a:xfrm>
          </p:grpSpPr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E0B08F75-EF86-CF40-173D-36050D8B7001}"/>
                  </a:ext>
                </a:extLst>
              </p:cNvPr>
              <p:cNvGrpSpPr/>
              <p:nvPr/>
            </p:nvGrpSpPr>
            <p:grpSpPr>
              <a:xfrm>
                <a:off x="3362765" y="0"/>
                <a:ext cx="8829235" cy="6873399"/>
                <a:chOff x="3362765" y="0"/>
                <a:chExt cx="8829235" cy="6873399"/>
              </a:xfrm>
            </p:grpSpPr>
            <p:grpSp>
              <p:nvGrpSpPr>
                <p:cNvPr id="13" name="Group 12">
                  <a:extLst>
                    <a:ext uri="{FF2B5EF4-FFF2-40B4-BE49-F238E27FC236}">
                      <a16:creationId xmlns:a16="http://schemas.microsoft.com/office/drawing/2014/main" id="{4D6DFD9F-4414-13A5-A340-BE900588AE68}"/>
                    </a:ext>
                  </a:extLst>
                </p:cNvPr>
                <p:cNvGrpSpPr/>
                <p:nvPr/>
              </p:nvGrpSpPr>
              <p:grpSpPr>
                <a:xfrm>
                  <a:off x="3362765" y="0"/>
                  <a:ext cx="8829235" cy="6873399"/>
                  <a:chOff x="3362765" y="0"/>
                  <a:chExt cx="8829235" cy="6873399"/>
                </a:xfrm>
              </p:grpSpPr>
              <p:grpSp>
                <p:nvGrpSpPr>
                  <p:cNvPr id="18" name="Group 17">
                    <a:extLst>
                      <a:ext uri="{FF2B5EF4-FFF2-40B4-BE49-F238E27FC236}">
                        <a16:creationId xmlns:a16="http://schemas.microsoft.com/office/drawing/2014/main" id="{DE6503A7-7296-ABBC-D722-3C137CDF2C77}"/>
                      </a:ext>
                    </a:extLst>
                  </p:cNvPr>
                  <p:cNvGrpSpPr/>
                  <p:nvPr/>
                </p:nvGrpSpPr>
                <p:grpSpPr>
                  <a:xfrm>
                    <a:off x="3362765" y="0"/>
                    <a:ext cx="8829235" cy="6873399"/>
                    <a:chOff x="3362765" y="0"/>
                    <a:chExt cx="8829235" cy="6873399"/>
                  </a:xfrm>
                </p:grpSpPr>
                <p:sp>
                  <p:nvSpPr>
                    <p:cNvPr id="8" name="Rectangle 7">
                      <a:extLst>
                        <a:ext uri="{FF2B5EF4-FFF2-40B4-BE49-F238E27FC236}">
                          <a16:creationId xmlns:a16="http://schemas.microsoft.com/office/drawing/2014/main" id="{CD903863-0CDC-5318-D36F-0A5F7A6B028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0"/>
                      <a:ext cx="8829231" cy="5052033"/>
                    </a:xfrm>
                    <a:prstGeom prst="rect">
                      <a:avLst/>
                    </a:prstGeom>
                    <a:solidFill>
                      <a:srgbClr val="2E455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12" name="Rectangle 11">
                      <a:extLst>
                        <a:ext uri="{FF2B5EF4-FFF2-40B4-BE49-F238E27FC236}">
                          <a16:creationId xmlns:a16="http://schemas.microsoft.com/office/drawing/2014/main" id="{AC261A05-8DE8-30E2-D761-19358B2E4E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6" y="5036776"/>
                      <a:ext cx="8829233" cy="1834247"/>
                    </a:xfrm>
                    <a:prstGeom prst="rect">
                      <a:avLst/>
                    </a:prstGeom>
                    <a:solidFill>
                      <a:srgbClr val="E8E8E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6" name="Group 5">
                      <a:extLst>
                        <a:ext uri="{FF2B5EF4-FFF2-40B4-BE49-F238E27FC236}">
                          <a16:creationId xmlns:a16="http://schemas.microsoft.com/office/drawing/2014/main" id="{CE56CC20-481C-2268-DDC1-604F377CEEA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806831" y="2697351"/>
                      <a:ext cx="4852509" cy="1637210"/>
                      <a:chOff x="3806831" y="2697351"/>
                      <a:chExt cx="4852509" cy="1637210"/>
                    </a:xfrm>
                  </p:grpSpPr>
                  <p:sp>
                    <p:nvSpPr>
                      <p:cNvPr id="54" name="TextBox 53">
                        <a:extLst>
                          <a:ext uri="{FF2B5EF4-FFF2-40B4-BE49-F238E27FC236}">
                            <a16:creationId xmlns:a16="http://schemas.microsoft.com/office/drawing/2014/main" id="{5AE50A92-1686-C615-0B74-53494725770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2697351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Tell us your views!</a:t>
                        </a:r>
                      </a:p>
                    </p:txBody>
                  </p:sp>
                  <p:sp>
                    <p:nvSpPr>
                      <p:cNvPr id="69" name="TextBox 68">
                        <a:extLst>
                          <a:ext uri="{FF2B5EF4-FFF2-40B4-BE49-F238E27FC236}">
                            <a16:creationId xmlns:a16="http://schemas.microsoft.com/office/drawing/2014/main" id="{DEB10ED0-09CC-E36A-575C-4BD63BFDDF4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806831" y="3318898"/>
                        <a:ext cx="4852509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our participation is critically important and you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can help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by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taking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part in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an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anonymous and confidential survey. </a:t>
                        </a:r>
                        <a:endParaRPr lang="en-GB" sz="1200" dirty="0"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We encourage you to be open and honest. We will only share information if what you tell us indicates a serious risk of harm. </a:t>
                        </a:r>
                      </a:p>
                    </p:txBody>
                  </p:sp>
                </p:grpSp>
                <p:sp>
                  <p:nvSpPr>
                    <p:cNvPr id="70" name="Rectangle 69">
                      <a:extLst>
                        <a:ext uri="{FF2B5EF4-FFF2-40B4-BE49-F238E27FC236}">
                          <a16:creationId xmlns:a16="http://schemas.microsoft.com/office/drawing/2014/main" id="{008E1C50-B931-EDB4-479A-424BE61F03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58989" y="0"/>
                      <a:ext cx="3433010" cy="5034397"/>
                    </a:xfrm>
                    <a:prstGeom prst="rect">
                      <a:avLst/>
                    </a:prstGeom>
                    <a:solidFill>
                      <a:srgbClr val="24384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pic>
                  <p:nvPicPr>
                    <p:cNvPr id="52" name="Picture 51">
                      <a:extLst>
                        <a:ext uri="{FF2B5EF4-FFF2-40B4-BE49-F238E27FC236}">
                          <a16:creationId xmlns:a16="http://schemas.microsoft.com/office/drawing/2014/main" id="{6A6D2F9D-4B24-D9E8-981A-0598C15F720F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6"/>
                    <a:stretch>
                      <a:fillRect/>
                    </a:stretch>
                  </p:blipFill>
                  <p:spPr>
                    <a:xfrm>
                      <a:off x="9016875" y="484749"/>
                      <a:ext cx="622300" cy="457200"/>
                    </a:xfrm>
                    <a:prstGeom prst="rect">
                      <a:avLst/>
                    </a:prstGeom>
                  </p:spPr>
                </p:pic>
                <p:grpSp>
                  <p:nvGrpSpPr>
                    <p:cNvPr id="2" name="Group 1">
                      <a:extLst>
                        <a:ext uri="{FF2B5EF4-FFF2-40B4-BE49-F238E27FC236}">
                          <a16:creationId xmlns:a16="http://schemas.microsoft.com/office/drawing/2014/main" id="{3A4E458A-E1E4-5287-0CDA-55CC326CB5C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64642" y="2663893"/>
                      <a:ext cx="2976342" cy="422549"/>
                      <a:chOff x="8964642" y="2663893"/>
                      <a:chExt cx="2976342" cy="422549"/>
                    </a:xfrm>
                  </p:grpSpPr>
                  <p:sp>
                    <p:nvSpPr>
                      <p:cNvPr id="50" name="Rounded Rectangle 49">
                        <a:extLst>
                          <a:ext uri="{FF2B5EF4-FFF2-40B4-BE49-F238E27FC236}">
                            <a16:creationId xmlns:a16="http://schemas.microsoft.com/office/drawing/2014/main" id="{6A2868C9-6EDA-0EA8-2246-92FF7FE6F7D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2" y="2663893"/>
                        <a:ext cx="2976342" cy="422549"/>
                      </a:xfrm>
                      <a:prstGeom prst="round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6" name="TextBox 55">
                        <a:extLst>
                          <a:ext uri="{FF2B5EF4-FFF2-40B4-BE49-F238E27FC236}">
                            <a16:creationId xmlns:a16="http://schemas.microsoft.com/office/drawing/2014/main" id="{9D5649C4-8E0A-979D-42A6-83B135A5087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80962" y="2736667"/>
                        <a:ext cx="2943703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ineqe.com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churchofengland</a:t>
                        </a:r>
                        <a:r>
                          <a:rPr lang="en-GB" sz="1100" b="1" dirty="0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/</a:t>
                        </a:r>
                        <a:r>
                          <a:rPr lang="en-GB" sz="1100" b="1" dirty="0" err="1">
                            <a:solidFill>
                              <a:srgbClr val="2E4558"/>
                            </a:solidFill>
                            <a:effectLst/>
                            <a:latin typeface="Helvetica Neue" panose="02000503000000020004" pitchFamily="2" charset="0"/>
                          </a:rPr>
                          <a:t>newcastle</a:t>
                        </a:r>
                        <a:endParaRPr lang="en-GB" sz="1100" dirty="0">
                          <a:solidFill>
                            <a:srgbClr val="2E4558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grpSp>
                  <p:nvGrpSpPr>
                    <p:cNvPr id="5" name="Group 4">
                      <a:extLst>
                        <a:ext uri="{FF2B5EF4-FFF2-40B4-BE49-F238E27FC236}">
                          <a16:creationId xmlns:a16="http://schemas.microsoft.com/office/drawing/2014/main" id="{F3517D51-72AB-9AF3-0E1A-93A47FC076C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56769" y="1014723"/>
                      <a:ext cx="3126896" cy="1530685"/>
                      <a:chOff x="8956769" y="1014723"/>
                      <a:chExt cx="3126896" cy="1530685"/>
                    </a:xfrm>
                  </p:grpSpPr>
                  <p:sp>
                    <p:nvSpPr>
                      <p:cNvPr id="55" name="TextBox 54">
                        <a:extLst>
                          <a:ext uri="{FF2B5EF4-FFF2-40B4-BE49-F238E27FC236}">
                            <a16:creationId xmlns:a16="http://schemas.microsoft.com/office/drawing/2014/main" id="{E155521F-C606-2FBF-57AD-246750ED359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529745"/>
                        <a:ext cx="2920692" cy="101566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If you have any information, concerns or worries about something that happened in or is related to your Church body, you can contact us via this webpage:</a:t>
                        </a:r>
                        <a:endParaRPr lang="en-GB" sz="1200" b="1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71" name="TextBox 70">
                        <a:extLst>
                          <a:ext uri="{FF2B5EF4-FFF2-40B4-BE49-F238E27FC236}">
                            <a16:creationId xmlns:a16="http://schemas.microsoft.com/office/drawing/2014/main" id="{630752FA-45F7-FD3B-6DC9-09A7E98A47E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56769" y="1014723"/>
                        <a:ext cx="3126896" cy="49462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20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You can help us</a:t>
                        </a:r>
                      </a:p>
                    </p:txBody>
                  </p:sp>
                </p:grpSp>
                <p:grpSp>
                  <p:nvGrpSpPr>
                    <p:cNvPr id="3" name="Group 2">
                      <a:extLst>
                        <a:ext uri="{FF2B5EF4-FFF2-40B4-BE49-F238E27FC236}">
                          <a16:creationId xmlns:a16="http://schemas.microsoft.com/office/drawing/2014/main" id="{5090D05D-10CF-CFC7-71EB-972827CF0DD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41252" y="3211044"/>
                      <a:ext cx="2999732" cy="1626131"/>
                      <a:chOff x="8941252" y="3211044"/>
                      <a:chExt cx="2999732" cy="1626131"/>
                    </a:xfrm>
                  </p:grpSpPr>
                  <p:sp>
                    <p:nvSpPr>
                      <p:cNvPr id="72" name="Rounded Rectangle 71">
                        <a:extLst>
                          <a:ext uri="{FF2B5EF4-FFF2-40B4-BE49-F238E27FC236}">
                            <a16:creationId xmlns:a16="http://schemas.microsoft.com/office/drawing/2014/main" id="{F27659E5-59D5-B8E2-FFEA-649C8D7BDE9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41252" y="3780002"/>
                        <a:ext cx="2999732" cy="1057173"/>
                      </a:xfrm>
                      <a:prstGeom prst="roundRect">
                        <a:avLst>
                          <a:gd name="adj" fmla="val 5934"/>
                        </a:avLst>
                      </a:prstGeom>
                      <a:solidFill>
                        <a:srgbClr val="2E4558"/>
                      </a:solidFill>
                      <a:ln>
                        <a:solidFill>
                          <a:srgbClr val="E8E8E8"/>
                        </a:solidFill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73" name="TextBox 72">
                        <a:extLst>
                          <a:ext uri="{FF2B5EF4-FFF2-40B4-BE49-F238E27FC236}">
                            <a16:creationId xmlns:a16="http://schemas.microsoft.com/office/drawing/2014/main" id="{E3E4B198-61F9-00B2-B701-384AB1A71FA1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076524" y="3896300"/>
                        <a:ext cx="2788237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GB" sz="1200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Don’t forget - If you or someone you know is in immediate danger, it is important that you quickly get the right help –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call the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police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on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>
                                <a:lumMod val="95000"/>
                              </a:schemeClr>
                            </a:solidFill>
                            <a:effectLst/>
                            <a:latin typeface="Helvetica Neue" panose="02000503000000020004" pitchFamily="2" charset="0"/>
                          </a:rPr>
                          <a:t>999</a:t>
                        </a:r>
                        <a:endParaRPr lang="en-GB" sz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10" name="Rounded Rectangle 9">
                        <a:extLst>
                          <a:ext uri="{FF2B5EF4-FFF2-40B4-BE49-F238E27FC236}">
                            <a16:creationId xmlns:a16="http://schemas.microsoft.com/office/drawing/2014/main" id="{D18AFB3F-2877-23E1-D75F-D51F12D639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964640" y="3211044"/>
                        <a:ext cx="2976343" cy="366406"/>
                      </a:xfrm>
                      <a:prstGeom prst="roundRect">
                        <a:avLst>
                          <a:gd name="adj" fmla="val 17053"/>
                        </a:avLst>
                      </a:prstGeom>
                      <a:solidFill>
                        <a:srgbClr val="D62F7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>
                          <a:solidFill>
                            <a:srgbClr val="35BCEE"/>
                          </a:solidFill>
                        </a:endParaRPr>
                      </a:p>
                    </p:txBody>
                  </p:sp>
                  <p:sp>
                    <p:nvSpPr>
                      <p:cNvPr id="14" name="TextBox 13">
                        <a:extLst>
                          <a:ext uri="{FF2B5EF4-FFF2-40B4-BE49-F238E27FC236}">
                            <a16:creationId xmlns:a16="http://schemas.microsoft.com/office/drawing/2014/main" id="{AD7B570D-D18D-2370-1C07-6AC5378E044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8964640" y="3253814"/>
                        <a:ext cx="2976343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GB" sz="12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Closing date is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7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th</a:t>
                        </a:r>
                        <a:r>
                          <a:rPr lang="en-GB" sz="1200" b="1" baseline="30000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March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latin typeface="Helvetica Neue" panose="02000503000000020004" pitchFamily="2" charset="0"/>
                          </a:rPr>
                          <a:t> </a:t>
                        </a:r>
                        <a:r>
                          <a:rPr lang="en-GB" sz="1200" b="1" dirty="0">
                            <a:solidFill>
                              <a:schemeClr val="bg1"/>
                            </a:solidFill>
                            <a:effectLst/>
                            <a:latin typeface="Helvetica Neue" panose="02000503000000020004" pitchFamily="2" charset="0"/>
                          </a:rPr>
                          <a:t>2024</a:t>
                        </a:r>
                        <a:endParaRPr lang="en-GB" sz="1200" dirty="0"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</p:grp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CA3B8FAF-347F-0367-1907-25E69D0B10A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62765" y="6508980"/>
                      <a:ext cx="8829235" cy="364419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grpSp>
                  <p:nvGrpSpPr>
                    <p:cNvPr id="9" name="Group 8">
                      <a:extLst>
                        <a:ext uri="{FF2B5EF4-FFF2-40B4-BE49-F238E27FC236}">
                          <a16:creationId xmlns:a16="http://schemas.microsoft.com/office/drawing/2014/main" id="{5FB672C6-E0D2-ADCB-3442-02C40D39151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538104" y="5217239"/>
                      <a:ext cx="8545561" cy="1164871"/>
                      <a:chOff x="3538104" y="5217239"/>
                      <a:chExt cx="8545561" cy="1164871"/>
                    </a:xfrm>
                  </p:grpSpPr>
                  <p:sp>
                    <p:nvSpPr>
                      <p:cNvPr id="28" name="TextBox 27">
                        <a:extLst>
                          <a:ext uri="{FF2B5EF4-FFF2-40B4-BE49-F238E27FC236}">
                            <a16:creationId xmlns:a16="http://schemas.microsoft.com/office/drawing/2014/main" id="{1A3795ED-1409-F071-5984-CDFD632C0DF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538104" y="5217239"/>
                        <a:ext cx="2365986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NSPCC Helpline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 8800 5000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help@NSPCC.org.uk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29" name="TextBox 28">
                        <a:extLst>
                          <a:ext uri="{FF2B5EF4-FFF2-40B4-BE49-F238E27FC236}">
                            <a16:creationId xmlns:a16="http://schemas.microsoft.com/office/drawing/2014/main" id="{397C4C22-C27E-30F3-CCDF-90B3ECDE971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340666" y="5217239"/>
                        <a:ext cx="3346306" cy="116487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latin typeface="Helvetica Neue" panose="02000503000000020004" pitchFamily="2" charset="0"/>
                            <a:ea typeface="Helvetica Neue" panose="02000503000000020004" pitchFamily="2" charset="0"/>
                            <a:cs typeface="Helvetica Neue" panose="02000503000000020004" pitchFamily="2" charset="0"/>
                          </a:rPr>
                          <a:t>Safe Spaces Support Service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- 030 0303 1056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Email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safespaces@firstlight.org.uk</a:t>
                        </a: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 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safespacesenglandandwales.org.uk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sp>
                    <p:nvSpPr>
                      <p:cNvPr id="31" name="TextBox 30">
                        <a:extLst>
                          <a:ext uri="{FF2B5EF4-FFF2-40B4-BE49-F238E27FC236}">
                            <a16:creationId xmlns:a16="http://schemas.microsoft.com/office/drawing/2014/main" id="{134702F3-B279-72CD-475C-13F90AD2EB8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9759350" y="5217239"/>
                        <a:ext cx="2324315" cy="8878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b="1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Childline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effectLst/>
                            <a:latin typeface="Helvetica Neue" panose="02000503000000020004" pitchFamily="2" charset="0"/>
                          </a:rPr>
                          <a:t>    Helpline - 0800 1111</a:t>
                        </a:r>
                      </a:p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lang="en-GB" sz="1200" dirty="0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    Web - </a:t>
                        </a:r>
                        <a:r>
                          <a:rPr lang="en-GB" sz="1200" dirty="0" err="1">
                            <a:solidFill>
                              <a:srgbClr val="24323F"/>
                            </a:solidFill>
                            <a:latin typeface="Helvetica Neue" panose="02000503000000020004" pitchFamily="2" charset="0"/>
                          </a:rPr>
                          <a:t>childline.org.uk</a:t>
                        </a:r>
                        <a:endParaRPr lang="en-GB" sz="1200" dirty="0">
                          <a:solidFill>
                            <a:srgbClr val="24323F"/>
                          </a:solidFill>
                          <a:effectLst/>
                          <a:latin typeface="Helvetica Neue" panose="02000503000000020004" pitchFamily="2" charset="0"/>
                        </a:endParaRPr>
                      </a:p>
                    </p:txBody>
                  </p:sp>
                  <p:pic>
                    <p:nvPicPr>
                      <p:cNvPr id="38" name="Picture 37">
                        <a:extLst>
                          <a:ext uri="{FF2B5EF4-FFF2-40B4-BE49-F238E27FC236}">
                            <a16:creationId xmlns:a16="http://schemas.microsoft.com/office/drawing/2014/main" id="{609B5F7E-0A55-B421-ABCF-C91E1A286CAA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43671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46" name="Picture 45">
                        <a:extLst>
                          <a:ext uri="{FF2B5EF4-FFF2-40B4-BE49-F238E27FC236}">
                            <a16:creationId xmlns:a16="http://schemas.microsoft.com/office/drawing/2014/main" id="{9E29E99B-7221-FF58-31AF-C6AA2A783B55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28434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47" name="Picture 46">
                        <a:extLst>
                          <a:ext uri="{FF2B5EF4-FFF2-40B4-BE49-F238E27FC236}">
                            <a16:creationId xmlns:a16="http://schemas.microsoft.com/office/drawing/2014/main" id="{A0D5BD25-381B-2CF5-9B3F-AAC2E8D36D43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21559" y="6187495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5" name="Picture 84">
                        <a:extLst>
                          <a:ext uri="{FF2B5EF4-FFF2-40B4-BE49-F238E27FC236}">
                            <a16:creationId xmlns:a16="http://schemas.microsoft.com/office/drawing/2014/main" id="{0C062AFC-A217-7371-29FC-C602AC7034B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844232" y="5624671"/>
                        <a:ext cx="100155" cy="114195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139" name="Picture 138">
                        <a:extLst>
                          <a:ext uri="{FF2B5EF4-FFF2-40B4-BE49-F238E27FC236}">
                            <a16:creationId xmlns:a16="http://schemas.microsoft.com/office/drawing/2014/main" id="{B72C9A45-3E47-077E-4227-10EB7DC2450D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843908" y="5911806"/>
                        <a:ext cx="73016" cy="98240"/>
                      </a:xfrm>
                      <a:prstGeom prst="rect">
                        <a:avLst/>
                      </a:prstGeom>
                    </p:spPr>
                  </p:pic>
                </p:grpSp>
                <p:cxnSp>
                  <p:nvCxnSpPr>
                    <p:cNvPr id="36" name="Straight Connector 35">
                      <a:extLst>
                        <a:ext uri="{FF2B5EF4-FFF2-40B4-BE49-F238E27FC236}">
                          <a16:creationId xmlns:a16="http://schemas.microsoft.com/office/drawing/2014/main" id="{A36D52E7-D9CD-39BD-042B-515FD016FC6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72588" y="2590191"/>
                      <a:ext cx="1707330" cy="0"/>
                    </a:xfrm>
                    <a:prstGeom prst="line">
                      <a:avLst/>
                    </a:prstGeom>
                    <a:ln>
                      <a:solidFill>
                        <a:schemeClr val="bg1">
                          <a:lumMod val="95000"/>
                        </a:schemeClr>
                      </a:solidFill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6" name="TextBox 25">
                    <a:extLst>
                      <a:ext uri="{FF2B5EF4-FFF2-40B4-BE49-F238E27FC236}">
                        <a16:creationId xmlns:a16="http://schemas.microsoft.com/office/drawing/2014/main" id="{55C5F169-9D67-9319-80CF-47499A379BEF}"/>
                      </a:ext>
                    </a:extLst>
                  </p:cNvPr>
                  <p:cNvSpPr txBox="1"/>
                  <p:nvPr/>
                </p:nvSpPr>
                <p:spPr>
                  <a:xfrm>
                    <a:off x="3798149" y="441277"/>
                    <a:ext cx="4852509" cy="19389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The INEQE Safeguarding Group is an independent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 </a:t>
                    </a:r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company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of safeguarding professionals.</a:t>
                    </a:r>
                    <a:br>
                      <a:rPr lang="en-GB" sz="1200" b="1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</a:br>
                    <a:endParaRPr lang="en-GB" sz="1200" dirty="0">
                      <a:solidFill>
                        <a:schemeClr val="bg1"/>
                      </a:solidFill>
                      <a:effectLst/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We have been asked to carry out Audits of the Church of England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to make sure dioceses, cathedrals and palaces are doing all they can to create environments where everyone feels safe, valued </a:t>
                    </a:r>
                  </a:p>
                  <a:p>
                    <a:r>
                      <a:rPr lang="en-GB" sz="1200" dirty="0">
                        <a:solidFill>
                          <a:schemeClr val="bg1"/>
                        </a:solidFill>
                        <a:effectLst/>
                        <a:latin typeface="Helvetica Neue" panose="02000503000000020004" pitchFamily="2" charset="0"/>
                      </a:rPr>
                      <a:t>and respected.</a:t>
                    </a:r>
                  </a:p>
                  <a:p>
                    <a:endParaRPr lang="en-GB" sz="1200" b="1" dirty="0">
                      <a:solidFill>
                        <a:schemeClr val="bg1"/>
                      </a:solidFill>
                      <a:latin typeface="Helvetica Neue" panose="02000503000000020004" pitchFamily="2" charset="0"/>
                    </a:endParaRP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Listening to and learning from parishes is an important part </a:t>
                    </a:r>
                  </a:p>
                  <a:p>
                    <a:r>
                      <a:rPr lang="en-GB" sz="1200" b="1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</a:rPr>
                      <a:t>of the Audit. </a:t>
                    </a:r>
                    <a:endParaRPr lang="en-GB" sz="1200" dirty="0">
                      <a:effectLst/>
                      <a:latin typeface="Helvetica Neue" panose="02000503000000020004" pitchFamily="2" charset="0"/>
                    </a:endParaRPr>
                  </a:p>
                </p:txBody>
              </p:sp>
            </p:grp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80EA083C-60D2-352B-916F-EAF979CE6602}"/>
                    </a:ext>
                  </a:extLst>
                </p:cNvPr>
                <p:cNvSpPr txBox="1"/>
                <p:nvPr/>
              </p:nvSpPr>
              <p:spPr>
                <a:xfrm>
                  <a:off x="10274183" y="6597573"/>
                  <a:ext cx="191781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© </a:t>
                  </a:r>
                  <a:r>
                    <a:rPr lang="en-GB" sz="800" dirty="0" err="1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Ineqe</a:t>
                  </a:r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effectLst/>
                      <a:latin typeface="Helvetica Neue Light" panose="02000403000000020004" pitchFamily="2" charset="0"/>
                    </a:rPr>
                    <a:t> Group Ltd 2024</a:t>
                  </a:r>
                </a:p>
              </p:txBody>
            </p:sp>
            <p:sp>
              <p:nvSpPr>
                <p:cNvPr id="88" name="TextBox 87">
                  <a:extLst>
                    <a:ext uri="{FF2B5EF4-FFF2-40B4-BE49-F238E27FC236}">
                      <a16:creationId xmlns:a16="http://schemas.microsoft.com/office/drawing/2014/main" id="{20566F16-7561-D179-2443-F823135CCE12}"/>
                    </a:ext>
                  </a:extLst>
                </p:cNvPr>
                <p:cNvSpPr txBox="1"/>
                <p:nvPr/>
              </p:nvSpPr>
              <p:spPr>
                <a:xfrm>
                  <a:off x="9575006" y="6597573"/>
                  <a:ext cx="6596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800" dirty="0">
                      <a:solidFill>
                        <a:schemeClr val="bg1">
                          <a:lumMod val="65000"/>
                        </a:schemeClr>
                      </a:solidFill>
                      <a:latin typeface="Helvetica Neue Light" panose="02000403000000020004" pitchFamily="2" charset="0"/>
                    </a:rPr>
                    <a:t>Parish</a:t>
                  </a:r>
                  <a:endParaRPr lang="en-GB" sz="800" dirty="0">
                    <a:solidFill>
                      <a:schemeClr val="bg1">
                        <a:lumMod val="65000"/>
                      </a:schemeClr>
                    </a:solidFill>
                    <a:effectLst/>
                    <a:latin typeface="Helvetica Neue Light" panose="02000403000000020004" pitchFamily="2" charset="0"/>
                  </a:endParaRPr>
                </a:p>
              </p:txBody>
            </p:sp>
          </p:grpSp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4646F003-F97C-BBB9-2C95-71901616E9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28593" y="5923861"/>
                <a:ext cx="115233" cy="80395"/>
              </a:xfrm>
              <a:prstGeom prst="rect">
                <a:avLst/>
              </a:prstGeom>
            </p:spPr>
          </p:pic>
          <p:pic>
            <p:nvPicPr>
              <p:cNvPr id="87" name="Picture 86">
                <a:extLst>
                  <a:ext uri="{FF2B5EF4-FFF2-40B4-BE49-F238E27FC236}">
                    <a16:creationId xmlns:a16="http://schemas.microsoft.com/office/drawing/2014/main" id="{E4DC8CB7-91BF-15EC-F392-952025F01D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13044" y="5923861"/>
                <a:ext cx="115233" cy="80395"/>
              </a:xfrm>
              <a:prstGeom prst="rect">
                <a:avLst/>
              </a:prstGeom>
            </p:spPr>
          </p:pic>
        </p:grp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4ADBD86-797F-EBF8-30D5-FE75FDD3F6D6}"/>
                </a:ext>
              </a:extLst>
            </p:cNvPr>
            <p:cNvSpPr/>
            <p:nvPr/>
          </p:nvSpPr>
          <p:spPr>
            <a:xfrm>
              <a:off x="3886872" y="4482546"/>
              <a:ext cx="3520970" cy="354629"/>
            </a:xfrm>
            <a:prstGeom prst="roundRect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C401C61-CD2C-1A4A-B80F-FB12027F0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38752" y="4561476"/>
              <a:ext cx="67919" cy="194542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9BDEA73-F89F-3ADF-A897-0912994473C1}"/>
                </a:ext>
              </a:extLst>
            </p:cNvPr>
            <p:cNvSpPr txBox="1"/>
            <p:nvPr/>
          </p:nvSpPr>
          <p:spPr>
            <a:xfrm>
              <a:off x="4130933" y="4520105"/>
              <a:ext cx="32045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1200" b="1" dirty="0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1200" b="1" dirty="0" err="1">
                  <a:solidFill>
                    <a:schemeClr val="bg1">
                      <a:lumMod val="95000"/>
                    </a:schemeClr>
                  </a:solidFill>
                  <a:effectLst/>
                  <a:latin typeface="Helvetica Neue" panose="02000503000000020004" pitchFamily="2" charset="0"/>
                </a:rPr>
                <a:t>newcastle</a:t>
              </a:r>
              <a:endParaRPr lang="en-GB" sz="1200" dirty="0">
                <a:solidFill>
                  <a:schemeClr val="bg1">
                    <a:lumMod val="95000"/>
                  </a:schemeClr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0C5B236-7B11-54F8-B54A-D388B03E8946}"/>
              </a:ext>
            </a:extLst>
          </p:cNvPr>
          <p:cNvGrpSpPr/>
          <p:nvPr/>
        </p:nvGrpSpPr>
        <p:grpSpPr>
          <a:xfrm>
            <a:off x="-194207" y="5042614"/>
            <a:ext cx="3556969" cy="1836624"/>
            <a:chOff x="-194207" y="5034398"/>
            <a:chExt cx="3556969" cy="1836624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E67CA90-3F49-68DD-42E0-AC8B0BCB88E5}"/>
                </a:ext>
              </a:extLst>
            </p:cNvPr>
            <p:cNvSpPr/>
            <p:nvPr/>
          </p:nvSpPr>
          <p:spPr>
            <a:xfrm>
              <a:off x="-194207" y="5034398"/>
              <a:ext cx="3556969" cy="18366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D56B8CAE-73BC-4F87-918E-B6581BE122F4}"/>
                </a:ext>
              </a:extLst>
            </p:cNvPr>
            <p:cNvSpPr/>
            <p:nvPr/>
          </p:nvSpPr>
          <p:spPr>
            <a:xfrm>
              <a:off x="204070" y="5217239"/>
              <a:ext cx="2977900" cy="1291740"/>
            </a:xfrm>
            <a:prstGeom prst="roundRect">
              <a:avLst>
                <a:gd name="adj" fmla="val 555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E58259F9-1A71-5E0F-820F-BC2F8332EB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rcRect/>
            <a:stretch/>
          </p:blipFill>
          <p:spPr>
            <a:xfrm>
              <a:off x="317833" y="5341819"/>
              <a:ext cx="1056979" cy="1056979"/>
            </a:xfrm>
            <a:prstGeom prst="rect">
              <a:avLst/>
            </a:prstGeom>
          </p:spPr>
        </p:pic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468D50F-6826-8428-C64E-7C427151FE7C}"/>
                </a:ext>
              </a:extLst>
            </p:cNvPr>
            <p:cNvSpPr txBox="1"/>
            <p:nvPr/>
          </p:nvSpPr>
          <p:spPr>
            <a:xfrm>
              <a:off x="1417830" y="5383135"/>
              <a:ext cx="17146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24323F"/>
                  </a:solidFill>
                  <a:latin typeface="Helvetica Neue" panose="02000503000000020004" pitchFamily="2" charset="0"/>
                </a:rPr>
                <a:t>Access the webpage by scanning the QR code</a:t>
              </a:r>
              <a:endParaRPr lang="en-GB" sz="1200" dirty="0">
                <a:solidFill>
                  <a:srgbClr val="24323F"/>
                </a:solidFill>
                <a:effectLst/>
                <a:latin typeface="Helvetica Neue" panose="02000503000000020004" pitchFamily="2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A90C45B3-FBA7-501C-0499-8144FC907BA5}"/>
                </a:ext>
              </a:extLst>
            </p:cNvPr>
            <p:cNvSpPr txBox="1"/>
            <p:nvPr/>
          </p:nvSpPr>
          <p:spPr>
            <a:xfrm>
              <a:off x="1410432" y="6032633"/>
              <a:ext cx="155648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ineqe.com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churchofengland</a:t>
              </a:r>
              <a:r>
                <a:rPr lang="en-GB" sz="800" b="1" dirty="0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/</a:t>
              </a:r>
              <a:r>
                <a:rPr lang="en-GB" sz="800" b="1" dirty="0" err="1">
                  <a:solidFill>
                    <a:srgbClr val="243847"/>
                  </a:solidFill>
                  <a:effectLst/>
                  <a:latin typeface="Helvetica Neue" panose="02000503000000020004" pitchFamily="2" charset="0"/>
                </a:rPr>
                <a:t>newcastle</a:t>
              </a:r>
              <a:endParaRPr lang="en-GB" sz="800" dirty="0">
                <a:solidFill>
                  <a:srgbClr val="243847"/>
                </a:solidFill>
                <a:effectLst/>
                <a:latin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54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11657</TotalTime>
  <Words>598</Words>
  <Application>Microsoft Macintosh PowerPoint</Application>
  <PresentationFormat>Widescreen</PresentationFormat>
  <Paragraphs>70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Logue</dc:creator>
  <cp:lastModifiedBy>Nathan Logue</cp:lastModifiedBy>
  <cp:revision>26</cp:revision>
  <dcterms:created xsi:type="dcterms:W3CDTF">2023-10-03T08:43:44Z</dcterms:created>
  <dcterms:modified xsi:type="dcterms:W3CDTF">2024-01-03T11:15:30Z</dcterms:modified>
</cp:coreProperties>
</file>