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339" r:id="rId3"/>
    <p:sldId id="340" r:id="rId4"/>
    <p:sldId id="341" r:id="rId5"/>
    <p:sldId id="342" r:id="rId6"/>
    <p:sldId id="343" r:id="rId7"/>
    <p:sldId id="344" r:id="rId8"/>
    <p:sldId id="345" r:id="rId9"/>
    <p:sldId id="347" r:id="rId10"/>
    <p:sldId id="348" r:id="rId11"/>
    <p:sldId id="349" r:id="rId12"/>
    <p:sldId id="346"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7" r:id="rId29"/>
    <p:sldId id="365" r:id="rId30"/>
    <p:sldId id="366" r:id="rId31"/>
    <p:sldId id="387" r:id="rId32"/>
    <p:sldId id="368" r:id="rId33"/>
    <p:sldId id="369" r:id="rId34"/>
    <p:sldId id="370" r:id="rId35"/>
    <p:sldId id="373" r:id="rId36"/>
    <p:sldId id="374" r:id="rId37"/>
    <p:sldId id="375" r:id="rId38"/>
    <p:sldId id="371" r:id="rId39"/>
    <p:sldId id="372" r:id="rId40"/>
    <p:sldId id="376" r:id="rId41"/>
    <p:sldId id="377" r:id="rId42"/>
    <p:sldId id="378" r:id="rId43"/>
    <p:sldId id="379" r:id="rId44"/>
    <p:sldId id="380" r:id="rId45"/>
    <p:sldId id="381" r:id="rId46"/>
    <p:sldId id="384" r:id="rId47"/>
    <p:sldId id="382" r:id="rId48"/>
    <p:sldId id="385" r:id="rId49"/>
    <p:sldId id="386" r:id="rId5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BB1F4C"/>
    <a:srgbClr val="CA4F73"/>
    <a:srgbClr val="8179B1"/>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5" autoAdjust="0"/>
    <p:restoredTop sz="92840" autoAdjust="0"/>
  </p:normalViewPr>
  <p:slideViewPr>
    <p:cSldViewPr snapToGrid="0">
      <p:cViewPr varScale="1">
        <p:scale>
          <a:sx n="51" d="100"/>
          <a:sy n="51" d="100"/>
        </p:scale>
        <p:origin x="60"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1,2,4</a:t>
            </a:r>
          </a:p>
        </p:txBody>
      </p:sp>
    </p:spTree>
    <p:extLst>
      <p:ext uri="{BB962C8B-B14F-4D97-AF65-F5344CB8AC3E}">
        <p14:creationId xmlns:p14="http://schemas.microsoft.com/office/powerpoint/2010/main" val="426725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7804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1238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0138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4747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1,2,4</a:t>
            </a:r>
          </a:p>
        </p:txBody>
      </p:sp>
    </p:spTree>
    <p:extLst>
      <p:ext uri="{BB962C8B-B14F-4D97-AF65-F5344CB8AC3E}">
        <p14:creationId xmlns:p14="http://schemas.microsoft.com/office/powerpoint/2010/main" val="54450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1,2,3,4</a:t>
            </a:r>
          </a:p>
        </p:txBody>
      </p:sp>
    </p:spTree>
    <p:extLst>
      <p:ext uri="{BB962C8B-B14F-4D97-AF65-F5344CB8AC3E}">
        <p14:creationId xmlns:p14="http://schemas.microsoft.com/office/powerpoint/2010/main" val="3108679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1,3</a:t>
            </a:r>
          </a:p>
        </p:txBody>
      </p:sp>
    </p:spTree>
    <p:extLst>
      <p:ext uri="{BB962C8B-B14F-4D97-AF65-F5344CB8AC3E}">
        <p14:creationId xmlns:p14="http://schemas.microsoft.com/office/powerpoint/2010/main" val="314935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1505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45673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1726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1,3</a:t>
            </a:r>
          </a:p>
        </p:txBody>
      </p:sp>
    </p:spTree>
    <p:extLst>
      <p:ext uri="{BB962C8B-B14F-4D97-AF65-F5344CB8AC3E}">
        <p14:creationId xmlns:p14="http://schemas.microsoft.com/office/powerpoint/2010/main" val="696228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2,3,4</a:t>
            </a:r>
          </a:p>
        </p:txBody>
      </p:sp>
    </p:spTree>
    <p:extLst>
      <p:ext uri="{BB962C8B-B14F-4D97-AF65-F5344CB8AC3E}">
        <p14:creationId xmlns:p14="http://schemas.microsoft.com/office/powerpoint/2010/main" val="3388020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2,3</a:t>
            </a:r>
          </a:p>
        </p:txBody>
      </p:sp>
    </p:spTree>
    <p:extLst>
      <p:ext uri="{BB962C8B-B14F-4D97-AF65-F5344CB8AC3E}">
        <p14:creationId xmlns:p14="http://schemas.microsoft.com/office/powerpoint/2010/main" val="3295014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true</a:t>
            </a:r>
          </a:p>
        </p:txBody>
      </p:sp>
    </p:spTree>
    <p:extLst>
      <p:ext uri="{BB962C8B-B14F-4D97-AF65-F5344CB8AC3E}">
        <p14:creationId xmlns:p14="http://schemas.microsoft.com/office/powerpoint/2010/main" val="329141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Online version has “DuluthEquality2.jpg” as a download here</a:t>
            </a:r>
          </a:p>
        </p:txBody>
      </p:sp>
    </p:spTree>
    <p:extLst>
      <p:ext uri="{BB962C8B-B14F-4D97-AF65-F5344CB8AC3E}">
        <p14:creationId xmlns:p14="http://schemas.microsoft.com/office/powerpoint/2010/main" val="3942376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31275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16580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this slide has loaded, the first click will bring in the large headings automatically, and the second will make the first column appear.</a:t>
            </a:r>
            <a:endParaRPr lang="en-GB" dirty="0"/>
          </a:p>
        </p:txBody>
      </p:sp>
    </p:spTree>
    <p:extLst>
      <p:ext uri="{BB962C8B-B14F-4D97-AF65-F5344CB8AC3E}">
        <p14:creationId xmlns:p14="http://schemas.microsoft.com/office/powerpoint/2010/main" val="216105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51688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51643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7373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2,3</a:t>
            </a:r>
          </a:p>
        </p:txBody>
      </p:sp>
    </p:spTree>
    <p:extLst>
      <p:ext uri="{BB962C8B-B14F-4D97-AF65-F5344CB8AC3E}">
        <p14:creationId xmlns:p14="http://schemas.microsoft.com/office/powerpoint/2010/main" val="2521014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42697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1,2,4</a:t>
            </a:r>
          </a:p>
        </p:txBody>
      </p:sp>
    </p:spTree>
    <p:extLst>
      <p:ext uri="{BB962C8B-B14F-4D97-AF65-F5344CB8AC3E}">
        <p14:creationId xmlns:p14="http://schemas.microsoft.com/office/powerpoint/2010/main" val="2850384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2,3</a:t>
            </a:r>
          </a:p>
        </p:txBody>
      </p:sp>
    </p:spTree>
    <p:extLst>
      <p:ext uri="{BB962C8B-B14F-4D97-AF65-F5344CB8AC3E}">
        <p14:creationId xmlns:p14="http://schemas.microsoft.com/office/powerpoint/2010/main" val="2424081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1,3,4</a:t>
            </a:r>
          </a:p>
        </p:txBody>
      </p:sp>
    </p:spTree>
    <p:extLst>
      <p:ext uri="{BB962C8B-B14F-4D97-AF65-F5344CB8AC3E}">
        <p14:creationId xmlns:p14="http://schemas.microsoft.com/office/powerpoint/2010/main" val="3350733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6224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Online course has the image (“Duluth </a:t>
            </a:r>
            <a:r>
              <a:rPr lang="en-GB" dirty="0" err="1"/>
              <a:t>PowerControl</a:t>
            </a:r>
            <a:r>
              <a:rPr lang="en-GB" dirty="0"/>
              <a:t> revamped.jpg”) available to download</a:t>
            </a:r>
          </a:p>
        </p:txBody>
      </p:sp>
    </p:spTree>
    <p:extLst>
      <p:ext uri="{BB962C8B-B14F-4D97-AF65-F5344CB8AC3E}">
        <p14:creationId xmlns:p14="http://schemas.microsoft.com/office/powerpoint/2010/main" val="340771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1,2</a:t>
            </a:r>
          </a:p>
        </p:txBody>
      </p:sp>
    </p:spTree>
    <p:extLst>
      <p:ext uri="{BB962C8B-B14F-4D97-AF65-F5344CB8AC3E}">
        <p14:creationId xmlns:p14="http://schemas.microsoft.com/office/powerpoint/2010/main" val="423954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1</a:t>
            </a:r>
          </a:p>
        </p:txBody>
      </p:sp>
    </p:spTree>
    <p:extLst>
      <p:ext uri="{BB962C8B-B14F-4D97-AF65-F5344CB8AC3E}">
        <p14:creationId xmlns:p14="http://schemas.microsoft.com/office/powerpoint/2010/main" val="123257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Answer: 1,3,4</a:t>
            </a:r>
          </a:p>
        </p:txBody>
      </p:sp>
    </p:spTree>
    <p:extLst>
      <p:ext uri="{BB962C8B-B14F-4D97-AF65-F5344CB8AC3E}">
        <p14:creationId xmlns:p14="http://schemas.microsoft.com/office/powerpoint/2010/main" val="320697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81789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0318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XHgLYI9KZ-A?feature=oembed" TargetMode="External"/><Relationship Id="rId5" Type="http://schemas.openxmlformats.org/officeDocument/2006/relationships/image" Target="../media/image3.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video" Target="https://www.youtube.com/embed/zaStdb-0o8U?feature=oembed"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UKT1MX-RnmU?feature=oembed" TargetMode="External"/><Relationship Id="rId6" Type="http://schemas.openxmlformats.org/officeDocument/2006/relationships/image" Target="../media/image33.jpeg"/><Relationship Id="rId5" Type="http://schemas.openxmlformats.org/officeDocument/2006/relationships/image" Target="../media/image2.jpeg"/><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38.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6.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6.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video" Target="https://www.youtube.com/embed/36mQFefBylM?feature=oembed" TargetMode="Externa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38659"/>
            <a:ext cx="24384000" cy="17233902"/>
          </a:xfrm>
          <a:prstGeom prst="rect">
            <a:avLst/>
          </a:prstGeom>
          <a:ln w="12700">
            <a:miter lim="400000"/>
          </a:ln>
        </p:spPr>
      </p:pic>
      <p:sp>
        <p:nvSpPr>
          <p:cNvPr id="152" name="Rounded Rectangle"/>
          <p:cNvSpPr/>
          <p:nvPr/>
        </p:nvSpPr>
        <p:spPr>
          <a:xfrm>
            <a:off x="5010089" y="4848447"/>
            <a:ext cx="14363823" cy="5794744"/>
          </a:xfrm>
          <a:prstGeom prst="roundRect">
            <a:avLst>
              <a:gd name="adj" fmla="val 7236"/>
            </a:avLst>
          </a:prstGeom>
          <a:solidFill>
            <a:srgbClr val="FFFFFF"/>
          </a:solidFill>
          <a:ln w="12700" cap="flat">
            <a:noFill/>
            <a:miter lim="400000"/>
          </a:ln>
          <a:effectLst>
            <a:outerShdw blurRad="431800" dist="216308" dir="5400000" rotWithShape="0">
              <a:srgbClr val="000000">
                <a:alpha val="50000"/>
              </a:srgbClr>
            </a:outerShdw>
          </a:effectLst>
        </p:spPr>
        <p:txBody>
          <a:bodyPr wrap="square" lIns="50800" tIns="50800" rIns="50800" bIns="50800" numCol="1" anchor="ctr">
            <a:noAutofit/>
          </a:bodyPr>
          <a:lstStyle/>
          <a:p>
            <a:pPr defTabSz="825500">
              <a:defRPr sz="3500">
                <a:solidFill>
                  <a:srgbClr val="000000"/>
                </a:solidFill>
                <a:latin typeface="Helvetica Neue Medium"/>
                <a:ea typeface="Helvetica Neue Medium"/>
                <a:cs typeface="Helvetica Neue Medium"/>
                <a:sym typeface="Helvetica Neue Medium"/>
              </a:defRPr>
            </a:pPr>
            <a:endParaRPr/>
          </a:p>
        </p:txBody>
      </p:sp>
      <p:sp>
        <p:nvSpPr>
          <p:cNvPr id="153" name="Aims:…"/>
          <p:cNvSpPr txBox="1"/>
          <p:nvPr/>
        </p:nvSpPr>
        <p:spPr>
          <a:xfrm>
            <a:off x="5574770" y="5296757"/>
            <a:ext cx="13234461" cy="46576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lgn="l"/>
            <a:r>
              <a:rPr lang="en-US" sz="2800" b="1" dirty="0">
                <a:solidFill>
                  <a:srgbClr val="8179B1"/>
                </a:solidFill>
              </a:rPr>
              <a:t>Aims:</a:t>
            </a:r>
          </a:p>
          <a:p>
            <a:pPr algn="l"/>
            <a:r>
              <a:rPr lang="en-US" dirty="0"/>
              <a:t>To develop a greater understanding of what Domestic Abuse is, who it affects, as well as its impact on individuals, children, the wider family, and the community.</a:t>
            </a:r>
          </a:p>
          <a:p>
            <a:pPr algn="l"/>
            <a:endParaRPr lang="en-US" dirty="0"/>
          </a:p>
          <a:p>
            <a:pPr algn="l"/>
            <a:r>
              <a:rPr lang="en-US" sz="2800" b="1" dirty="0">
                <a:solidFill>
                  <a:srgbClr val="8179B1"/>
                </a:solidFill>
              </a:rPr>
              <a:t>Outcomes:</a:t>
            </a:r>
          </a:p>
          <a:p>
            <a:pPr algn="l"/>
            <a:r>
              <a:rPr lang="en-US" dirty="0"/>
              <a:t>On completion of this course, participants will be able to: </a:t>
            </a:r>
          </a:p>
          <a:p>
            <a:pPr algn="l">
              <a:buSzPct val="120000"/>
              <a:buFont typeface="Arial" panose="020B0604020202020204" pitchFamily="34" charset="0"/>
              <a:buChar char="•"/>
            </a:pPr>
            <a:r>
              <a:rPr lang="en-US" dirty="0"/>
              <a:t>Identify the different types of domestic abuse, and how wide-spread it is</a:t>
            </a:r>
          </a:p>
          <a:p>
            <a:pPr algn="l">
              <a:buSzPct val="120000"/>
              <a:buFont typeface="Arial" panose="020B0604020202020204" pitchFamily="34" charset="0"/>
              <a:buChar char="•"/>
            </a:pPr>
            <a:r>
              <a:rPr lang="en-US" dirty="0" err="1"/>
              <a:t>Recognise</a:t>
            </a:r>
            <a:r>
              <a:rPr lang="en-US" dirty="0"/>
              <a:t> the signs of domestic abuse</a:t>
            </a:r>
          </a:p>
          <a:p>
            <a:pPr algn="l">
              <a:buSzPct val="120000"/>
              <a:buFont typeface="Arial" panose="020B0604020202020204" pitchFamily="34" charset="0"/>
              <a:buChar char="•"/>
            </a:pPr>
            <a:r>
              <a:rPr lang="en-US" dirty="0"/>
              <a:t>Explore some of the myths, barriers, stereotypes, and impacts of domestic abuse; in particular how these relate to Christian faith and Church communities</a:t>
            </a:r>
          </a:p>
          <a:p>
            <a:pPr algn="l">
              <a:buSzPct val="120000"/>
              <a:buFont typeface="Arial" panose="020B0604020202020204" pitchFamily="34" charset="0"/>
              <a:buChar char="•"/>
            </a:pPr>
            <a:r>
              <a:rPr lang="en-US" dirty="0"/>
              <a:t>Evaluate the needs of domestic abuse survivors in order to support them effectively, while at the same time understanding the boundaries and limitations of your own role</a:t>
            </a:r>
            <a:endParaRPr dirty="0"/>
          </a:p>
        </p:txBody>
      </p:sp>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sp>
        <p:nvSpPr>
          <p:cNvPr id="15" name="Safeguarding Foundations">
            <a:extLst>
              <a:ext uri="{FF2B5EF4-FFF2-40B4-BE49-F238E27FC236}">
                <a16:creationId xmlns:a16="http://schemas.microsoft.com/office/drawing/2014/main" id="{0D233FD9-2D30-4387-A0F7-EACFD7C86857}"/>
              </a:ext>
            </a:extLst>
          </p:cNvPr>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6" name="Aims and Outcomes">
            <a:extLst>
              <a:ext uri="{FF2B5EF4-FFF2-40B4-BE49-F238E27FC236}">
                <a16:creationId xmlns:a16="http://schemas.microsoft.com/office/drawing/2014/main" id="{7A72F47A-501E-4A94-86A4-4FF69BF98AC9}"/>
              </a:ext>
            </a:extLst>
          </p:cNvPr>
          <p:cNvSpPr txBox="1"/>
          <p:nvPr/>
        </p:nvSpPr>
        <p:spPr>
          <a:xfrm>
            <a:off x="150035" y="674060"/>
            <a:ext cx="5839740"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Course Aims and Objectives</a:t>
            </a:r>
            <a:endParaRPr dirty="0"/>
          </a:p>
        </p:txBody>
      </p:sp>
      <p:pic>
        <p:nvPicPr>
          <p:cNvPr id="12" name="Picture 11">
            <a:extLst>
              <a:ext uri="{FF2B5EF4-FFF2-40B4-BE49-F238E27FC236}">
                <a16:creationId xmlns:a16="http://schemas.microsoft.com/office/drawing/2014/main" id="{B24FA31A-094A-44F2-9A19-5979E194D7A5}"/>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4860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61" name="Introduction"/>
          <p:cNvSpPr txBox="1"/>
          <p:nvPr/>
        </p:nvSpPr>
        <p:spPr>
          <a:xfrm>
            <a:off x="104698" y="13420716"/>
            <a:ext cx="1126912"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GB" dirty="0"/>
              <a:t>Orientation</a:t>
            </a:r>
            <a:endParaRPr dirty="0"/>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anim calcmode="lin" valueType="num">
                                      <p:cBhvr>
                                        <p:cTn id="8" dur="1000" fill="hold"/>
                                        <p:tgtEl>
                                          <p:spTgt spid="152"/>
                                        </p:tgtEl>
                                        <p:attrNameLst>
                                          <p:attrName>ppt_x</p:attrName>
                                        </p:attrNameLst>
                                      </p:cBhvr>
                                      <p:tavLst>
                                        <p:tav tm="0">
                                          <p:val>
                                            <p:strVal val="#ppt_x"/>
                                          </p:val>
                                        </p:tav>
                                        <p:tav tm="100000">
                                          <p:val>
                                            <p:strVal val="#ppt_x"/>
                                          </p:val>
                                        </p:tav>
                                      </p:tavLst>
                                    </p:anim>
                                    <p:anim calcmode="lin" valueType="num">
                                      <p:cBhvr>
                                        <p:cTn id="9"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3">
                                            <p:txEl>
                                              <p:pRg st="0" end="0"/>
                                            </p:txEl>
                                          </p:spTgt>
                                        </p:tgtEl>
                                        <p:attrNameLst>
                                          <p:attrName>style.visibility</p:attrName>
                                        </p:attrNameLst>
                                      </p:cBhvr>
                                      <p:to>
                                        <p:strVal val="visible"/>
                                      </p:to>
                                    </p:set>
                                    <p:animEffect transition="in" filter="fade">
                                      <p:cBhvr>
                                        <p:cTn id="14" dur="500"/>
                                        <p:tgtEl>
                                          <p:spTgt spid="15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53">
                                            <p:txEl>
                                              <p:pRg st="1" end="1"/>
                                            </p:txEl>
                                          </p:spTgt>
                                        </p:tgtEl>
                                        <p:attrNameLst>
                                          <p:attrName>style.visibility</p:attrName>
                                        </p:attrNameLst>
                                      </p:cBhvr>
                                      <p:to>
                                        <p:strVal val="visible"/>
                                      </p:to>
                                    </p:set>
                                    <p:animEffect transition="in" filter="fade">
                                      <p:cBhvr>
                                        <p:cTn id="17" dur="500"/>
                                        <p:tgtEl>
                                          <p:spTgt spid="15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xEl>
                                              <p:pRg st="3" end="3"/>
                                            </p:txEl>
                                          </p:spTgt>
                                        </p:tgtEl>
                                        <p:attrNameLst>
                                          <p:attrName>style.visibility</p:attrName>
                                        </p:attrNameLst>
                                      </p:cBhvr>
                                      <p:to>
                                        <p:strVal val="visible"/>
                                      </p:to>
                                    </p:set>
                                    <p:animEffect transition="in" filter="fade">
                                      <p:cBhvr>
                                        <p:cTn id="22" dur="500"/>
                                        <p:tgtEl>
                                          <p:spTgt spid="15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3">
                                            <p:txEl>
                                              <p:pRg st="4" end="4"/>
                                            </p:txEl>
                                          </p:spTgt>
                                        </p:tgtEl>
                                        <p:attrNameLst>
                                          <p:attrName>style.visibility</p:attrName>
                                        </p:attrNameLst>
                                      </p:cBhvr>
                                      <p:to>
                                        <p:strVal val="visible"/>
                                      </p:to>
                                    </p:set>
                                    <p:animEffect transition="in" filter="fade">
                                      <p:cBhvr>
                                        <p:cTn id="25" dur="500"/>
                                        <p:tgtEl>
                                          <p:spTgt spid="15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3">
                                            <p:txEl>
                                              <p:pRg st="5" end="5"/>
                                            </p:txEl>
                                          </p:spTgt>
                                        </p:tgtEl>
                                        <p:attrNameLst>
                                          <p:attrName>style.visibility</p:attrName>
                                        </p:attrNameLst>
                                      </p:cBhvr>
                                      <p:to>
                                        <p:strVal val="visible"/>
                                      </p:to>
                                    </p:set>
                                    <p:animEffect transition="in" filter="fade">
                                      <p:cBhvr>
                                        <p:cTn id="28" dur="500"/>
                                        <p:tgtEl>
                                          <p:spTgt spid="15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53">
                                            <p:txEl>
                                              <p:pRg st="6" end="6"/>
                                            </p:txEl>
                                          </p:spTgt>
                                        </p:tgtEl>
                                        <p:attrNameLst>
                                          <p:attrName>style.visibility</p:attrName>
                                        </p:attrNameLst>
                                      </p:cBhvr>
                                      <p:to>
                                        <p:strVal val="visible"/>
                                      </p:to>
                                    </p:set>
                                    <p:animEffect transition="in" filter="fade">
                                      <p:cBhvr>
                                        <p:cTn id="31" dur="500"/>
                                        <p:tgtEl>
                                          <p:spTgt spid="15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53">
                                            <p:txEl>
                                              <p:pRg st="7" end="7"/>
                                            </p:txEl>
                                          </p:spTgt>
                                        </p:tgtEl>
                                        <p:attrNameLst>
                                          <p:attrName>style.visibility</p:attrName>
                                        </p:attrNameLst>
                                      </p:cBhvr>
                                      <p:to>
                                        <p:strVal val="visible"/>
                                      </p:to>
                                    </p:set>
                                    <p:animEffect transition="in" filter="fade">
                                      <p:cBhvr>
                                        <p:cTn id="34" dur="500"/>
                                        <p:tgtEl>
                                          <p:spTgt spid="15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53">
                                            <p:txEl>
                                              <p:pRg st="8" end="8"/>
                                            </p:txEl>
                                          </p:spTgt>
                                        </p:tgtEl>
                                        <p:attrNameLst>
                                          <p:attrName>style.visibility</p:attrName>
                                        </p:attrNameLst>
                                      </p:cBhvr>
                                      <p:to>
                                        <p:strVal val="visible"/>
                                      </p:to>
                                    </p:set>
                                    <p:animEffect transition="in" filter="fade">
                                      <p:cBhvr>
                                        <p:cTn id="37" dur="500"/>
                                        <p:tgtEl>
                                          <p:spTgt spid="15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36987"/>
            <a:ext cx="9291005"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1 (question 2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959429" y="2504515"/>
            <a:ext cx="18627605"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algn="l" rtl="0"/>
            <a:r>
              <a:rPr lang="en-US" sz="3200" b="0" i="0" dirty="0">
                <a:solidFill>
                  <a:srgbClr val="333333"/>
                </a:solidFill>
                <a:effectLst/>
                <a:latin typeface="Open Sans" panose="020B0606030504020204" pitchFamily="34" charset="0"/>
              </a:rPr>
              <a:t>We have learned so far in this course that the majority of domestic abuse between partners is perpetrated by men against women. </a:t>
            </a:r>
          </a:p>
          <a:p>
            <a:pPr algn="l" rtl="0"/>
            <a:endParaRPr lang="en-US" sz="3200" b="0" i="0" dirty="0">
              <a:solidFill>
                <a:srgbClr val="333333"/>
              </a:solidFill>
              <a:effectLst/>
              <a:latin typeface="Open Sans" panose="020B0606030504020204" pitchFamily="34" charset="0"/>
            </a:endParaRPr>
          </a:p>
          <a:p>
            <a:pPr algn="l" rtl="0"/>
            <a:r>
              <a:rPr lang="en-US" sz="3200" b="0" i="0" dirty="0">
                <a:solidFill>
                  <a:srgbClr val="333333"/>
                </a:solidFill>
                <a:effectLst/>
                <a:latin typeface="Open Sans" panose="020B0606030504020204" pitchFamily="34" charset="0"/>
              </a:rPr>
              <a:t>Which</a:t>
            </a:r>
            <a:r>
              <a:rPr lang="en-US" sz="3200" b="1" i="0" dirty="0">
                <a:solidFill>
                  <a:srgbClr val="333333"/>
                </a:solidFill>
                <a:effectLst/>
                <a:latin typeface="Open Sans" panose="020B0606030504020204" pitchFamily="34" charset="0"/>
              </a:rPr>
              <a:t> two of the following statements</a:t>
            </a:r>
            <a:r>
              <a:rPr lang="en-US" sz="3200" b="0" i="0" dirty="0">
                <a:solidFill>
                  <a:srgbClr val="333333"/>
                </a:solidFill>
                <a:effectLst/>
                <a:latin typeface="Open Sans" panose="020B0606030504020204" pitchFamily="34" charset="0"/>
              </a:rPr>
              <a:t> might be possible explanations for this?</a:t>
            </a:r>
          </a:p>
        </p:txBody>
      </p:sp>
      <p:sp>
        <p:nvSpPr>
          <p:cNvPr id="15" name="TextBox 14">
            <a:extLst>
              <a:ext uri="{FF2B5EF4-FFF2-40B4-BE49-F238E27FC236}">
                <a16:creationId xmlns:a16="http://schemas.microsoft.com/office/drawing/2014/main" id="{A75E0D42-429C-4400-949B-AF6757FF83D9}"/>
              </a:ext>
            </a:extLst>
          </p:cNvPr>
          <p:cNvSpPr txBox="1"/>
          <p:nvPr/>
        </p:nvSpPr>
        <p:spPr>
          <a:xfrm>
            <a:off x="3265714" y="4762433"/>
            <a:ext cx="17321320"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Men are more likely to feel inadequate, insecure or entitled in relationships due to cultural ideals about the nature and roles of men and women.</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Men do not report domestic abuse against themselves as readily as women.</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In general, men have a greater degree of power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eg</a:t>
            </a:r>
            <a:r>
              <a:rPr kumimoji="0" lang="en-US" sz="3200" b="0" i="0" u="none" strike="noStrike" cap="none" spc="0" normalizeH="0" baseline="0" dirty="0">
                <a:ln>
                  <a:noFill/>
                </a:ln>
                <a:solidFill>
                  <a:srgbClr val="5E5E5E"/>
                </a:solidFill>
                <a:effectLst/>
                <a:uFillTx/>
                <a:latin typeface="+mn-lt"/>
                <a:ea typeface="+mn-ea"/>
                <a:cs typeface="+mn-cs"/>
                <a:sym typeface="Helvetica Neue"/>
              </a:rPr>
              <a:t> .economically, physically) than women, and therefore may be in a position to use that power wrongly.</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Domestic abuse does not occur within LGBTQI+ relationships.</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2" name="Picture 11">
            <a:extLst>
              <a:ext uri="{FF2B5EF4-FFF2-40B4-BE49-F238E27FC236}">
                <a16:creationId xmlns:a16="http://schemas.microsoft.com/office/drawing/2014/main" id="{073ED9D0-6631-4C2C-8008-C5F87517A312}"/>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748" name="Rectangle"/>
          <p:cNvSpPr/>
          <p:nvPr/>
        </p:nvSpPr>
        <p:spPr>
          <a:xfrm>
            <a:off x="4878000" y="13464000"/>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4308872"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rPr lang="en-US" dirty="0"/>
              <a:t>Review Your Learning: Part 1 (question 2 of 3)</a:t>
            </a:r>
          </a:p>
        </p:txBody>
      </p:sp>
    </p:spTree>
    <p:extLst>
      <p:ext uri="{BB962C8B-B14F-4D97-AF65-F5344CB8AC3E}">
        <p14:creationId xmlns:p14="http://schemas.microsoft.com/office/powerpoint/2010/main" val="17000241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36987"/>
            <a:ext cx="9291005"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1 (question 3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959429" y="2504515"/>
            <a:ext cx="1862760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algn="l" rtl="0"/>
            <a:r>
              <a:rPr lang="en-US" sz="3200" b="0" i="0" dirty="0">
                <a:solidFill>
                  <a:srgbClr val="333333"/>
                </a:solidFill>
                <a:effectLst/>
                <a:latin typeface="Open Sans" panose="020B0606030504020204" pitchFamily="34" charset="0"/>
              </a:rPr>
              <a:t>What is the relevance of the term 'toxic masculinity' to the subject of domestic abuse?</a:t>
            </a:r>
          </a:p>
          <a:p>
            <a:pPr algn="l" rtl="0"/>
            <a:endParaRPr lang="en-US" sz="3200" b="0" i="0" dirty="0">
              <a:solidFill>
                <a:srgbClr val="333333"/>
              </a:solidFill>
              <a:effectLst/>
              <a:latin typeface="Open Sans" panose="020B0606030504020204" pitchFamily="34" charset="0"/>
            </a:endParaRPr>
          </a:p>
          <a:p>
            <a:pPr algn="l" rtl="0"/>
            <a:r>
              <a:rPr lang="en-US" sz="3200" b="0" i="0" dirty="0">
                <a:solidFill>
                  <a:srgbClr val="333333"/>
                </a:solidFill>
                <a:effectLst/>
                <a:latin typeface="Open Sans" panose="020B0606030504020204" pitchFamily="34" charset="0"/>
              </a:rPr>
              <a:t>Choose </a:t>
            </a:r>
            <a:r>
              <a:rPr lang="en-US" sz="3200" b="1" i="0" dirty="0">
                <a:solidFill>
                  <a:srgbClr val="333333"/>
                </a:solidFill>
                <a:effectLst/>
                <a:latin typeface="Open Sans" panose="020B0606030504020204" pitchFamily="34" charset="0"/>
              </a:rPr>
              <a:t>two</a:t>
            </a:r>
            <a:r>
              <a:rPr lang="en-US" sz="3200" b="0" i="0" dirty="0">
                <a:solidFill>
                  <a:srgbClr val="333333"/>
                </a:solidFill>
                <a:effectLst/>
                <a:latin typeface="Open Sans" panose="020B0606030504020204" pitchFamily="34" charset="0"/>
              </a:rPr>
              <a:t> from the list below</a:t>
            </a:r>
          </a:p>
        </p:txBody>
      </p:sp>
      <p:sp>
        <p:nvSpPr>
          <p:cNvPr id="15" name="TextBox 14">
            <a:extLst>
              <a:ext uri="{FF2B5EF4-FFF2-40B4-BE49-F238E27FC236}">
                <a16:creationId xmlns:a16="http://schemas.microsoft.com/office/drawing/2014/main" id="{A75E0D42-429C-4400-949B-AF6757FF83D9}"/>
              </a:ext>
            </a:extLst>
          </p:cNvPr>
          <p:cNvSpPr txBox="1"/>
          <p:nvPr/>
        </p:nvSpPr>
        <p:spPr>
          <a:xfrm>
            <a:off x="3265714" y="4762433"/>
            <a:ext cx="17321320"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'Toxic masculinity' is an irrelevant concept when it comes to domestic abuse.</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'Toxic masculinity' refers to certain ideas about what it means to be male.</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In an attempt to live up to a set of ideals about masculinity, some men act in harmful ways toward others.</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2" name="Picture 11">
            <a:extLst>
              <a:ext uri="{FF2B5EF4-FFF2-40B4-BE49-F238E27FC236}">
                <a16:creationId xmlns:a16="http://schemas.microsoft.com/office/drawing/2014/main" id="{2B3D1A6F-B682-45E2-8BD2-4BE199FD5978}"/>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748" name="Rectangle"/>
          <p:cNvSpPr/>
          <p:nvPr/>
        </p:nvSpPr>
        <p:spPr>
          <a:xfrm>
            <a:off x="5360400" y="13464000"/>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4308872"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FFFFFF"/>
                </a:solidFill>
              </a:defRPr>
            </a:lvl1pPr>
          </a:lstStyle>
          <a:p>
            <a:r>
              <a:rPr lang="en-US" dirty="0"/>
              <a:t>Review Your Learning: Part 1 (question 3 of 3)</a:t>
            </a:r>
          </a:p>
        </p:txBody>
      </p:sp>
    </p:spTree>
    <p:extLst>
      <p:ext uri="{BB962C8B-B14F-4D97-AF65-F5344CB8AC3E}">
        <p14:creationId xmlns:p14="http://schemas.microsoft.com/office/powerpoint/2010/main" val="9880400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24742"/>
            <a:ext cx="24441571" cy="14458129"/>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6131487"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dirty="0">
                <a:latin typeface="Roboto" panose="02000000000000000000" pitchFamily="2" charset="0"/>
              </a:rPr>
              <a:t>Abuse and the Misuse of Power</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2101061" y="3086606"/>
            <a:ext cx="9775506" cy="6231565"/>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Power and social norms</a:t>
            </a:r>
          </a:p>
          <a:p>
            <a:pPr marL="457200" indent="-457200" algn="l">
              <a:spcBef>
                <a:spcPts val="1200"/>
              </a:spcBef>
              <a:spcAft>
                <a:spcPts val="600"/>
              </a:spcAft>
              <a:buClr>
                <a:srgbClr val="92D050"/>
              </a:buClr>
              <a:buSzPct val="140000"/>
              <a:buBlip>
                <a:blip r:embed="rId4"/>
              </a:buBlip>
            </a:pPr>
            <a:r>
              <a:rPr lang="en-US" sz="3000" dirty="0">
                <a:solidFill>
                  <a:schemeClr val="tx1"/>
                </a:solidFill>
              </a:rPr>
              <a:t> Power arises from various sources - age, gender, position, wealth etc.</a:t>
            </a:r>
          </a:p>
          <a:p>
            <a:pPr algn="l">
              <a:spcBef>
                <a:spcPts val="1200"/>
              </a:spcBef>
              <a:spcAft>
                <a:spcPts val="600"/>
              </a:spcAft>
              <a:buClr>
                <a:srgbClr val="92D050"/>
              </a:buClr>
              <a:buSzPct val="140000"/>
            </a:pPr>
            <a:endParaRPr lang="en-US" sz="100" dirty="0">
              <a:solidFill>
                <a:schemeClr val="tx1"/>
              </a:solidFill>
            </a:endParaRPr>
          </a:p>
          <a:p>
            <a:pPr marL="457200" indent="-457200" algn="l">
              <a:spcBef>
                <a:spcPts val="1200"/>
              </a:spcBef>
              <a:spcAft>
                <a:spcPts val="600"/>
              </a:spcAft>
              <a:buClr>
                <a:srgbClr val="92D050"/>
              </a:buClr>
              <a:buSzPct val="140000"/>
              <a:buBlip>
                <a:blip r:embed="rId4"/>
              </a:buBlip>
            </a:pPr>
            <a:r>
              <a:rPr lang="en-US" sz="3000" dirty="0">
                <a:solidFill>
                  <a:schemeClr val="tx1"/>
                </a:solidFill>
              </a:rPr>
              <a:t>Social norms and beliefs can reinforce or </a:t>
            </a:r>
            <a:r>
              <a:rPr lang="en-US" sz="3000" dirty="0" err="1">
                <a:solidFill>
                  <a:schemeClr val="tx1"/>
                </a:solidFill>
              </a:rPr>
              <a:t>legitimise</a:t>
            </a:r>
            <a:r>
              <a:rPr lang="en-US" sz="3000" dirty="0">
                <a:solidFill>
                  <a:schemeClr val="tx1"/>
                </a:solidFill>
              </a:rPr>
              <a:t> the use of power.</a:t>
            </a:r>
          </a:p>
          <a:p>
            <a:pPr marL="457200" indent="-457200" algn="l">
              <a:spcBef>
                <a:spcPts val="1200"/>
              </a:spcBef>
              <a:spcAft>
                <a:spcPts val="600"/>
              </a:spcAft>
              <a:buClr>
                <a:srgbClr val="92D050"/>
              </a:buClr>
              <a:buSzPct val="140000"/>
              <a:buBlip>
                <a:blip r:embed="rId4"/>
              </a:buBlip>
            </a:pPr>
            <a:endParaRPr lang="en-US" sz="100" dirty="0">
              <a:solidFill>
                <a:schemeClr val="tx1"/>
              </a:solidFill>
            </a:endParaRPr>
          </a:p>
          <a:p>
            <a:pPr marL="457200" indent="-457200" algn="l">
              <a:spcBef>
                <a:spcPts val="1200"/>
              </a:spcBef>
              <a:spcAft>
                <a:spcPts val="600"/>
              </a:spcAft>
              <a:buClr>
                <a:srgbClr val="92D050"/>
              </a:buClr>
              <a:buSzPct val="140000"/>
              <a:buBlip>
                <a:blip r:embed="rId4"/>
              </a:buBlip>
            </a:pPr>
            <a:r>
              <a:rPr lang="en-US" sz="3000" dirty="0">
                <a:solidFill>
                  <a:schemeClr val="tx1"/>
                </a:solidFill>
              </a:rPr>
              <a:t> Our ‘false narratives’ or ‘basic assumptions’ often govern our </a:t>
            </a:r>
            <a:r>
              <a:rPr lang="en-US" sz="3000" dirty="0" err="1">
                <a:solidFill>
                  <a:schemeClr val="tx1"/>
                </a:solidFill>
              </a:rPr>
              <a:t>behaviour</a:t>
            </a:r>
            <a:r>
              <a:rPr lang="en-US" sz="3000" dirty="0">
                <a:solidFill>
                  <a:schemeClr val="tx1"/>
                </a:solidFill>
              </a:rPr>
              <a:t> towards others.</a:t>
            </a:r>
          </a:p>
          <a:p>
            <a:pPr algn="l">
              <a:spcBef>
                <a:spcPts val="1200"/>
              </a:spcBef>
              <a:spcAft>
                <a:spcPts val="600"/>
              </a:spcAft>
              <a:buClr>
                <a:srgbClr val="92D050"/>
              </a:buClr>
              <a:buSzPct val="140000"/>
            </a:pPr>
            <a:endParaRPr lang="en-US" sz="100" dirty="0">
              <a:solidFill>
                <a:schemeClr val="tx1"/>
              </a:solidFill>
            </a:endParaRPr>
          </a:p>
          <a:p>
            <a:pPr marL="457200" indent="-457200" algn="l">
              <a:spcBef>
                <a:spcPts val="1200"/>
              </a:spcBef>
              <a:spcAft>
                <a:spcPts val="600"/>
              </a:spcAft>
              <a:buClr>
                <a:srgbClr val="92D050"/>
              </a:buClr>
              <a:buSzPct val="140000"/>
              <a:buBlip>
                <a:blip r:embed="rId4"/>
              </a:buBlip>
            </a:pPr>
            <a:r>
              <a:rPr lang="en-US" sz="3000" dirty="0">
                <a:solidFill>
                  <a:schemeClr val="tx1"/>
                </a:solidFill>
              </a:rPr>
              <a:t> e.g. women's role in leadership or the home</a:t>
            </a:r>
          </a:p>
        </p:txBody>
      </p:sp>
      <p:sp>
        <p:nvSpPr>
          <p:cNvPr id="30" name="Learning from…">
            <a:extLst>
              <a:ext uri="{FF2B5EF4-FFF2-40B4-BE49-F238E27FC236}">
                <a16:creationId xmlns:a16="http://schemas.microsoft.com/office/drawing/2014/main" id="{D666EEDE-3637-478D-9C9D-628A18B1E400}"/>
              </a:ext>
            </a:extLst>
          </p:cNvPr>
          <p:cNvSpPr txBox="1"/>
          <p:nvPr/>
        </p:nvSpPr>
        <p:spPr>
          <a:xfrm>
            <a:off x="12507434" y="3086606"/>
            <a:ext cx="9775505" cy="6231565"/>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lvl="0" algn="l"/>
            <a:r>
              <a:rPr lang="en-US" sz="4000" dirty="0">
                <a:solidFill>
                  <a:srgbClr val="8179B1"/>
                </a:solidFill>
                <a:latin typeface="Roboto" panose="02000000000000000000" pitchFamily="2" charset="0"/>
              </a:rPr>
              <a:t>Resistance or perceived failure</a:t>
            </a:r>
          </a:p>
          <a:p>
            <a:pPr marL="457200" lvl="0" indent="-457200" algn="l">
              <a:spcBef>
                <a:spcPts val="1200"/>
              </a:spcBef>
              <a:spcAft>
                <a:spcPts val="600"/>
              </a:spcAft>
              <a:buClr>
                <a:srgbClr val="92D050"/>
              </a:buClr>
              <a:buSzPct val="140000"/>
              <a:buBlip>
                <a:blip r:embed="rId4"/>
              </a:buBlip>
            </a:pPr>
            <a:r>
              <a:rPr lang="en-US" sz="3000" dirty="0"/>
              <a:t> Can be met with force (emotional, psychological or physical) in order to gain compliance.</a:t>
            </a:r>
          </a:p>
          <a:p>
            <a:pPr marL="457200" lvl="0" indent="-457200" algn="l">
              <a:spcBef>
                <a:spcPts val="1200"/>
              </a:spcBef>
              <a:spcAft>
                <a:spcPts val="600"/>
              </a:spcAft>
              <a:buClr>
                <a:srgbClr val="92D050"/>
              </a:buClr>
              <a:buSzPct val="140000"/>
              <a:buBlip>
                <a:blip r:embed="rId4"/>
              </a:buBlip>
            </a:pPr>
            <a:endParaRPr lang="en-US" sz="100" dirty="0"/>
          </a:p>
          <a:p>
            <a:pPr marL="457200" lvl="0" indent="-457200" algn="l">
              <a:spcBef>
                <a:spcPts val="1200"/>
              </a:spcBef>
              <a:spcAft>
                <a:spcPts val="600"/>
              </a:spcAft>
              <a:buClr>
                <a:srgbClr val="92D050"/>
              </a:buClr>
              <a:buSzPct val="140000"/>
              <a:buBlip>
                <a:blip r:embed="rId4"/>
              </a:buBlip>
            </a:pPr>
            <a:r>
              <a:rPr lang="en-US" sz="3000" dirty="0"/>
              <a:t> Compliance always serves to reinforce the position of the abuser.</a:t>
            </a:r>
          </a:p>
          <a:p>
            <a:pPr marL="457200" lvl="0" indent="-457200" algn="l">
              <a:spcBef>
                <a:spcPts val="1200"/>
              </a:spcBef>
              <a:spcAft>
                <a:spcPts val="600"/>
              </a:spcAft>
              <a:buClr>
                <a:srgbClr val="92D050"/>
              </a:buClr>
              <a:buSzPct val="140000"/>
              <a:buBlip>
                <a:blip r:embed="rId4"/>
              </a:buBlip>
            </a:pPr>
            <a:endParaRPr lang="en-US" sz="100" dirty="0"/>
          </a:p>
          <a:p>
            <a:pPr lvl="0" algn="l">
              <a:spcBef>
                <a:spcPts val="1200"/>
              </a:spcBef>
              <a:spcAft>
                <a:spcPts val="600"/>
              </a:spcAft>
              <a:buClr>
                <a:srgbClr val="92D050"/>
              </a:buClr>
              <a:buSzPct val="140000"/>
            </a:pPr>
            <a:r>
              <a:rPr lang="en-US" sz="100" dirty="0"/>
              <a:t> </a:t>
            </a:r>
            <a:r>
              <a:rPr lang="en-US" sz="3000" dirty="0"/>
              <a:t>These dynamics are common in society, and are often found in families, community and the church.</a:t>
            </a:r>
          </a:p>
        </p:txBody>
      </p:sp>
      <p:pic>
        <p:nvPicPr>
          <p:cNvPr id="14" name="Picture 13">
            <a:extLst>
              <a:ext uri="{FF2B5EF4-FFF2-40B4-BE49-F238E27FC236}">
                <a16:creationId xmlns:a16="http://schemas.microsoft.com/office/drawing/2014/main" id="{F33E99CB-20FC-48D7-8674-EE782F1DB407}"/>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58536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778278"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2: The dynamics of domestic abuse</a:t>
            </a:r>
          </a:p>
        </p:txBody>
      </p:sp>
    </p:spTree>
    <p:extLst>
      <p:ext uri="{BB962C8B-B14F-4D97-AF65-F5344CB8AC3E}">
        <p14:creationId xmlns:p14="http://schemas.microsoft.com/office/powerpoint/2010/main" val="179263334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xEl>
                                              <p:pRg st="3" end="3"/>
                                            </p:txEl>
                                          </p:spTgt>
                                        </p:tgtEl>
                                        <p:attrNameLst>
                                          <p:attrName>style.visibility</p:attrName>
                                        </p:attrNameLst>
                                      </p:cBhvr>
                                      <p:to>
                                        <p:strVal val="visible"/>
                                      </p:to>
                                    </p:set>
                                    <p:animEffect transition="in" filter="fade">
                                      <p:cBhvr>
                                        <p:cTn id="20" dur="500"/>
                                        <p:tgtEl>
                                          <p:spTgt spid="2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animEffect transition="in" filter="fade">
                                      <p:cBhvr>
                                        <p:cTn id="25" dur="500"/>
                                        <p:tgtEl>
                                          <p:spTgt spid="20">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xEl>
                                              <p:pRg st="7" end="7"/>
                                            </p:txEl>
                                          </p:spTgt>
                                        </p:tgtEl>
                                        <p:attrNameLst>
                                          <p:attrName>style.visibility</p:attrName>
                                        </p:attrNameLst>
                                      </p:cBhvr>
                                      <p:to>
                                        <p:strVal val="visible"/>
                                      </p:to>
                                    </p:set>
                                    <p:animEffect transition="in" filter="fade">
                                      <p:cBhvr>
                                        <p:cTn id="30" dur="500"/>
                                        <p:tgtEl>
                                          <p:spTgt spid="20">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xEl>
                                              <p:pRg st="0" end="0"/>
                                            </p:txEl>
                                          </p:spTgt>
                                        </p:tgtEl>
                                        <p:attrNameLst>
                                          <p:attrName>style.visibility</p:attrName>
                                        </p:attrNameLst>
                                      </p:cBhvr>
                                      <p:to>
                                        <p:strVal val="visible"/>
                                      </p:to>
                                    </p:set>
                                    <p:animEffect transition="in" filter="fade">
                                      <p:cBhvr>
                                        <p:cTn id="38" dur="500"/>
                                        <p:tgtEl>
                                          <p:spTgt spid="3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xEl>
                                              <p:pRg st="1" end="1"/>
                                            </p:txEl>
                                          </p:spTgt>
                                        </p:tgtEl>
                                        <p:attrNameLst>
                                          <p:attrName>style.visibility</p:attrName>
                                        </p:attrNameLst>
                                      </p:cBhvr>
                                      <p:to>
                                        <p:strVal val="visible"/>
                                      </p:to>
                                    </p:set>
                                    <p:animEffect transition="in" filter="fade">
                                      <p:cBhvr>
                                        <p:cTn id="43" dur="500"/>
                                        <p:tgtEl>
                                          <p:spTgt spid="3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xEl>
                                              <p:pRg st="3" end="3"/>
                                            </p:txEl>
                                          </p:spTgt>
                                        </p:tgtEl>
                                        <p:attrNameLst>
                                          <p:attrName>style.visibility</p:attrName>
                                        </p:attrNameLst>
                                      </p:cBhvr>
                                      <p:to>
                                        <p:strVal val="visible"/>
                                      </p:to>
                                    </p:set>
                                    <p:animEffect transition="in" filter="fade">
                                      <p:cBhvr>
                                        <p:cTn id="48" dur="500"/>
                                        <p:tgtEl>
                                          <p:spTgt spid="30">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0">
                                            <p:txEl>
                                              <p:pRg st="5" end="5"/>
                                            </p:txEl>
                                          </p:spTgt>
                                        </p:tgtEl>
                                        <p:attrNameLst>
                                          <p:attrName>style.visibility</p:attrName>
                                        </p:attrNameLst>
                                      </p:cBhvr>
                                      <p:to>
                                        <p:strVal val="visible"/>
                                      </p:to>
                                    </p:set>
                                    <p:animEffect transition="in" filter="fade">
                                      <p:cBhvr>
                                        <p:cTn id="53" dur="500"/>
                                        <p:tgtEl>
                                          <p:spTgt spid="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827" y="-24576"/>
            <a:ext cx="24367947" cy="16251547"/>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4525278"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dirty="0">
                <a:latin typeface="Roboto" panose="02000000000000000000" pitchFamily="2" charset="0"/>
              </a:rPr>
              <a:t>Raising Our Awareness</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pic>
        <p:nvPicPr>
          <p:cNvPr id="9" name="Picture 8" descr="A screenshot of a computer&#10;&#10;Description automatically generated with low confidence">
            <a:extLst>
              <a:ext uri="{FF2B5EF4-FFF2-40B4-BE49-F238E27FC236}">
                <a16:creationId xmlns:a16="http://schemas.microsoft.com/office/drawing/2014/main" id="{9FC7EE1D-848F-43CA-A354-958238610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89" y="578433"/>
            <a:ext cx="19706350" cy="13137567"/>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4FD23943-5C73-440F-A599-F962F629B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89" y="578433"/>
            <a:ext cx="19706350" cy="13137567"/>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912A3B89-CB5A-405E-9380-6565CD5CCD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489" y="578433"/>
            <a:ext cx="19706350" cy="13137567"/>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A56FE4AE-8405-4F3F-B464-C9D33D0FAF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489" y="578433"/>
            <a:ext cx="19706350" cy="13137567"/>
          </a:xfrm>
          <a:prstGeom prst="rect">
            <a:avLst/>
          </a:prstGeom>
        </p:spPr>
      </p:pic>
      <p:pic>
        <p:nvPicPr>
          <p:cNvPr id="14" name="Picture 13">
            <a:extLst>
              <a:ext uri="{FF2B5EF4-FFF2-40B4-BE49-F238E27FC236}">
                <a16:creationId xmlns:a16="http://schemas.microsoft.com/office/drawing/2014/main" id="{3933F0AA-9C77-4084-A3D4-E8A96523F43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63396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778278"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Part 2: The dynamics of domestic abuse</a:t>
            </a:r>
          </a:p>
        </p:txBody>
      </p:sp>
    </p:spTree>
    <p:extLst>
      <p:ext uri="{BB962C8B-B14F-4D97-AF65-F5344CB8AC3E}">
        <p14:creationId xmlns:p14="http://schemas.microsoft.com/office/powerpoint/2010/main" val="989241346"/>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5385524" y="1462338"/>
            <a:ext cx="12075162" cy="12075162"/>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9877704"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US" dirty="0">
                <a:latin typeface="Roboto" panose="02000000000000000000" pitchFamily="2" charset="0"/>
              </a:rPr>
              <a:t>Signs That Someone May Be Abusing Their Partner</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pic>
        <p:nvPicPr>
          <p:cNvPr id="10" name="Picture 9">
            <a:extLst>
              <a:ext uri="{FF2B5EF4-FFF2-40B4-BE49-F238E27FC236}">
                <a16:creationId xmlns:a16="http://schemas.microsoft.com/office/drawing/2014/main" id="{0C2179D8-9D81-436C-8130-8BE90D8CE60D}"/>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68256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778278"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Part 2: The dynamics of domestic abuse</a:t>
            </a:r>
          </a:p>
        </p:txBody>
      </p:sp>
    </p:spTree>
    <p:extLst>
      <p:ext uri="{BB962C8B-B14F-4D97-AF65-F5344CB8AC3E}">
        <p14:creationId xmlns:p14="http://schemas.microsoft.com/office/powerpoint/2010/main" val="53637037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4384000" cy="16243496"/>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5733942"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US" dirty="0">
                <a:latin typeface="Roboto" panose="02000000000000000000" pitchFamily="2" charset="0"/>
              </a:rPr>
              <a:t>Domestic Abuse and Children</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1705431" y="3086606"/>
            <a:ext cx="10090939" cy="726676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Children cannot be direct victims of domestic abuse. Nevertheless, they can suffer deep and long-lasting impacts from an environment in which they witness domestic abuse.</a:t>
            </a:r>
            <a:r>
              <a:rPr lang="en-US" sz="3000" dirty="0">
                <a:solidFill>
                  <a:schemeClr val="tx1"/>
                </a:solidFill>
              </a:rPr>
              <a:t> </a:t>
            </a:r>
          </a:p>
          <a:p>
            <a:pPr algn="l"/>
            <a:endParaRPr lang="en-US" sz="3000" dirty="0">
              <a:solidFill>
                <a:schemeClr val="tx1"/>
              </a:solidFill>
            </a:endParaRPr>
          </a:p>
          <a:p>
            <a:pPr marL="457200" indent="-457200" algn="l">
              <a:buSzPct val="120000"/>
              <a:buBlip>
                <a:blip r:embed="rId4"/>
              </a:buBlip>
            </a:pPr>
            <a:r>
              <a:rPr lang="en-US" sz="3000" dirty="0">
                <a:solidFill>
                  <a:schemeClr val="tx1"/>
                </a:solidFill>
              </a:rPr>
              <a:t> These experiences are considered to fall within statutory categories of ‘child abuse’.</a:t>
            </a:r>
          </a:p>
          <a:p>
            <a:pPr marL="457200" indent="-457200" algn="l">
              <a:buSzPct val="120000"/>
              <a:buBlip>
                <a:blip r:embed="rId4"/>
              </a:buBlip>
            </a:pPr>
            <a:endParaRPr lang="en-US" sz="3000" dirty="0">
              <a:solidFill>
                <a:schemeClr val="tx1"/>
              </a:solidFill>
            </a:endParaRPr>
          </a:p>
          <a:p>
            <a:pPr marL="457200" indent="-457200" algn="l">
              <a:buSzPct val="120000"/>
              <a:buBlip>
                <a:blip r:embed="rId4"/>
              </a:buBlip>
            </a:pPr>
            <a:r>
              <a:rPr lang="en-US" sz="3000" dirty="0">
                <a:solidFill>
                  <a:schemeClr val="tx1"/>
                </a:solidFill>
              </a:rPr>
              <a:t> Research suggests that around 1 in 5 children has experienced abuse in this way.</a:t>
            </a:r>
            <a:endParaRPr lang="en-US" sz="100" dirty="0">
              <a:solidFill>
                <a:schemeClr val="tx1"/>
              </a:solidFill>
            </a:endParaRPr>
          </a:p>
        </p:txBody>
      </p:sp>
      <p:sp>
        <p:nvSpPr>
          <p:cNvPr id="12" name="Learning from…">
            <a:extLst>
              <a:ext uri="{FF2B5EF4-FFF2-40B4-BE49-F238E27FC236}">
                <a16:creationId xmlns:a16="http://schemas.microsoft.com/office/drawing/2014/main" id="{314872CD-2767-47C9-82FD-80B1454F3B45}"/>
              </a:ext>
            </a:extLst>
          </p:cNvPr>
          <p:cNvSpPr txBox="1"/>
          <p:nvPr/>
        </p:nvSpPr>
        <p:spPr>
          <a:xfrm>
            <a:off x="12587631" y="3086606"/>
            <a:ext cx="10090939" cy="726676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The physical, psychological, and emotional effects on children as a result of exposure to domestic abuse can be severe and long-lasting.</a:t>
            </a:r>
            <a:endParaRPr lang="en-US" sz="3000" dirty="0">
              <a:solidFill>
                <a:schemeClr val="tx1"/>
              </a:solidFill>
            </a:endParaRPr>
          </a:p>
          <a:p>
            <a:pPr marL="457200" indent="-457200" algn="l">
              <a:buSzPct val="120000"/>
              <a:buBlip>
                <a:blip r:embed="rId4"/>
              </a:buBlip>
            </a:pPr>
            <a:endParaRPr lang="en-US" sz="3000" dirty="0">
              <a:solidFill>
                <a:schemeClr val="tx1"/>
              </a:solidFill>
            </a:endParaRPr>
          </a:p>
          <a:p>
            <a:pPr marL="457200" indent="-457200" algn="l">
              <a:buSzPct val="120000"/>
              <a:buBlip>
                <a:blip r:embed="rId4"/>
              </a:buBlip>
            </a:pPr>
            <a:r>
              <a:rPr lang="en-US" sz="3000" dirty="0">
                <a:solidFill>
                  <a:schemeClr val="tx1"/>
                </a:solidFill>
              </a:rPr>
              <a:t>  Children may become withdrawn and find it difficult to communicate, act out aggression or blame themselves.</a:t>
            </a:r>
          </a:p>
          <a:p>
            <a:pPr marL="457200" indent="-457200" algn="l">
              <a:buSzPct val="120000"/>
              <a:buBlip>
                <a:blip r:embed="rId4"/>
              </a:buBlip>
            </a:pPr>
            <a:endParaRPr lang="en-US" sz="3000" dirty="0">
              <a:solidFill>
                <a:schemeClr val="tx1"/>
              </a:solidFill>
            </a:endParaRPr>
          </a:p>
          <a:p>
            <a:pPr marL="457200" indent="-457200" algn="l">
              <a:buSzPct val="120000"/>
              <a:buBlip>
                <a:blip r:embed="rId4"/>
              </a:buBlip>
            </a:pPr>
            <a:r>
              <a:rPr lang="en-US" sz="3000" dirty="0">
                <a:solidFill>
                  <a:schemeClr val="tx1"/>
                </a:solidFill>
              </a:rPr>
              <a:t> They are experiencing high levels of stress.</a:t>
            </a:r>
          </a:p>
          <a:p>
            <a:pPr marL="457200" indent="-457200" algn="l">
              <a:buSzPct val="120000"/>
              <a:buBlip>
                <a:blip r:embed="rId4"/>
              </a:buBlip>
            </a:pPr>
            <a:endParaRPr lang="en-US" sz="3000" dirty="0">
              <a:solidFill>
                <a:schemeClr val="tx1"/>
              </a:solidFill>
            </a:endParaRPr>
          </a:p>
          <a:p>
            <a:pPr marL="457200" indent="-457200" algn="l">
              <a:buSzPct val="120000"/>
              <a:buBlip>
                <a:blip r:embed="rId4"/>
              </a:buBlip>
            </a:pPr>
            <a:r>
              <a:rPr lang="en-US" sz="3000" dirty="0">
                <a:solidFill>
                  <a:schemeClr val="tx1"/>
                </a:solidFill>
              </a:rPr>
              <a:t> Children pick up signs and can feel tension at a young age; and they can learn coping </a:t>
            </a:r>
            <a:r>
              <a:rPr lang="en-US" sz="3000" dirty="0" err="1">
                <a:solidFill>
                  <a:schemeClr val="tx1"/>
                </a:solidFill>
              </a:rPr>
              <a:t>behaviours</a:t>
            </a:r>
            <a:r>
              <a:rPr lang="en-US" sz="3000" dirty="0">
                <a:solidFill>
                  <a:schemeClr val="tx1"/>
                </a:solidFill>
              </a:rPr>
              <a:t>.</a:t>
            </a:r>
            <a:endParaRPr lang="en-US" sz="100" dirty="0">
              <a:solidFill>
                <a:schemeClr val="tx1"/>
              </a:solidFill>
            </a:endParaRPr>
          </a:p>
        </p:txBody>
      </p:sp>
      <p:pic>
        <p:nvPicPr>
          <p:cNvPr id="13" name="Picture 12">
            <a:extLst>
              <a:ext uri="{FF2B5EF4-FFF2-40B4-BE49-F238E27FC236}">
                <a16:creationId xmlns:a16="http://schemas.microsoft.com/office/drawing/2014/main" id="{C7EDF99D-1207-42E0-980F-54357F081C86}"/>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73152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778278"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Part 2: The dynamics of domestic abuse</a:t>
            </a:r>
          </a:p>
        </p:txBody>
      </p:sp>
    </p:spTree>
    <p:extLst>
      <p:ext uri="{BB962C8B-B14F-4D97-AF65-F5344CB8AC3E}">
        <p14:creationId xmlns:p14="http://schemas.microsoft.com/office/powerpoint/2010/main" val="3421496673"/>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fade">
                                      <p:cBhvr>
                                        <p:cTn id="15" dur="500"/>
                                        <p:tgtEl>
                                          <p:spTgt spid="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fade">
                                      <p:cBhvr>
                                        <p:cTn id="20" dur="500"/>
                                        <p:tgtEl>
                                          <p:spTgt spid="2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500"/>
                                        <p:tgtEl>
                                          <p:spTgt spid="1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500"/>
                                        <p:tgtEl>
                                          <p:spTgt spid="1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Effect transition="in" filter="fade">
                                      <p:cBhvr>
                                        <p:cTn id="43"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7575792"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US" dirty="0">
                <a:latin typeface="Roboto" panose="02000000000000000000" pitchFamily="2" charset="0"/>
              </a:rPr>
              <a:t>Adverse Childhood Experiences (video)</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pic>
        <p:nvPicPr>
          <p:cNvPr id="2" name="Online Media 1" title="Adverse Childhood Experiences (ACEs)">
            <a:hlinkClick r:id="" action="ppaction://media"/>
            <a:extLst>
              <a:ext uri="{FF2B5EF4-FFF2-40B4-BE49-F238E27FC236}">
                <a16:creationId xmlns:a16="http://schemas.microsoft.com/office/drawing/2014/main" id="{9DCA33D1-7016-4073-B10F-9CF9C248BBBF}"/>
              </a:ext>
            </a:extLst>
          </p:cNvPr>
          <p:cNvPicPr>
            <a:picLocks noRot="1" noChangeAspect="1"/>
          </p:cNvPicPr>
          <p:nvPr>
            <a:videoFile r:link="rId1"/>
          </p:nvPr>
        </p:nvPicPr>
        <p:blipFill>
          <a:blip r:embed="rId4"/>
          <a:stretch>
            <a:fillRect/>
          </a:stretch>
        </p:blipFill>
        <p:spPr>
          <a:xfrm>
            <a:off x="1526868" y="1425600"/>
            <a:ext cx="21308983" cy="12039575"/>
          </a:xfrm>
          <a:prstGeom prst="rect">
            <a:avLst/>
          </a:prstGeom>
        </p:spPr>
      </p:pic>
      <p:pic>
        <p:nvPicPr>
          <p:cNvPr id="11" name="Picture 10">
            <a:extLst>
              <a:ext uri="{FF2B5EF4-FFF2-40B4-BE49-F238E27FC236}">
                <a16:creationId xmlns:a16="http://schemas.microsoft.com/office/drawing/2014/main" id="{EAFB12DD-50DA-4E71-B8BA-42BFA5111E70}"/>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78012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778278"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2: The dynamics of domestic abuse</a:t>
            </a:r>
          </a:p>
        </p:txBody>
      </p:sp>
    </p:spTree>
    <p:extLst>
      <p:ext uri="{BB962C8B-B14F-4D97-AF65-F5344CB8AC3E}">
        <p14:creationId xmlns:p14="http://schemas.microsoft.com/office/powerpoint/2010/main" val="311975285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827" y="-740229"/>
            <a:ext cx="24355876" cy="16243496"/>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2706915" y="3086606"/>
            <a:ext cx="18970171" cy="6928251"/>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3000" dirty="0">
                <a:solidFill>
                  <a:schemeClr val="tx1"/>
                </a:solidFill>
              </a:rPr>
              <a:t>You are member of a team who opens up your church building as a quiet space for reflection for the general public. One morning a member of your congregation, Sean, comes in and sits down by themselves. Sean and Linda (his partner) are regular attendees at your church and play an active role in the church’s ministry, helping out with the youth groups and hosting a house group regularly.</a:t>
            </a:r>
          </a:p>
          <a:p>
            <a:pPr algn="l"/>
            <a:endParaRPr lang="en-US" sz="3000" dirty="0">
              <a:solidFill>
                <a:schemeClr val="tx1"/>
              </a:solidFill>
            </a:endParaRPr>
          </a:p>
          <a:p>
            <a:pPr algn="l"/>
            <a:r>
              <a:rPr lang="en-US" sz="3000" dirty="0">
                <a:solidFill>
                  <a:schemeClr val="tx1"/>
                </a:solidFill>
              </a:rPr>
              <a:t>After a sitting in the quiet for a short while he breaks down in tears.</a:t>
            </a:r>
          </a:p>
          <a:p>
            <a:pPr algn="l"/>
            <a:endParaRPr lang="en-US" sz="3000" dirty="0">
              <a:solidFill>
                <a:schemeClr val="tx1"/>
              </a:solidFill>
            </a:endParaRPr>
          </a:p>
          <a:p>
            <a:pPr algn="l"/>
            <a:r>
              <a:rPr lang="en-US" sz="3000" dirty="0">
                <a:solidFill>
                  <a:schemeClr val="tx1"/>
                </a:solidFill>
              </a:rPr>
              <a:t>You approach him and asked him what is wrong. Sean explains that, the night before (after a house group meeting) Linda accused him of flirting with another woman who had attended.</a:t>
            </a:r>
          </a:p>
          <a:p>
            <a:pPr algn="l"/>
            <a:endParaRPr lang="en-US" sz="3000" dirty="0">
              <a:solidFill>
                <a:schemeClr val="tx1"/>
              </a:solidFill>
            </a:endParaRPr>
          </a:p>
          <a:p>
            <a:pPr algn="l"/>
            <a:r>
              <a:rPr lang="en-US" sz="3000" dirty="0">
                <a:solidFill>
                  <a:schemeClr val="tx1"/>
                </a:solidFill>
              </a:rPr>
              <a:t>When Sean denied that he had acted in way inappropriately Linda physically attacked him leaving bruises and scratch marks on his face and body. Their son had been in the other room sleeping but was woken up by Linda’s shouting and screaming.</a:t>
            </a:r>
            <a:endParaRPr lang="en-US" sz="100" dirty="0">
              <a:solidFill>
                <a:schemeClr val="tx1"/>
              </a:solidFill>
            </a:endParaRPr>
          </a:p>
        </p:txBody>
      </p:sp>
      <p:sp>
        <p:nvSpPr>
          <p:cNvPr id="13" name="Final Assessment (1/7) - Scenario One, Q1">
            <a:extLst>
              <a:ext uri="{FF2B5EF4-FFF2-40B4-BE49-F238E27FC236}">
                <a16:creationId xmlns:a16="http://schemas.microsoft.com/office/drawing/2014/main" id="{C4AF3B43-1A19-4496-A1D4-7D400EED68AB}"/>
              </a:ext>
            </a:extLst>
          </p:cNvPr>
          <p:cNvSpPr txBox="1"/>
          <p:nvPr/>
        </p:nvSpPr>
        <p:spPr>
          <a:xfrm>
            <a:off x="149553" y="653037"/>
            <a:ext cx="11033470"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2 – Scenario, Sean’s Story</a:t>
            </a:r>
            <a:endParaRPr dirty="0"/>
          </a:p>
        </p:txBody>
      </p:sp>
      <p:pic>
        <p:nvPicPr>
          <p:cNvPr id="11" name="Picture 10">
            <a:extLst>
              <a:ext uri="{FF2B5EF4-FFF2-40B4-BE49-F238E27FC236}">
                <a16:creationId xmlns:a16="http://schemas.microsoft.com/office/drawing/2014/main" id="{EA5A303C-8E7B-4A9B-AC53-E48F3903DDF6}"/>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82908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5070299"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Review Your Learning: Part 2 – Scenario, Sean’s Story</a:t>
            </a:r>
          </a:p>
        </p:txBody>
      </p:sp>
    </p:spTree>
    <p:extLst>
      <p:ext uri="{BB962C8B-B14F-4D97-AF65-F5344CB8AC3E}">
        <p14:creationId xmlns:p14="http://schemas.microsoft.com/office/powerpoint/2010/main" val="298546013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53037"/>
            <a:ext cx="12158778"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2, Sean’s Story (question 1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886857" y="2504515"/>
            <a:ext cx="18700177"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Reflecting on the situation you have just read / listened to, what are your first thoughts and what concerns do you have?</a:t>
            </a:r>
          </a:p>
          <a:p>
            <a:pPr marL="0" marR="0" indent="0" algn="just" defTabSz="2438338"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Select </a:t>
            </a:r>
            <a:r>
              <a:rPr lang="en-US" sz="3200" b="1" i="0" dirty="0">
                <a:solidFill>
                  <a:srgbClr val="333333"/>
                </a:solidFill>
                <a:effectLst/>
                <a:latin typeface="Open Sans" panose="020B0606030504020204" pitchFamily="34" charset="0"/>
              </a:rPr>
              <a:t>2</a:t>
            </a:r>
            <a:r>
              <a:rPr lang="en-US" sz="3200" b="0" i="0" dirty="0">
                <a:solidFill>
                  <a:srgbClr val="333333"/>
                </a:solidFill>
                <a:effectLst/>
                <a:latin typeface="Open Sans" panose="020B0606030504020204" pitchFamily="34" charset="0"/>
              </a:rPr>
              <a:t> from the options below:</a:t>
            </a: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5" name="TextBox 14">
            <a:extLst>
              <a:ext uri="{FF2B5EF4-FFF2-40B4-BE49-F238E27FC236}">
                <a16:creationId xmlns:a16="http://schemas.microsoft.com/office/drawing/2014/main" id="{A75E0D42-429C-4400-949B-AF6757FF83D9}"/>
              </a:ext>
            </a:extLst>
          </p:cNvPr>
          <p:cNvSpPr txBox="1"/>
          <p:nvPr/>
        </p:nvSpPr>
        <p:spPr>
          <a:xfrm>
            <a:off x="3265714" y="5024389"/>
            <a:ext cx="17321320"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Linda has physically abused Sean, and this not only raises safeguarding concerns for Sean, but also for their son.</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This sounds like a complex situation that may have significant implications for Linda and Sean's involvement in the youth ministry.</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It is highly unlikely that a woman would be able to overpower a man and injure him in this way. There must be some other reason for Sean's injuries and emotional state.</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Linda's treatment of Sean is justified and understandable, given the seriousness of Sean's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behaviour</a:t>
            </a:r>
            <a:r>
              <a:rPr kumimoji="0" lang="en-US" sz="3200" b="0" i="0" u="none" strike="noStrike" cap="none" spc="0" normalizeH="0" baseline="0" dirty="0">
                <a:ln>
                  <a:noFill/>
                </a:ln>
                <a:solidFill>
                  <a:srgbClr val="5E5E5E"/>
                </a:solidFill>
                <a:effectLst/>
                <a:uFillTx/>
                <a:latin typeface="+mn-lt"/>
                <a:ea typeface="+mn-ea"/>
                <a:cs typeface="+mn-cs"/>
                <a:sym typeface="Helvetica Neue"/>
              </a:rPr>
              <a:t>.</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2" name="Picture 11">
            <a:extLst>
              <a:ext uri="{FF2B5EF4-FFF2-40B4-BE49-F238E27FC236}">
                <a16:creationId xmlns:a16="http://schemas.microsoft.com/office/drawing/2014/main" id="{2C96CB56-0288-4E45-9972-2B2F95083C6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748" name="Rectangle"/>
          <p:cNvSpPr/>
          <p:nvPr/>
        </p:nvSpPr>
        <p:spPr>
          <a:xfrm>
            <a:off x="8776800" y="13464000"/>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5580054"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rPr lang="en-US" dirty="0"/>
              <a:t>Review Your Learning: Part 2, Sean’s Story (question 1 of 3)</a:t>
            </a:r>
          </a:p>
        </p:txBody>
      </p:sp>
    </p:spTree>
    <p:extLst>
      <p:ext uri="{BB962C8B-B14F-4D97-AF65-F5344CB8AC3E}">
        <p14:creationId xmlns:p14="http://schemas.microsoft.com/office/powerpoint/2010/main" val="202820008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53037"/>
            <a:ext cx="12158778"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2, Sean’s Story (question 2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886857" y="2504515"/>
            <a:ext cx="18700177"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Sean goes on to explain that he has been feeling trapped by Linda for some time. Within the past year, she started demanding access to his mobile phone to check who he has been speaking with, saying that he can't be trusted, and that he is lucky to have her in his life. Sean says that he has never had an affair and doesn't understand why she is so suspicious and controlling.</a:t>
            </a:r>
          </a:p>
          <a:p>
            <a:pPr marL="0" marR="0" indent="0" algn="just" defTabSz="2438338" rtl="0" fontAlgn="auto" latinLnBrk="0" hangingPunct="0">
              <a:lnSpc>
                <a:spcPct val="100000"/>
              </a:lnSpc>
              <a:spcBef>
                <a:spcPts val="0"/>
              </a:spcBef>
              <a:spcAft>
                <a:spcPts val="0"/>
              </a:spcAft>
              <a:buClrTx/>
              <a:buSzTx/>
              <a:buFontTx/>
              <a:buNone/>
              <a:tabLst/>
            </a:pPr>
            <a:endParaRPr lang="en-US" sz="3200" b="0" i="0" dirty="0">
              <a:solidFill>
                <a:srgbClr val="333333"/>
              </a:solidFill>
              <a:effectLst/>
              <a:latin typeface="Open Sans" panose="020B0606030504020204" pitchFamily="34" charset="0"/>
            </a:endParaRPr>
          </a:p>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What are your thoughts about this?</a:t>
            </a:r>
          </a:p>
          <a:p>
            <a:pPr marL="0" marR="0" indent="0" algn="just" defTabSz="2438338" rtl="0" fontAlgn="auto" latinLnBrk="0" hangingPunct="0">
              <a:lnSpc>
                <a:spcPct val="100000"/>
              </a:lnSpc>
              <a:spcBef>
                <a:spcPts val="0"/>
              </a:spcBef>
              <a:spcAft>
                <a:spcPts val="0"/>
              </a:spcAft>
              <a:buClrTx/>
              <a:buSzTx/>
              <a:buFontTx/>
              <a:buNone/>
              <a:tabLst/>
            </a:pPr>
            <a:endParaRPr lang="en-US" sz="3200" b="0" i="0" dirty="0">
              <a:solidFill>
                <a:srgbClr val="333333"/>
              </a:solidFill>
              <a:effectLst/>
              <a:latin typeface="Open Sans" panose="020B0606030504020204" pitchFamily="34" charset="0"/>
            </a:endParaRPr>
          </a:p>
        </p:txBody>
      </p:sp>
      <p:sp>
        <p:nvSpPr>
          <p:cNvPr id="15" name="TextBox 14">
            <a:extLst>
              <a:ext uri="{FF2B5EF4-FFF2-40B4-BE49-F238E27FC236}">
                <a16:creationId xmlns:a16="http://schemas.microsoft.com/office/drawing/2014/main" id="{A75E0D42-429C-4400-949B-AF6757FF83D9}"/>
              </a:ext>
            </a:extLst>
          </p:cNvPr>
          <p:cNvSpPr txBox="1"/>
          <p:nvPr/>
        </p:nvSpPr>
        <p:spPr>
          <a:xfrm>
            <a:off x="3265714" y="5887698"/>
            <a:ext cx="17321320"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This sort of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behaviour</a:t>
            </a:r>
            <a:r>
              <a:rPr kumimoji="0" lang="en-US" sz="3200" b="0" i="0" u="none" strike="noStrike" cap="none" spc="0" normalizeH="0" baseline="0" dirty="0">
                <a:ln>
                  <a:noFill/>
                </a:ln>
                <a:solidFill>
                  <a:srgbClr val="5E5E5E"/>
                </a:solidFill>
                <a:effectLst/>
                <a:uFillTx/>
                <a:latin typeface="+mn-lt"/>
                <a:ea typeface="+mn-ea"/>
                <a:cs typeface="+mn-cs"/>
                <a:sym typeface="Helvetica Neue"/>
              </a:rPr>
              <a:t> fits a pattern of controlling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behaviour</a:t>
            </a:r>
            <a:r>
              <a:rPr kumimoji="0" lang="en-US" sz="3200" b="0" i="0" u="none" strike="noStrike" cap="none" spc="0" normalizeH="0" baseline="0" dirty="0">
                <a:ln>
                  <a:noFill/>
                </a:ln>
                <a:solidFill>
                  <a:srgbClr val="5E5E5E"/>
                </a:solidFill>
                <a:effectLst/>
                <a:uFillTx/>
                <a:latin typeface="+mn-lt"/>
                <a:ea typeface="+mn-ea"/>
                <a:cs typeface="+mn-cs"/>
                <a:sym typeface="Helvetica Neue"/>
              </a:rPr>
              <a:t> that may be cause for further concern.</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I think that Linda wants open, transparent and accountable in their relationships with other people, as couples should be.</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2" name="Picture 11">
            <a:extLst>
              <a:ext uri="{FF2B5EF4-FFF2-40B4-BE49-F238E27FC236}">
                <a16:creationId xmlns:a16="http://schemas.microsoft.com/office/drawing/2014/main" id="{102C384F-E20D-46BF-8864-7FCC84E351E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748" name="Rectangle"/>
          <p:cNvSpPr/>
          <p:nvPr/>
        </p:nvSpPr>
        <p:spPr>
          <a:xfrm>
            <a:off x="9266400" y="13464000"/>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5580054"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FFFFFF"/>
                </a:solidFill>
              </a:defRPr>
            </a:lvl1pPr>
          </a:lstStyle>
          <a:p>
            <a:r>
              <a:rPr lang="en-US" dirty="0"/>
              <a:t>Review Your Learning: Part 2, Sean’s Story (question 2 of 3)</a:t>
            </a:r>
          </a:p>
        </p:txBody>
      </p:sp>
    </p:spTree>
    <p:extLst>
      <p:ext uri="{BB962C8B-B14F-4D97-AF65-F5344CB8AC3E}">
        <p14:creationId xmlns:p14="http://schemas.microsoft.com/office/powerpoint/2010/main" val="21036308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38659"/>
            <a:ext cx="24384000" cy="17233902"/>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3560270"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Course Overview</a:t>
            </a:r>
            <a:endParaRPr dirty="0"/>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sp>
        <p:nvSpPr>
          <p:cNvPr id="2" name="TextBox 1">
            <a:extLst>
              <a:ext uri="{FF2B5EF4-FFF2-40B4-BE49-F238E27FC236}">
                <a16:creationId xmlns:a16="http://schemas.microsoft.com/office/drawing/2014/main" id="{5D2164B0-58C9-46F2-8CEF-9701306D054A}"/>
              </a:ext>
            </a:extLst>
          </p:cNvPr>
          <p:cNvSpPr txBox="1">
            <a:spLocks noChangeAspect="1"/>
          </p:cNvSpPr>
          <p:nvPr/>
        </p:nvSpPr>
        <p:spPr>
          <a:xfrm>
            <a:off x="1640306" y="6062988"/>
            <a:ext cx="4140000" cy="4140000"/>
          </a:xfrm>
          <a:prstGeom prst="rect">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GB" sz="3200" b="1" i="0" u="none" strike="noStrike" cap="none" spc="0" normalizeH="0" baseline="0" dirty="0">
              <a:ln>
                <a:noFill/>
              </a:ln>
              <a:solidFill>
                <a:schemeClr val="bg1"/>
              </a:solidFill>
              <a:effectLst/>
              <a:highlight>
                <a:srgbClr val="FF0000"/>
              </a:highlight>
              <a:uFillTx/>
              <a:latin typeface="+mn-lt"/>
              <a:ea typeface="+mn-ea"/>
              <a:cs typeface="+mn-cs"/>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chemeClr val="bg1"/>
                </a:solidFill>
                <a:effectLst/>
                <a:uFillTx/>
                <a:latin typeface="+mn-lt"/>
                <a:ea typeface="+mn-ea"/>
                <a:cs typeface="+mn-cs"/>
                <a:sym typeface="Helvetica Neue"/>
              </a:rPr>
              <a:t>1</a:t>
            </a:r>
          </a:p>
          <a:p>
            <a:pPr marL="0" marR="0" indent="0" algn="ctr" defTabSz="2438338" rtl="0" fontAlgn="auto" latinLnBrk="0" hangingPunct="0">
              <a:lnSpc>
                <a:spcPct val="100000"/>
              </a:lnSpc>
              <a:spcBef>
                <a:spcPts val="0"/>
              </a:spcBef>
              <a:spcAft>
                <a:spcPts val="0"/>
              </a:spcAft>
              <a:buClrTx/>
              <a:buSzTx/>
              <a:buFontTx/>
              <a:buNone/>
              <a:tabLst/>
            </a:pPr>
            <a:endParaRPr lang="en-GB" sz="3200" b="1" dirty="0">
              <a:solidFill>
                <a:schemeClr val="bg1"/>
              </a:solidFill>
            </a:endParaRPr>
          </a:p>
          <a:p>
            <a:pPr marL="0" marR="0" indent="0" algn="ctr" defTabSz="2438338"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chemeClr val="bg1"/>
                </a:solidFill>
                <a:effectLst/>
                <a:uFillTx/>
                <a:latin typeface="+mn-lt"/>
                <a:ea typeface="+mn-ea"/>
                <a:cs typeface="+mn-cs"/>
                <a:sym typeface="Helvetica Neue"/>
              </a:rPr>
              <a:t>Power and abuse in family relationships</a:t>
            </a:r>
          </a:p>
          <a:p>
            <a:pPr marL="0" marR="0" indent="0" algn="ctr" defTabSz="2438338" rtl="0" fontAlgn="auto" latinLnBrk="0" hangingPunct="0">
              <a:lnSpc>
                <a:spcPct val="100000"/>
              </a:lnSpc>
              <a:spcBef>
                <a:spcPts val="0"/>
              </a:spcBef>
              <a:spcAft>
                <a:spcPts val="0"/>
              </a:spcAft>
              <a:buClrTx/>
              <a:buSzTx/>
              <a:buFontTx/>
              <a:buNone/>
              <a:tabLst/>
            </a:pPr>
            <a:endParaRPr kumimoji="0" lang="en-GB" sz="2400" b="1" i="0" u="none" strike="noStrike" cap="none" spc="0" normalizeH="0" baseline="0" dirty="0">
              <a:ln>
                <a:noFill/>
              </a:ln>
              <a:solidFill>
                <a:schemeClr val="bg1"/>
              </a:solidFill>
              <a:effectLst/>
              <a:uFillTx/>
              <a:latin typeface="+mn-lt"/>
              <a:ea typeface="+mn-ea"/>
              <a:cs typeface="+mn-cs"/>
              <a:sym typeface="Helvetica Neue"/>
            </a:endParaRPr>
          </a:p>
        </p:txBody>
      </p:sp>
      <p:sp>
        <p:nvSpPr>
          <p:cNvPr id="4" name="Oval 3">
            <a:extLst>
              <a:ext uri="{FF2B5EF4-FFF2-40B4-BE49-F238E27FC236}">
                <a16:creationId xmlns:a16="http://schemas.microsoft.com/office/drawing/2014/main" id="{97F5E400-D93A-4836-8E70-F3830606439B}"/>
              </a:ext>
            </a:extLst>
          </p:cNvPr>
          <p:cNvSpPr/>
          <p:nvPr/>
        </p:nvSpPr>
        <p:spPr>
          <a:xfrm>
            <a:off x="3210995" y="6358689"/>
            <a:ext cx="998621" cy="998621"/>
          </a:xfrm>
          <a:prstGeom prst="ellipse">
            <a:avLst/>
          </a:prstGeom>
          <a:solidFill>
            <a:schemeClr val="bg1">
              <a:alpha val="0"/>
            </a:schemeClr>
          </a:solidFill>
          <a:ln w="666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solidFill>
                <a:srgbClr val="000000"/>
              </a:solidFill>
              <a:effectLst/>
              <a:uFillTx/>
              <a:latin typeface="Helvetica Neue Medium"/>
              <a:ea typeface="Helvetica Neue Medium"/>
              <a:cs typeface="Helvetica Neue Medium"/>
              <a:sym typeface="Helvetica Neue Medium"/>
            </a:endParaRPr>
          </a:p>
        </p:txBody>
      </p:sp>
      <p:sp>
        <p:nvSpPr>
          <p:cNvPr id="22" name="TextBox 21">
            <a:extLst>
              <a:ext uri="{FF2B5EF4-FFF2-40B4-BE49-F238E27FC236}">
                <a16:creationId xmlns:a16="http://schemas.microsoft.com/office/drawing/2014/main" id="{3AAF0755-2498-4BAD-9146-8D4DEE537C74}"/>
              </a:ext>
            </a:extLst>
          </p:cNvPr>
          <p:cNvSpPr txBox="1">
            <a:spLocks noChangeAspect="1"/>
          </p:cNvSpPr>
          <p:nvPr/>
        </p:nvSpPr>
        <p:spPr>
          <a:xfrm>
            <a:off x="5779174" y="6062988"/>
            <a:ext cx="4140000" cy="4140000"/>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GB" sz="3200" b="1" i="0" u="none" strike="noStrike" cap="none" spc="0" normalizeH="0" baseline="0" dirty="0">
              <a:ln>
                <a:noFill/>
              </a:ln>
              <a:solidFill>
                <a:schemeClr val="bg1"/>
              </a:solidFill>
              <a:effectLst/>
              <a:highlight>
                <a:srgbClr val="FF0000"/>
              </a:highlight>
              <a:uFillTx/>
              <a:latin typeface="+mn-lt"/>
              <a:ea typeface="+mn-ea"/>
              <a:cs typeface="+mn-cs"/>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chemeClr val="bg1"/>
                </a:solidFill>
                <a:effectLst/>
                <a:uFillTx/>
                <a:latin typeface="+mn-lt"/>
                <a:ea typeface="+mn-ea"/>
                <a:cs typeface="+mn-cs"/>
                <a:sym typeface="Helvetica Neue"/>
              </a:rPr>
              <a:t>2</a:t>
            </a:r>
          </a:p>
          <a:p>
            <a:pPr marL="0" marR="0" indent="0" algn="ctr" defTabSz="2438338" rtl="0" fontAlgn="auto" latinLnBrk="0" hangingPunct="0">
              <a:lnSpc>
                <a:spcPct val="100000"/>
              </a:lnSpc>
              <a:spcBef>
                <a:spcPts val="0"/>
              </a:spcBef>
              <a:spcAft>
                <a:spcPts val="0"/>
              </a:spcAft>
              <a:buClrTx/>
              <a:buSzTx/>
              <a:buFontTx/>
              <a:buNone/>
              <a:tabLst/>
            </a:pPr>
            <a:endParaRPr lang="en-GB" sz="3200" b="1" dirty="0">
              <a:solidFill>
                <a:schemeClr val="bg1"/>
              </a:solidFill>
            </a:endParaRPr>
          </a:p>
          <a:p>
            <a:pPr marL="0" marR="0" indent="0" algn="ctr" defTabSz="2438338"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chemeClr val="bg1"/>
                </a:solidFill>
                <a:effectLst/>
                <a:uFillTx/>
                <a:latin typeface="+mn-lt"/>
                <a:ea typeface="+mn-ea"/>
                <a:cs typeface="+mn-cs"/>
                <a:sym typeface="Helvetica Neue"/>
              </a:rPr>
              <a:t>The dynamics of domestic abuse</a:t>
            </a:r>
          </a:p>
          <a:p>
            <a:pPr marL="0" marR="0" indent="0" algn="ctr" defTabSz="2438338" rtl="0" fontAlgn="auto" latinLnBrk="0" hangingPunct="0">
              <a:lnSpc>
                <a:spcPct val="100000"/>
              </a:lnSpc>
              <a:spcBef>
                <a:spcPts val="0"/>
              </a:spcBef>
              <a:spcAft>
                <a:spcPts val="0"/>
              </a:spcAft>
              <a:buClrTx/>
              <a:buSzTx/>
              <a:buFontTx/>
              <a:buNone/>
              <a:tabLst/>
            </a:pPr>
            <a:endParaRPr kumimoji="0" lang="en-GB" sz="2400" b="1" i="0" u="none" strike="noStrike" cap="none" spc="0" normalizeH="0" baseline="0" dirty="0">
              <a:ln>
                <a:noFill/>
              </a:ln>
              <a:solidFill>
                <a:schemeClr val="bg1"/>
              </a:solidFill>
              <a:effectLst/>
              <a:uFillTx/>
              <a:latin typeface="+mn-lt"/>
              <a:ea typeface="+mn-ea"/>
              <a:cs typeface="+mn-cs"/>
              <a:sym typeface="Helvetica Neue"/>
            </a:endParaRPr>
          </a:p>
        </p:txBody>
      </p:sp>
      <p:sp>
        <p:nvSpPr>
          <p:cNvPr id="23" name="Oval 22">
            <a:extLst>
              <a:ext uri="{FF2B5EF4-FFF2-40B4-BE49-F238E27FC236}">
                <a16:creationId xmlns:a16="http://schemas.microsoft.com/office/drawing/2014/main" id="{2DF3297A-D1C1-4639-8161-0A023AA4DD2E}"/>
              </a:ext>
            </a:extLst>
          </p:cNvPr>
          <p:cNvSpPr/>
          <p:nvPr/>
        </p:nvSpPr>
        <p:spPr>
          <a:xfrm>
            <a:off x="7349863" y="6358689"/>
            <a:ext cx="998621" cy="998621"/>
          </a:xfrm>
          <a:prstGeom prst="ellipse">
            <a:avLst/>
          </a:prstGeom>
          <a:solidFill>
            <a:schemeClr val="bg1">
              <a:alpha val="0"/>
            </a:schemeClr>
          </a:solidFill>
          <a:ln w="666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solidFill>
                <a:srgbClr val="000000"/>
              </a:solidFill>
              <a:effectLst/>
              <a:uFillTx/>
              <a:latin typeface="Helvetica Neue Medium"/>
              <a:ea typeface="Helvetica Neue Medium"/>
              <a:cs typeface="Helvetica Neue Medium"/>
              <a:sym typeface="Helvetica Neue Medium"/>
            </a:endParaRPr>
          </a:p>
        </p:txBody>
      </p:sp>
      <p:sp>
        <p:nvSpPr>
          <p:cNvPr id="24" name="TextBox 23">
            <a:extLst>
              <a:ext uri="{FF2B5EF4-FFF2-40B4-BE49-F238E27FC236}">
                <a16:creationId xmlns:a16="http://schemas.microsoft.com/office/drawing/2014/main" id="{AA0BABC7-721F-467A-BD20-D8431F096BCA}"/>
              </a:ext>
            </a:extLst>
          </p:cNvPr>
          <p:cNvSpPr txBox="1">
            <a:spLocks noChangeAspect="1"/>
          </p:cNvSpPr>
          <p:nvPr/>
        </p:nvSpPr>
        <p:spPr>
          <a:xfrm>
            <a:off x="9918041" y="6062988"/>
            <a:ext cx="4140000" cy="4140000"/>
          </a:xfrm>
          <a:prstGeom prst="rect">
            <a:avLst/>
          </a:prstGeom>
          <a:solidFill>
            <a:srgbClr val="008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GB" sz="3200" b="1" i="0" u="none" strike="noStrike" cap="none" spc="0" normalizeH="0" baseline="0" dirty="0">
              <a:ln>
                <a:noFill/>
              </a:ln>
              <a:solidFill>
                <a:schemeClr val="bg1"/>
              </a:solidFill>
              <a:effectLst/>
              <a:highlight>
                <a:srgbClr val="FF0000"/>
              </a:highlight>
              <a:uFillTx/>
              <a:latin typeface="+mn-lt"/>
              <a:ea typeface="+mn-ea"/>
              <a:cs typeface="+mn-cs"/>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lang="en-GB" sz="3200" b="1" dirty="0">
                <a:solidFill>
                  <a:schemeClr val="bg1"/>
                </a:solidFill>
              </a:rPr>
              <a:t>3</a:t>
            </a:r>
            <a:endParaRPr kumimoji="0" lang="en-GB" sz="32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2438338" rtl="0" fontAlgn="auto" latinLnBrk="0" hangingPunct="0">
              <a:lnSpc>
                <a:spcPct val="100000"/>
              </a:lnSpc>
              <a:spcBef>
                <a:spcPts val="0"/>
              </a:spcBef>
              <a:spcAft>
                <a:spcPts val="0"/>
              </a:spcAft>
              <a:buClrTx/>
              <a:buSzTx/>
              <a:buFontTx/>
              <a:buNone/>
              <a:tabLst/>
            </a:pPr>
            <a:endParaRPr lang="en-GB" sz="3200" b="1" dirty="0">
              <a:solidFill>
                <a:schemeClr val="bg1"/>
              </a:solidFill>
            </a:endParaRPr>
          </a:p>
          <a:p>
            <a:pPr marL="0" marR="0" indent="0" algn="ctr" defTabSz="2438338"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chemeClr val="bg1"/>
                </a:solidFill>
                <a:effectLst/>
                <a:uFillTx/>
                <a:latin typeface="+mn-lt"/>
                <a:ea typeface="+mn-ea"/>
                <a:cs typeface="+mn-cs"/>
                <a:sym typeface="Helvetica Neue"/>
              </a:rPr>
              <a:t>So-called ‘honour-based’ abuse</a:t>
            </a:r>
          </a:p>
          <a:p>
            <a:pPr marL="0" marR="0" indent="0" algn="ctr" defTabSz="2438338" rtl="0" fontAlgn="auto" latinLnBrk="0" hangingPunct="0">
              <a:lnSpc>
                <a:spcPct val="100000"/>
              </a:lnSpc>
              <a:spcBef>
                <a:spcPts val="0"/>
              </a:spcBef>
              <a:spcAft>
                <a:spcPts val="0"/>
              </a:spcAft>
              <a:buClrTx/>
              <a:buSzTx/>
              <a:buFontTx/>
              <a:buNone/>
              <a:tabLst/>
            </a:pPr>
            <a:endParaRPr kumimoji="0" lang="en-GB" sz="2400" b="1" i="0" u="none" strike="noStrike" cap="none" spc="0" normalizeH="0" baseline="0" dirty="0">
              <a:ln>
                <a:noFill/>
              </a:ln>
              <a:solidFill>
                <a:schemeClr val="bg1"/>
              </a:solidFill>
              <a:effectLst/>
              <a:uFillTx/>
              <a:latin typeface="+mn-lt"/>
              <a:ea typeface="+mn-ea"/>
              <a:cs typeface="+mn-cs"/>
              <a:sym typeface="Helvetica Neue"/>
            </a:endParaRPr>
          </a:p>
        </p:txBody>
      </p:sp>
      <p:sp>
        <p:nvSpPr>
          <p:cNvPr id="25" name="Oval 24">
            <a:extLst>
              <a:ext uri="{FF2B5EF4-FFF2-40B4-BE49-F238E27FC236}">
                <a16:creationId xmlns:a16="http://schemas.microsoft.com/office/drawing/2014/main" id="{0ADFEA7C-2F1F-405C-978A-453868D90ABB}"/>
              </a:ext>
            </a:extLst>
          </p:cNvPr>
          <p:cNvSpPr/>
          <p:nvPr/>
        </p:nvSpPr>
        <p:spPr>
          <a:xfrm>
            <a:off x="11488730" y="6358689"/>
            <a:ext cx="998621" cy="998621"/>
          </a:xfrm>
          <a:prstGeom prst="ellipse">
            <a:avLst/>
          </a:prstGeom>
          <a:solidFill>
            <a:schemeClr val="bg1">
              <a:alpha val="0"/>
            </a:schemeClr>
          </a:solidFill>
          <a:ln w="666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solidFill>
                <a:srgbClr val="000000"/>
              </a:solidFill>
              <a:effectLst/>
              <a:uFillTx/>
              <a:latin typeface="Helvetica Neue Medium"/>
              <a:ea typeface="Helvetica Neue Medium"/>
              <a:cs typeface="Helvetica Neue Medium"/>
              <a:sym typeface="Helvetica Neue Medium"/>
            </a:endParaRPr>
          </a:p>
        </p:txBody>
      </p:sp>
      <p:sp>
        <p:nvSpPr>
          <p:cNvPr id="26" name="TextBox 25">
            <a:extLst>
              <a:ext uri="{FF2B5EF4-FFF2-40B4-BE49-F238E27FC236}">
                <a16:creationId xmlns:a16="http://schemas.microsoft.com/office/drawing/2014/main" id="{CE93A44E-5B68-47B0-A938-EF99A69C99B6}"/>
              </a:ext>
            </a:extLst>
          </p:cNvPr>
          <p:cNvSpPr txBox="1">
            <a:spLocks noChangeAspect="1"/>
          </p:cNvSpPr>
          <p:nvPr/>
        </p:nvSpPr>
        <p:spPr>
          <a:xfrm>
            <a:off x="14056907" y="6062988"/>
            <a:ext cx="4140000" cy="4140000"/>
          </a:xfrm>
          <a:prstGeom prst="rect">
            <a:avLst/>
          </a:prstGeom>
          <a:solidFill>
            <a:srgbClr val="0066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GB" sz="3200" b="1" i="0" u="none" strike="noStrike" cap="none" spc="0" normalizeH="0" baseline="0" dirty="0">
              <a:ln>
                <a:noFill/>
              </a:ln>
              <a:solidFill>
                <a:schemeClr val="bg1"/>
              </a:solidFill>
              <a:effectLst/>
              <a:highlight>
                <a:srgbClr val="FF0000"/>
              </a:highlight>
              <a:uFillTx/>
              <a:latin typeface="+mn-lt"/>
              <a:ea typeface="+mn-ea"/>
              <a:cs typeface="+mn-cs"/>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lang="en-GB" sz="3200" b="1" dirty="0">
                <a:solidFill>
                  <a:schemeClr val="bg1"/>
                </a:solidFill>
              </a:rPr>
              <a:t>4</a:t>
            </a:r>
            <a:endParaRPr kumimoji="0" lang="en-GB" sz="32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2438338" rtl="0" fontAlgn="auto" latinLnBrk="0" hangingPunct="0">
              <a:lnSpc>
                <a:spcPct val="100000"/>
              </a:lnSpc>
              <a:spcBef>
                <a:spcPts val="0"/>
              </a:spcBef>
              <a:spcAft>
                <a:spcPts val="0"/>
              </a:spcAft>
              <a:buClrTx/>
              <a:buSzTx/>
              <a:buFontTx/>
              <a:buNone/>
              <a:tabLst/>
            </a:pPr>
            <a:endParaRPr lang="en-GB" sz="3200" b="1" dirty="0">
              <a:solidFill>
                <a:schemeClr val="bg1"/>
              </a:solidFill>
            </a:endParaRPr>
          </a:p>
          <a:p>
            <a:pPr marL="0" marR="0" indent="0" algn="ctr" defTabSz="2438338"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chemeClr val="bg1"/>
                </a:solidFill>
                <a:effectLst/>
                <a:uFillTx/>
                <a:latin typeface="+mn-lt"/>
                <a:ea typeface="+mn-ea"/>
                <a:cs typeface="+mn-cs"/>
                <a:sym typeface="Helvetica Neue"/>
              </a:rPr>
              <a:t>Domestic abuse and the church</a:t>
            </a:r>
          </a:p>
          <a:p>
            <a:pPr marL="0" marR="0" indent="0" algn="ctr" defTabSz="2438338" rtl="0" fontAlgn="auto" latinLnBrk="0" hangingPunct="0">
              <a:lnSpc>
                <a:spcPct val="100000"/>
              </a:lnSpc>
              <a:spcBef>
                <a:spcPts val="0"/>
              </a:spcBef>
              <a:spcAft>
                <a:spcPts val="0"/>
              </a:spcAft>
              <a:buClrTx/>
              <a:buSzTx/>
              <a:buFontTx/>
              <a:buNone/>
              <a:tabLst/>
            </a:pPr>
            <a:endParaRPr kumimoji="0" lang="en-GB" sz="2400" b="1" i="0" u="none" strike="noStrike" cap="none" spc="0" normalizeH="0" baseline="0" dirty="0">
              <a:ln>
                <a:noFill/>
              </a:ln>
              <a:solidFill>
                <a:schemeClr val="bg1"/>
              </a:solidFill>
              <a:effectLst/>
              <a:uFillTx/>
              <a:latin typeface="+mn-lt"/>
              <a:ea typeface="+mn-ea"/>
              <a:cs typeface="+mn-cs"/>
              <a:sym typeface="Helvetica Neue"/>
            </a:endParaRPr>
          </a:p>
        </p:txBody>
      </p:sp>
      <p:sp>
        <p:nvSpPr>
          <p:cNvPr id="27" name="Oval 26">
            <a:extLst>
              <a:ext uri="{FF2B5EF4-FFF2-40B4-BE49-F238E27FC236}">
                <a16:creationId xmlns:a16="http://schemas.microsoft.com/office/drawing/2014/main" id="{DB1EF61B-A3FE-4D7D-916C-02A0FDCC3993}"/>
              </a:ext>
            </a:extLst>
          </p:cNvPr>
          <p:cNvSpPr/>
          <p:nvPr/>
        </p:nvSpPr>
        <p:spPr>
          <a:xfrm>
            <a:off x="15627596" y="6358689"/>
            <a:ext cx="998621" cy="998621"/>
          </a:xfrm>
          <a:prstGeom prst="ellipse">
            <a:avLst/>
          </a:prstGeom>
          <a:solidFill>
            <a:schemeClr val="bg1">
              <a:alpha val="0"/>
            </a:schemeClr>
          </a:solidFill>
          <a:ln w="666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solidFill>
                <a:srgbClr val="000000"/>
              </a:solidFill>
              <a:effectLst/>
              <a:uFillTx/>
              <a:latin typeface="Helvetica Neue Medium"/>
              <a:ea typeface="Helvetica Neue Medium"/>
              <a:cs typeface="Helvetica Neue Medium"/>
              <a:sym typeface="Helvetica Neue Medium"/>
            </a:endParaRPr>
          </a:p>
        </p:txBody>
      </p:sp>
      <p:sp>
        <p:nvSpPr>
          <p:cNvPr id="28" name="TextBox 27">
            <a:extLst>
              <a:ext uri="{FF2B5EF4-FFF2-40B4-BE49-F238E27FC236}">
                <a16:creationId xmlns:a16="http://schemas.microsoft.com/office/drawing/2014/main" id="{520A3154-BA51-4981-A1C4-597DE721B19A}"/>
              </a:ext>
            </a:extLst>
          </p:cNvPr>
          <p:cNvSpPr txBox="1">
            <a:spLocks noChangeAspect="1"/>
          </p:cNvSpPr>
          <p:nvPr/>
        </p:nvSpPr>
        <p:spPr>
          <a:xfrm>
            <a:off x="18194640" y="6062988"/>
            <a:ext cx="4140000" cy="4140000"/>
          </a:xfrm>
          <a:prstGeom prst="rect">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GB" sz="3200" b="1" i="0" u="none" strike="noStrike" cap="none" spc="0" normalizeH="0" baseline="0" dirty="0">
              <a:ln>
                <a:noFill/>
              </a:ln>
              <a:solidFill>
                <a:schemeClr val="bg1"/>
              </a:solidFill>
              <a:effectLst/>
              <a:highlight>
                <a:srgbClr val="FF0000"/>
              </a:highlight>
              <a:uFillTx/>
              <a:latin typeface="+mn-lt"/>
              <a:ea typeface="+mn-ea"/>
              <a:cs typeface="+mn-cs"/>
              <a:sym typeface="Helvetica Neue"/>
            </a:endParaRPr>
          </a:p>
          <a:p>
            <a:pPr marL="0" marR="0" indent="0" algn="ctr" defTabSz="2438338"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chemeClr val="bg1"/>
                </a:solidFill>
                <a:effectLst/>
                <a:uFillTx/>
                <a:latin typeface="+mn-lt"/>
                <a:ea typeface="+mn-ea"/>
                <a:cs typeface="+mn-cs"/>
                <a:sym typeface="Helvetica Neue"/>
              </a:rPr>
              <a:t>5</a:t>
            </a:r>
          </a:p>
          <a:p>
            <a:pPr marL="0" marR="0" indent="0" algn="ctr" defTabSz="2438338" rtl="0" fontAlgn="auto" latinLnBrk="0" hangingPunct="0">
              <a:lnSpc>
                <a:spcPct val="100000"/>
              </a:lnSpc>
              <a:spcBef>
                <a:spcPts val="0"/>
              </a:spcBef>
              <a:spcAft>
                <a:spcPts val="0"/>
              </a:spcAft>
              <a:buClrTx/>
              <a:buSzTx/>
              <a:buFontTx/>
              <a:buNone/>
              <a:tabLst/>
            </a:pPr>
            <a:endParaRPr lang="en-GB" sz="3200" b="1" dirty="0">
              <a:solidFill>
                <a:schemeClr val="bg1"/>
              </a:solidFill>
            </a:endParaRPr>
          </a:p>
          <a:p>
            <a:pPr marL="0" marR="0" indent="0" algn="ctr" defTabSz="2438338"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chemeClr val="bg1"/>
                </a:solidFill>
                <a:effectLst/>
                <a:uFillTx/>
                <a:latin typeface="+mn-lt"/>
                <a:ea typeface="+mn-ea"/>
                <a:cs typeface="+mn-cs"/>
                <a:sym typeface="Helvetica Neue"/>
              </a:rPr>
              <a:t>Safeguarding responsibilities</a:t>
            </a:r>
          </a:p>
          <a:p>
            <a:pPr marL="0" marR="0" indent="0" algn="ctr" defTabSz="2438338" rtl="0" fontAlgn="auto" latinLnBrk="0" hangingPunct="0">
              <a:lnSpc>
                <a:spcPct val="100000"/>
              </a:lnSpc>
              <a:spcBef>
                <a:spcPts val="0"/>
              </a:spcBef>
              <a:spcAft>
                <a:spcPts val="0"/>
              </a:spcAft>
              <a:buClrTx/>
              <a:buSzTx/>
              <a:buFontTx/>
              <a:buNone/>
              <a:tabLst/>
            </a:pPr>
            <a:endParaRPr kumimoji="0" lang="en-GB" sz="2400" b="1" i="0" u="none" strike="noStrike" cap="none" spc="0" normalizeH="0" baseline="0" dirty="0">
              <a:ln>
                <a:noFill/>
              </a:ln>
              <a:solidFill>
                <a:schemeClr val="bg1"/>
              </a:solidFill>
              <a:effectLst/>
              <a:uFillTx/>
              <a:latin typeface="+mn-lt"/>
              <a:ea typeface="+mn-ea"/>
              <a:cs typeface="+mn-cs"/>
              <a:sym typeface="Helvetica Neue"/>
            </a:endParaRPr>
          </a:p>
        </p:txBody>
      </p:sp>
      <p:sp>
        <p:nvSpPr>
          <p:cNvPr id="29" name="Oval 28">
            <a:extLst>
              <a:ext uri="{FF2B5EF4-FFF2-40B4-BE49-F238E27FC236}">
                <a16:creationId xmlns:a16="http://schemas.microsoft.com/office/drawing/2014/main" id="{CA93DDB3-D265-42A7-A8E7-F1B40E0E82EF}"/>
              </a:ext>
            </a:extLst>
          </p:cNvPr>
          <p:cNvSpPr/>
          <p:nvPr/>
        </p:nvSpPr>
        <p:spPr>
          <a:xfrm>
            <a:off x="19765329" y="6358689"/>
            <a:ext cx="998621" cy="998621"/>
          </a:xfrm>
          <a:prstGeom prst="ellipse">
            <a:avLst/>
          </a:prstGeom>
          <a:solidFill>
            <a:schemeClr val="bg1">
              <a:alpha val="0"/>
            </a:schemeClr>
          </a:solidFill>
          <a:ln w="666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solidFill>
                <a:srgbClr val="000000"/>
              </a:solidFill>
              <a:effectLst/>
              <a:uFillTx/>
              <a:latin typeface="Helvetica Neue Medium"/>
              <a:ea typeface="Helvetica Neue Medium"/>
              <a:cs typeface="Helvetica Neue Medium"/>
              <a:sym typeface="Helvetica Neue Medium"/>
            </a:endParaRPr>
          </a:p>
        </p:txBody>
      </p:sp>
      <p:pic>
        <p:nvPicPr>
          <p:cNvPr id="20" name="Picture 19">
            <a:extLst>
              <a:ext uri="{FF2B5EF4-FFF2-40B4-BE49-F238E27FC236}">
                <a16:creationId xmlns:a16="http://schemas.microsoft.com/office/drawing/2014/main" id="{94E884C0-5C0F-4A78-9C0A-243EEDCD2074}"/>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975600" y="13464000"/>
            <a:ext cx="24382800"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61" name="Introduction"/>
          <p:cNvSpPr txBox="1"/>
          <p:nvPr/>
        </p:nvSpPr>
        <p:spPr>
          <a:xfrm>
            <a:off x="104698" y="13420716"/>
            <a:ext cx="1126912"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GB" dirty="0"/>
              <a:t>Orientation</a:t>
            </a:r>
            <a:endParaRPr dirty="0"/>
          </a:p>
        </p:txBody>
      </p:sp>
    </p:spTree>
    <p:extLst>
      <p:ext uri="{BB962C8B-B14F-4D97-AF65-F5344CB8AC3E}">
        <p14:creationId xmlns:p14="http://schemas.microsoft.com/office/powerpoint/2010/main" val="1373467583"/>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53037"/>
            <a:ext cx="12158778"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2, Sean’s Story (question 3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886857" y="2504515"/>
            <a:ext cx="1870017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Given all you have heard so far, what are your next steps going to be?</a:t>
            </a:r>
          </a:p>
          <a:p>
            <a:pPr marL="0" marR="0" indent="0" algn="just" defTabSz="2438338" rtl="0" fontAlgn="auto" latinLnBrk="0" hangingPunct="0">
              <a:lnSpc>
                <a:spcPct val="100000"/>
              </a:lnSpc>
              <a:spcBef>
                <a:spcPts val="0"/>
              </a:spcBef>
              <a:spcAft>
                <a:spcPts val="0"/>
              </a:spcAft>
              <a:buClrTx/>
              <a:buSzTx/>
              <a:buFontTx/>
              <a:buNone/>
              <a:tabLst/>
            </a:pPr>
            <a:endParaRPr lang="en-US" sz="3200" b="0" i="0" dirty="0">
              <a:solidFill>
                <a:srgbClr val="333333"/>
              </a:solidFill>
              <a:effectLst/>
              <a:latin typeface="Open Sans" panose="020B0606030504020204" pitchFamily="34" charset="0"/>
            </a:endParaRPr>
          </a:p>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Select </a:t>
            </a:r>
            <a:r>
              <a:rPr lang="en-US" sz="3200" b="1" i="0" dirty="0">
                <a:solidFill>
                  <a:srgbClr val="333333"/>
                </a:solidFill>
                <a:effectLst/>
                <a:latin typeface="Open Sans" panose="020B0606030504020204" pitchFamily="34" charset="0"/>
              </a:rPr>
              <a:t>3</a:t>
            </a:r>
            <a:r>
              <a:rPr lang="en-US" sz="3200" b="0" i="0" dirty="0">
                <a:solidFill>
                  <a:srgbClr val="333333"/>
                </a:solidFill>
                <a:effectLst/>
                <a:latin typeface="Open Sans" panose="020B0606030504020204" pitchFamily="34" charset="0"/>
              </a:rPr>
              <a:t> from the options below:</a:t>
            </a:r>
          </a:p>
        </p:txBody>
      </p:sp>
      <p:sp>
        <p:nvSpPr>
          <p:cNvPr id="15" name="TextBox 14">
            <a:extLst>
              <a:ext uri="{FF2B5EF4-FFF2-40B4-BE49-F238E27FC236}">
                <a16:creationId xmlns:a16="http://schemas.microsoft.com/office/drawing/2014/main" id="{A75E0D42-429C-4400-949B-AF6757FF83D9}"/>
              </a:ext>
            </a:extLst>
          </p:cNvPr>
          <p:cNvSpPr txBox="1"/>
          <p:nvPr/>
        </p:nvSpPr>
        <p:spPr>
          <a:xfrm>
            <a:off x="3265714" y="4836934"/>
            <a:ext cx="17321320"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Reassure Sean, and offer further support at any time, should he need someone to talk to.</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Ask Sean if Linda has ever been physically violent towards their son.</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Explain to Sean that you need to make some notes and pass this to your safeguarding officer, who will be in a position to help further.</a:t>
            </a:r>
          </a:p>
          <a:p>
            <a:pPr marL="457200" lvl="8" indent="-457200" algn="l">
              <a:buSzPct val="140000"/>
              <a:buFont typeface="Courier New" panose="02070309020205020404" pitchFamily="49" charset="0"/>
              <a:buChar char="o"/>
            </a:pPr>
            <a:endParaRPr lang="en-US" sz="3200" dirty="0"/>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Ask Sean what he would like to happen next, and what his concerns are.</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2" name="Picture 11">
            <a:extLst>
              <a:ext uri="{FF2B5EF4-FFF2-40B4-BE49-F238E27FC236}">
                <a16:creationId xmlns:a16="http://schemas.microsoft.com/office/drawing/2014/main" id="{FD72AEF1-4B8F-45A5-8357-81FAA891D1CE}"/>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748" name="Rectangle"/>
          <p:cNvSpPr/>
          <p:nvPr/>
        </p:nvSpPr>
        <p:spPr>
          <a:xfrm>
            <a:off x="9745200" y="13464000"/>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5580054"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rPr lang="en-US" dirty="0"/>
              <a:t>Review Your Learning: Part 2, Sean’s Story (question 3 of 3)</a:t>
            </a:r>
          </a:p>
        </p:txBody>
      </p:sp>
    </p:spTree>
    <p:extLst>
      <p:ext uri="{BB962C8B-B14F-4D97-AF65-F5344CB8AC3E}">
        <p14:creationId xmlns:p14="http://schemas.microsoft.com/office/powerpoint/2010/main" val="11295468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827" y="-733935"/>
            <a:ext cx="24355876" cy="16230907"/>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2484881" y="3099859"/>
            <a:ext cx="19384459" cy="3884038"/>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8179B1"/>
                </a:solidFill>
                <a:effectLst/>
                <a:uLnTx/>
                <a:uFillTx/>
                <a:latin typeface="Roboto" panose="02000000000000000000" pitchFamily="2" charset="0"/>
                <a:sym typeface="Helvetica Neue"/>
              </a:rPr>
              <a:t>Take the opportunity to have a break and digest the content of the course so far...</a:t>
            </a:r>
          </a:p>
          <a:p>
            <a:pPr marL="571500" marR="0" lvl="0" indent="-571500" algn="l" defTabSz="2438338" rtl="0" eaLnBrk="1" fontAlgn="auto" latinLnBrk="0" hangingPunct="0">
              <a:lnSpc>
                <a:spcPct val="100000"/>
              </a:lnSpc>
              <a:spcBef>
                <a:spcPts val="0"/>
              </a:spcBef>
              <a:spcAft>
                <a:spcPts val="0"/>
              </a:spcAft>
              <a:buClrTx/>
              <a:buSzTx/>
              <a:buBlip>
                <a:blip r:embed="rId4"/>
              </a:buBlip>
              <a:tabLst/>
              <a:defRPr/>
            </a:pPr>
            <a:r>
              <a:rPr kumimoji="0" lang="en-US" sz="4000" b="0" i="0" u="none" strike="noStrike" kern="0" cap="none" spc="0" normalizeH="0" baseline="0" noProof="0" dirty="0">
                <a:ln>
                  <a:noFill/>
                </a:ln>
                <a:solidFill>
                  <a:srgbClr val="8179B1"/>
                </a:solidFill>
                <a:effectLst/>
                <a:uLnTx/>
                <a:uFillTx/>
                <a:latin typeface="Roboto" panose="02000000000000000000" pitchFamily="2" charset="0"/>
                <a:sym typeface="Helvetica Neue"/>
              </a:rPr>
              <a:t>What has been the most significant aspect of the course so far?</a:t>
            </a:r>
          </a:p>
          <a:p>
            <a:pPr marL="571500" marR="0" lvl="0" indent="-571500" algn="l" defTabSz="2438338" rtl="0" eaLnBrk="1" fontAlgn="auto" latinLnBrk="0" hangingPunct="0">
              <a:lnSpc>
                <a:spcPct val="100000"/>
              </a:lnSpc>
              <a:spcBef>
                <a:spcPts val="0"/>
              </a:spcBef>
              <a:spcAft>
                <a:spcPts val="0"/>
              </a:spcAft>
              <a:buClrTx/>
              <a:buSzTx/>
              <a:buBlip>
                <a:blip r:embed="rId4"/>
              </a:buBlip>
              <a:tabLst/>
              <a:defRPr/>
            </a:pPr>
            <a:r>
              <a:rPr kumimoji="0" lang="en-US" sz="4000" b="0" i="0" u="none" strike="noStrike" kern="0" cap="none" spc="0" normalizeH="0" baseline="0" noProof="0" dirty="0">
                <a:ln>
                  <a:noFill/>
                </a:ln>
                <a:solidFill>
                  <a:srgbClr val="8179B1"/>
                </a:solidFill>
                <a:effectLst/>
                <a:uLnTx/>
                <a:uFillTx/>
                <a:latin typeface="Roboto" panose="02000000000000000000" pitchFamily="2" charset="0"/>
                <a:sym typeface="Helvetica Neue"/>
              </a:rPr>
              <a:t>How have the issues raised challenged your faith?</a:t>
            </a:r>
          </a:p>
          <a:p>
            <a:pPr marL="571500" marR="0" lvl="0" indent="-571500" algn="l" defTabSz="2438338" rtl="0" eaLnBrk="1" fontAlgn="auto" latinLnBrk="0" hangingPunct="0">
              <a:lnSpc>
                <a:spcPct val="100000"/>
              </a:lnSpc>
              <a:spcBef>
                <a:spcPts val="0"/>
              </a:spcBef>
              <a:spcAft>
                <a:spcPts val="0"/>
              </a:spcAft>
              <a:buClrTx/>
              <a:buSzTx/>
              <a:buBlip>
                <a:blip r:embed="rId4"/>
              </a:buBlip>
              <a:tabLst/>
              <a:defRPr/>
            </a:pPr>
            <a:r>
              <a:rPr kumimoji="0" lang="en-US" sz="4000" b="0" i="0" u="none" strike="noStrike" kern="0" cap="none" spc="0" normalizeH="0" baseline="0" noProof="0" dirty="0">
                <a:ln>
                  <a:noFill/>
                </a:ln>
                <a:solidFill>
                  <a:srgbClr val="8179B1"/>
                </a:solidFill>
                <a:effectLst/>
                <a:uLnTx/>
                <a:uFillTx/>
                <a:latin typeface="Roboto" panose="02000000000000000000" pitchFamily="2" charset="0"/>
                <a:sym typeface="Helvetica Neue"/>
              </a:rPr>
              <a:t>Have they highlighted anything in particular in your own community?</a:t>
            </a:r>
          </a:p>
          <a:p>
            <a:pPr marL="571500" marR="0" lvl="0" indent="-571500" algn="l" defTabSz="2438338" rtl="0" eaLnBrk="1" fontAlgn="auto" latinLnBrk="0" hangingPunct="0">
              <a:lnSpc>
                <a:spcPct val="100000"/>
              </a:lnSpc>
              <a:spcBef>
                <a:spcPts val="0"/>
              </a:spcBef>
              <a:spcAft>
                <a:spcPts val="0"/>
              </a:spcAft>
              <a:buClrTx/>
              <a:buSzTx/>
              <a:buBlip>
                <a:blip r:embed="rId4"/>
              </a:buBlip>
              <a:tabLst/>
              <a:defRPr/>
            </a:pPr>
            <a:r>
              <a:rPr kumimoji="0" lang="en-US" sz="4000" b="0" i="0" u="none" strike="noStrike" kern="0" cap="none" spc="0" normalizeH="0" baseline="0" noProof="0" dirty="0">
                <a:ln>
                  <a:noFill/>
                </a:ln>
                <a:solidFill>
                  <a:srgbClr val="8179B1"/>
                </a:solidFill>
                <a:effectLst/>
                <a:uLnTx/>
                <a:uFillTx/>
                <a:latin typeface="Roboto" panose="02000000000000000000" pitchFamily="2" charset="0"/>
                <a:sym typeface="Helvetica Neue"/>
              </a:rPr>
              <a:t>Is there any action you need to take?</a:t>
            </a:r>
            <a:endParaRPr kumimoji="0" lang="en-US" sz="3000" b="0" i="0" u="none" strike="noStrike" kern="0" cap="none" spc="0" normalizeH="0" baseline="0" noProof="0" dirty="0">
              <a:ln>
                <a:noFill/>
              </a:ln>
              <a:solidFill>
                <a:srgbClr val="5E5E5E"/>
              </a:solidFill>
              <a:effectLst/>
              <a:uLnTx/>
              <a:uFillTx/>
              <a:latin typeface="Helvetica Neue"/>
              <a:sym typeface="Helvetica Neue"/>
            </a:endParaRPr>
          </a:p>
        </p:txBody>
      </p:sp>
      <p:sp>
        <p:nvSpPr>
          <p:cNvPr id="13" name="Final Assessment (1/7) - Scenario One, Q1">
            <a:extLst>
              <a:ext uri="{FF2B5EF4-FFF2-40B4-BE49-F238E27FC236}">
                <a16:creationId xmlns:a16="http://schemas.microsoft.com/office/drawing/2014/main" id="{C4AF3B43-1A19-4496-A1D4-7D400EED68AB}"/>
              </a:ext>
            </a:extLst>
          </p:cNvPr>
          <p:cNvSpPr txBox="1"/>
          <p:nvPr/>
        </p:nvSpPr>
        <p:spPr>
          <a:xfrm>
            <a:off x="149553" y="653037"/>
            <a:ext cx="3747821"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Pause and Reflect</a:t>
            </a:r>
            <a:endParaRPr dirty="0"/>
          </a:p>
        </p:txBody>
      </p:sp>
      <p:pic>
        <p:nvPicPr>
          <p:cNvPr id="11" name="Picture 10">
            <a:extLst>
              <a:ext uri="{FF2B5EF4-FFF2-40B4-BE49-F238E27FC236}">
                <a16:creationId xmlns:a16="http://schemas.microsoft.com/office/drawing/2014/main" id="{986BD656-19EA-47B4-9ADA-FD167331A8E9}"/>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102312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1760097"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Pause and Reflect</a:t>
            </a:r>
          </a:p>
        </p:txBody>
      </p:sp>
    </p:spTree>
    <p:extLst>
      <p:ext uri="{BB962C8B-B14F-4D97-AF65-F5344CB8AC3E}">
        <p14:creationId xmlns:p14="http://schemas.microsoft.com/office/powerpoint/2010/main" val="14192677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fade">
                                      <p:cBhvr>
                                        <p:cTn id="27" dur="500"/>
                                        <p:tgtEl>
                                          <p:spTgt spid="2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4" end="4"/>
                                            </p:txEl>
                                          </p:spTgt>
                                        </p:tgtEl>
                                        <p:attrNameLst>
                                          <p:attrName>style.visibility</p:attrName>
                                        </p:attrNameLst>
                                      </p:cBhvr>
                                      <p:to>
                                        <p:strVal val="visible"/>
                                      </p:to>
                                    </p:set>
                                    <p:animEffect transition="in" filter="fade">
                                      <p:cBhvr>
                                        <p:cTn id="32"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6893"/>
            <a:ext cx="24384000" cy="16149710"/>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7957307"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US" dirty="0">
                <a:latin typeface="Roboto" panose="02000000000000000000" pitchFamily="2" charset="0"/>
              </a:rPr>
              <a:t>What Is So-called ‘</a:t>
            </a:r>
            <a:r>
              <a:rPr lang="en-US" dirty="0" err="1">
                <a:latin typeface="Roboto" panose="02000000000000000000" pitchFamily="2" charset="0"/>
              </a:rPr>
              <a:t>Honour</a:t>
            </a:r>
            <a:r>
              <a:rPr lang="en-US" dirty="0">
                <a:latin typeface="Roboto" panose="02000000000000000000" pitchFamily="2" charset="0"/>
              </a:rPr>
              <a:t> Based’ Abuse?</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887367" y="3086606"/>
            <a:ext cx="10909004" cy="7216343"/>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Family violence against women and girls is part of domestic abuse. It includes:</a:t>
            </a:r>
            <a:endParaRPr lang="en-US" sz="3000" dirty="0">
              <a:solidFill>
                <a:schemeClr val="tx1"/>
              </a:solidFill>
            </a:endParaRPr>
          </a:p>
          <a:p>
            <a:pPr marL="457200" indent="-457200" algn="l">
              <a:spcBef>
                <a:spcPts val="1200"/>
              </a:spcBef>
              <a:spcAft>
                <a:spcPts val="600"/>
              </a:spcAft>
              <a:buClr>
                <a:srgbClr val="92D050"/>
              </a:buClr>
              <a:buSzPct val="120000"/>
              <a:buBlip>
                <a:blip r:embed="rId5"/>
              </a:buBlip>
            </a:pPr>
            <a:r>
              <a:rPr lang="en-US" sz="3000" dirty="0">
                <a:solidFill>
                  <a:schemeClr val="tx1"/>
                </a:solidFill>
              </a:rPr>
              <a:t> Forced marriage.</a:t>
            </a:r>
          </a:p>
          <a:p>
            <a:pPr marL="457200" indent="-457200" algn="l">
              <a:spcBef>
                <a:spcPts val="1200"/>
              </a:spcBef>
              <a:spcAft>
                <a:spcPts val="600"/>
              </a:spcAft>
              <a:buClr>
                <a:srgbClr val="92D050"/>
              </a:buClr>
              <a:buSzPct val="120000"/>
              <a:buBlip>
                <a:blip r:embed="rId5"/>
              </a:buBlip>
            </a:pPr>
            <a:r>
              <a:rPr lang="en-US" sz="3000" dirty="0">
                <a:solidFill>
                  <a:schemeClr val="tx1"/>
                </a:solidFill>
              </a:rPr>
              <a:t> Female genital mutilation (FGM).</a:t>
            </a:r>
          </a:p>
          <a:p>
            <a:pPr marL="457200" indent="-457200" algn="l">
              <a:spcBef>
                <a:spcPts val="1200"/>
              </a:spcBef>
              <a:spcAft>
                <a:spcPts val="600"/>
              </a:spcAft>
              <a:buClr>
                <a:srgbClr val="92D050"/>
              </a:buClr>
              <a:buSzPct val="120000"/>
              <a:buBlip>
                <a:blip r:embed="rId5"/>
              </a:buBlip>
            </a:pPr>
            <a:r>
              <a:rPr lang="en-US" sz="3000" dirty="0">
                <a:solidFill>
                  <a:schemeClr val="tx1"/>
                </a:solidFill>
              </a:rPr>
              <a:t> So-called "</a:t>
            </a:r>
            <a:r>
              <a:rPr lang="en-US" sz="3000" dirty="0" err="1">
                <a:solidFill>
                  <a:schemeClr val="tx1"/>
                </a:solidFill>
              </a:rPr>
              <a:t>honour</a:t>
            </a:r>
            <a:r>
              <a:rPr lang="en-US" sz="3000" dirty="0">
                <a:solidFill>
                  <a:schemeClr val="tx1"/>
                </a:solidFill>
              </a:rPr>
              <a:t>-based" abuse.</a:t>
            </a:r>
          </a:p>
          <a:p>
            <a:pPr lvl="1" algn="l">
              <a:spcBef>
                <a:spcPts val="1200"/>
              </a:spcBef>
              <a:spcAft>
                <a:spcPts val="600"/>
              </a:spcAft>
              <a:buClr>
                <a:srgbClr val="92D050"/>
              </a:buClr>
              <a:buSzPct val="120000"/>
            </a:pPr>
            <a:r>
              <a:rPr lang="en-US" sz="3000" dirty="0">
                <a:solidFill>
                  <a:srgbClr val="FF0000"/>
                </a:solidFill>
              </a:rPr>
              <a:t>Within UK law, all of these are criminal acts.</a:t>
            </a:r>
          </a:p>
          <a:p>
            <a:pPr marL="457200" lvl="1" indent="-457200" algn="l">
              <a:spcBef>
                <a:spcPts val="1200"/>
              </a:spcBef>
              <a:spcAft>
                <a:spcPts val="600"/>
              </a:spcAft>
              <a:buClr>
                <a:srgbClr val="92D050"/>
              </a:buClr>
              <a:buSzPct val="120000"/>
              <a:buBlip>
                <a:blip r:embed="rId6"/>
              </a:buBlip>
            </a:pPr>
            <a:r>
              <a:rPr lang="en-US" sz="3000" dirty="0">
                <a:solidFill>
                  <a:schemeClr val="bg2">
                    <a:lumMod val="10000"/>
                  </a:schemeClr>
                </a:solidFill>
              </a:rPr>
              <a:t>'</a:t>
            </a:r>
            <a:r>
              <a:rPr lang="en-US" sz="3000" dirty="0" err="1">
                <a:solidFill>
                  <a:schemeClr val="bg2">
                    <a:lumMod val="10000"/>
                  </a:schemeClr>
                </a:solidFill>
              </a:rPr>
              <a:t>Honour</a:t>
            </a:r>
            <a:r>
              <a:rPr lang="en-US" sz="3000" dirty="0">
                <a:solidFill>
                  <a:schemeClr val="bg2">
                    <a:lumMod val="10000"/>
                  </a:schemeClr>
                </a:solidFill>
              </a:rPr>
              <a:t>-based' abuse is carried out in order to protect the so-called “</a:t>
            </a:r>
            <a:r>
              <a:rPr lang="en-US" sz="3000" dirty="0" err="1">
                <a:solidFill>
                  <a:schemeClr val="bg2">
                    <a:lumMod val="10000"/>
                  </a:schemeClr>
                </a:solidFill>
              </a:rPr>
              <a:t>honour</a:t>
            </a:r>
            <a:r>
              <a:rPr lang="en-US" sz="3000" dirty="0">
                <a:solidFill>
                  <a:schemeClr val="bg2">
                    <a:lumMod val="10000"/>
                  </a:schemeClr>
                </a:solidFill>
              </a:rPr>
              <a:t>” of a family or community.</a:t>
            </a:r>
          </a:p>
          <a:p>
            <a:pPr marL="457200" lvl="1" indent="-457200" algn="l">
              <a:spcBef>
                <a:spcPts val="1200"/>
              </a:spcBef>
              <a:spcAft>
                <a:spcPts val="600"/>
              </a:spcAft>
              <a:buClr>
                <a:srgbClr val="92D050"/>
              </a:buClr>
              <a:buSzPct val="120000"/>
              <a:buBlip>
                <a:blip r:embed="rId6"/>
              </a:buBlip>
            </a:pPr>
            <a:r>
              <a:rPr lang="en-US" sz="3000" dirty="0">
                <a:solidFill>
                  <a:schemeClr val="bg2">
                    <a:lumMod val="10000"/>
                  </a:schemeClr>
                </a:solidFill>
              </a:rPr>
              <a:t>‘</a:t>
            </a:r>
            <a:r>
              <a:rPr lang="en-US" sz="3000" dirty="0" err="1">
                <a:solidFill>
                  <a:schemeClr val="bg2">
                    <a:lumMod val="10000"/>
                  </a:schemeClr>
                </a:solidFill>
              </a:rPr>
              <a:t>Honour</a:t>
            </a:r>
            <a:r>
              <a:rPr lang="en-US" sz="3000" dirty="0">
                <a:solidFill>
                  <a:schemeClr val="bg2">
                    <a:lumMod val="10000"/>
                  </a:schemeClr>
                </a:solidFill>
              </a:rPr>
              <a:t> crimes’ are most prevalent within diaspora communities from South Asia, the Middle East, and North and East Africa.</a:t>
            </a:r>
          </a:p>
        </p:txBody>
      </p:sp>
      <p:sp>
        <p:nvSpPr>
          <p:cNvPr id="12" name="Learning from…">
            <a:extLst>
              <a:ext uri="{FF2B5EF4-FFF2-40B4-BE49-F238E27FC236}">
                <a16:creationId xmlns:a16="http://schemas.microsoft.com/office/drawing/2014/main" id="{314872CD-2767-47C9-82FD-80B1454F3B45}"/>
              </a:ext>
            </a:extLst>
          </p:cNvPr>
          <p:cNvSpPr txBox="1"/>
          <p:nvPr/>
        </p:nvSpPr>
        <p:spPr>
          <a:xfrm>
            <a:off x="12440093" y="3086606"/>
            <a:ext cx="10909005" cy="7216343"/>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Women can be subjected to </a:t>
            </a:r>
            <a:r>
              <a:rPr lang="en-US" sz="4000" dirty="0" err="1">
                <a:solidFill>
                  <a:srgbClr val="8179B1"/>
                </a:solidFill>
                <a:latin typeface="Roboto" panose="02000000000000000000" pitchFamily="2" charset="0"/>
              </a:rPr>
              <a:t>honour</a:t>
            </a:r>
            <a:r>
              <a:rPr lang="en-US" sz="4000" dirty="0">
                <a:solidFill>
                  <a:srgbClr val="8179B1"/>
                </a:solidFill>
                <a:latin typeface="Roboto" panose="02000000000000000000" pitchFamily="2" charset="0"/>
              </a:rPr>
              <a:t>-based punishments for trying to:</a:t>
            </a:r>
          </a:p>
          <a:p>
            <a:pPr lvl="1" algn="l">
              <a:buSzPct val="120000"/>
            </a:pPr>
            <a:r>
              <a:rPr lang="en-US" sz="3000" dirty="0">
                <a:solidFill>
                  <a:schemeClr val="tx1"/>
                </a:solidFill>
              </a:rPr>
              <a:t>Divorce or separate</a:t>
            </a:r>
          </a:p>
          <a:p>
            <a:pPr lvl="1" algn="l">
              <a:buSzPct val="120000"/>
            </a:pPr>
            <a:r>
              <a:rPr lang="en-US" sz="3000" dirty="0">
                <a:solidFill>
                  <a:schemeClr val="tx1"/>
                </a:solidFill>
              </a:rPr>
              <a:t>Start a new relationship</a:t>
            </a:r>
          </a:p>
          <a:p>
            <a:pPr lvl="1" algn="l">
              <a:buSzPct val="120000"/>
            </a:pPr>
            <a:r>
              <a:rPr lang="en-US" sz="3000" dirty="0">
                <a:solidFill>
                  <a:schemeClr val="tx1"/>
                </a:solidFill>
              </a:rPr>
              <a:t>Talk to or interact freely with men</a:t>
            </a:r>
          </a:p>
          <a:p>
            <a:pPr lvl="1" algn="l">
              <a:buSzPct val="120000"/>
            </a:pPr>
            <a:r>
              <a:rPr lang="en-US" sz="3000" dirty="0">
                <a:solidFill>
                  <a:schemeClr val="tx1"/>
                </a:solidFill>
              </a:rPr>
              <a:t>Have relationships or marry outside a particular religion</a:t>
            </a:r>
          </a:p>
          <a:p>
            <a:pPr lvl="1" algn="l">
              <a:buSzPct val="120000"/>
            </a:pPr>
            <a:r>
              <a:rPr lang="en-US" sz="3000" dirty="0">
                <a:solidFill>
                  <a:schemeClr val="tx1"/>
                </a:solidFill>
              </a:rPr>
              <a:t>Have sex before marriage</a:t>
            </a:r>
          </a:p>
          <a:p>
            <a:pPr lvl="1" algn="l">
              <a:buSzPct val="120000"/>
            </a:pPr>
            <a:r>
              <a:rPr lang="en-US" sz="3000" dirty="0">
                <a:solidFill>
                  <a:schemeClr val="tx1"/>
                </a:solidFill>
              </a:rPr>
              <a:t>Marry a person of their own choice</a:t>
            </a:r>
          </a:p>
          <a:p>
            <a:pPr lvl="1" algn="l">
              <a:buSzPct val="120000"/>
            </a:pPr>
            <a:r>
              <a:rPr lang="en-US" sz="3000" dirty="0">
                <a:solidFill>
                  <a:schemeClr val="tx1"/>
                </a:solidFill>
              </a:rPr>
              <a:t>Attend college or university</a:t>
            </a:r>
          </a:p>
          <a:p>
            <a:pPr lvl="1" algn="l">
              <a:buSzPct val="120000"/>
            </a:pPr>
            <a:endParaRPr lang="en-US" sz="3000" dirty="0">
              <a:solidFill>
                <a:schemeClr val="tx1"/>
              </a:solidFill>
            </a:endParaRPr>
          </a:p>
          <a:p>
            <a:pPr marL="457200" lvl="1" indent="-457200" algn="l">
              <a:buSzPct val="120000"/>
              <a:buBlip>
                <a:blip r:embed="rId6"/>
              </a:buBlip>
            </a:pPr>
            <a:r>
              <a:rPr lang="en-US" sz="3000" dirty="0">
                <a:solidFill>
                  <a:schemeClr val="tx1"/>
                </a:solidFill>
              </a:rPr>
              <a:t> Men CAN also be victims of so-called "</a:t>
            </a:r>
            <a:r>
              <a:rPr lang="en-US" sz="3000" dirty="0" err="1">
                <a:solidFill>
                  <a:schemeClr val="tx1"/>
                </a:solidFill>
              </a:rPr>
              <a:t>honour</a:t>
            </a:r>
            <a:r>
              <a:rPr lang="en-US" sz="3000" dirty="0">
                <a:solidFill>
                  <a:schemeClr val="tx1"/>
                </a:solidFill>
              </a:rPr>
              <a:t>-based" crimes</a:t>
            </a:r>
          </a:p>
          <a:p>
            <a:pPr lvl="1" algn="l">
              <a:buSzPct val="120000"/>
            </a:pPr>
            <a:endParaRPr lang="en-US" sz="100" dirty="0">
              <a:solidFill>
                <a:schemeClr val="tx1"/>
              </a:solidFill>
            </a:endParaRPr>
          </a:p>
        </p:txBody>
      </p:sp>
      <p:pic>
        <p:nvPicPr>
          <p:cNvPr id="13" name="Picture 12">
            <a:extLst>
              <a:ext uri="{FF2B5EF4-FFF2-40B4-BE49-F238E27FC236}">
                <a16:creationId xmlns:a16="http://schemas.microsoft.com/office/drawing/2014/main" id="{8482D791-55B1-4DBF-9938-B55B55AC5B8D}"/>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107280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680495"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3: So-called ‘</a:t>
            </a:r>
            <a:r>
              <a:rPr lang="en-US" dirty="0" err="1"/>
              <a:t>Honour</a:t>
            </a:r>
            <a:r>
              <a:rPr lang="en-US" dirty="0"/>
              <a:t> Based’ abuse</a:t>
            </a:r>
          </a:p>
        </p:txBody>
      </p:sp>
    </p:spTree>
    <p:extLst>
      <p:ext uri="{BB962C8B-B14F-4D97-AF65-F5344CB8AC3E}">
        <p14:creationId xmlns:p14="http://schemas.microsoft.com/office/powerpoint/2010/main" val="312101737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
                                        <p:tgtEl>
                                          <p:spTgt spid="20"/>
                                        </p:tgtEl>
                                      </p:cBhvr>
                                    </p:animEffect>
                                  </p:childTnLst>
                                </p:cTn>
                              </p:par>
                              <p:par>
                                <p:cTn id="8" presetID="10" presetClass="entr" presetSubtype="0" fill="hold" nodeType="withEffect">
                                  <p:stCondLst>
                                    <p:cond delay="40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1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fade">
                                      <p:cBhvr>
                                        <p:cTn id="25" dur="500"/>
                                        <p:tgtEl>
                                          <p:spTgt spid="2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Effect transition="in" filter="fade">
                                      <p:cBhvr>
                                        <p:cTn id="30" dur="500"/>
                                        <p:tgtEl>
                                          <p:spTgt spid="2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xEl>
                                              <p:pRg st="5" end="5"/>
                                            </p:txEl>
                                          </p:spTgt>
                                        </p:tgtEl>
                                        <p:attrNameLst>
                                          <p:attrName>style.visibility</p:attrName>
                                        </p:attrNameLst>
                                      </p:cBhvr>
                                      <p:to>
                                        <p:strVal val="visible"/>
                                      </p:to>
                                    </p:set>
                                    <p:animEffect transition="in" filter="fade">
                                      <p:cBhvr>
                                        <p:cTn id="35" dur="500"/>
                                        <p:tgtEl>
                                          <p:spTgt spid="2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xEl>
                                              <p:pRg st="6" end="6"/>
                                            </p:txEl>
                                          </p:spTgt>
                                        </p:tgtEl>
                                        <p:attrNameLst>
                                          <p:attrName>style.visibility</p:attrName>
                                        </p:attrNameLst>
                                      </p:cBhvr>
                                      <p:to>
                                        <p:strVal val="visible"/>
                                      </p:to>
                                    </p:set>
                                    <p:animEffect transition="in" filter="fade">
                                      <p:cBhvr>
                                        <p:cTn id="40" dur="500"/>
                                        <p:tgtEl>
                                          <p:spTgt spid="20">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fade">
                                      <p:cBhvr>
                                        <p:cTn id="53" dur="500"/>
                                        <p:tgtEl>
                                          <p:spTgt spid="1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xEl>
                                              <p:pRg st="2" end="2"/>
                                            </p:txEl>
                                          </p:spTgt>
                                        </p:tgtEl>
                                        <p:attrNameLst>
                                          <p:attrName>style.visibility</p:attrName>
                                        </p:attrNameLst>
                                      </p:cBhvr>
                                      <p:to>
                                        <p:strVal val="visible"/>
                                      </p:to>
                                    </p:set>
                                    <p:animEffect transition="in" filter="fade">
                                      <p:cBhvr>
                                        <p:cTn id="58" dur="500"/>
                                        <p:tgtEl>
                                          <p:spTgt spid="1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xEl>
                                              <p:pRg st="3" end="3"/>
                                            </p:txEl>
                                          </p:spTgt>
                                        </p:tgtEl>
                                        <p:attrNameLst>
                                          <p:attrName>style.visibility</p:attrName>
                                        </p:attrNameLst>
                                      </p:cBhvr>
                                      <p:to>
                                        <p:strVal val="visible"/>
                                      </p:to>
                                    </p:set>
                                    <p:animEffect transition="in" filter="fade">
                                      <p:cBhvr>
                                        <p:cTn id="63" dur="500"/>
                                        <p:tgtEl>
                                          <p:spTgt spid="12">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2">
                                            <p:txEl>
                                              <p:pRg st="4" end="4"/>
                                            </p:txEl>
                                          </p:spTgt>
                                        </p:tgtEl>
                                        <p:attrNameLst>
                                          <p:attrName>style.visibility</p:attrName>
                                        </p:attrNameLst>
                                      </p:cBhvr>
                                      <p:to>
                                        <p:strVal val="visible"/>
                                      </p:to>
                                    </p:set>
                                    <p:animEffect transition="in" filter="fade">
                                      <p:cBhvr>
                                        <p:cTn id="68" dur="500"/>
                                        <p:tgtEl>
                                          <p:spTgt spid="12">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2">
                                            <p:txEl>
                                              <p:pRg st="5" end="5"/>
                                            </p:txEl>
                                          </p:spTgt>
                                        </p:tgtEl>
                                        <p:attrNameLst>
                                          <p:attrName>style.visibility</p:attrName>
                                        </p:attrNameLst>
                                      </p:cBhvr>
                                      <p:to>
                                        <p:strVal val="visible"/>
                                      </p:to>
                                    </p:set>
                                    <p:animEffect transition="in" filter="fade">
                                      <p:cBhvr>
                                        <p:cTn id="73" dur="500"/>
                                        <p:tgtEl>
                                          <p:spTgt spid="12">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2">
                                            <p:txEl>
                                              <p:pRg st="6" end="6"/>
                                            </p:txEl>
                                          </p:spTgt>
                                        </p:tgtEl>
                                        <p:attrNameLst>
                                          <p:attrName>style.visibility</p:attrName>
                                        </p:attrNameLst>
                                      </p:cBhvr>
                                      <p:to>
                                        <p:strVal val="visible"/>
                                      </p:to>
                                    </p:set>
                                    <p:animEffect transition="in" filter="fade">
                                      <p:cBhvr>
                                        <p:cTn id="78" dur="500"/>
                                        <p:tgtEl>
                                          <p:spTgt spid="12">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2">
                                            <p:txEl>
                                              <p:pRg st="7" end="7"/>
                                            </p:txEl>
                                          </p:spTgt>
                                        </p:tgtEl>
                                        <p:attrNameLst>
                                          <p:attrName>style.visibility</p:attrName>
                                        </p:attrNameLst>
                                      </p:cBhvr>
                                      <p:to>
                                        <p:strVal val="visible"/>
                                      </p:to>
                                    </p:set>
                                    <p:animEffect transition="in" filter="fade">
                                      <p:cBhvr>
                                        <p:cTn id="83" dur="500"/>
                                        <p:tgtEl>
                                          <p:spTgt spid="12">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2">
                                            <p:txEl>
                                              <p:pRg st="9" end="9"/>
                                            </p:txEl>
                                          </p:spTgt>
                                        </p:tgtEl>
                                        <p:attrNameLst>
                                          <p:attrName>style.visibility</p:attrName>
                                        </p:attrNameLst>
                                      </p:cBhvr>
                                      <p:to>
                                        <p:strVal val="visible"/>
                                      </p:to>
                                    </p:set>
                                    <p:animEffect transition="in" filter="fade">
                                      <p:cBhvr>
                                        <p:cTn id="88"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90429"/>
            <a:ext cx="24384000" cy="16149710"/>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3241272"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US" dirty="0">
                <a:latin typeface="Roboto" panose="02000000000000000000" pitchFamily="2" charset="0"/>
              </a:rPr>
              <a:t>Forced Marriage</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2452914" y="3086607"/>
            <a:ext cx="19478172" cy="435922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Forced marriage is where someone is forced to marry against their will, usually by parents, family, or religious leaders</a:t>
            </a:r>
          </a:p>
          <a:p>
            <a:pPr marL="457200" lvl="1" indent="-457200" algn="l">
              <a:spcBef>
                <a:spcPts val="1200"/>
              </a:spcBef>
              <a:spcAft>
                <a:spcPts val="600"/>
              </a:spcAft>
              <a:buClr>
                <a:srgbClr val="92D050"/>
              </a:buClr>
              <a:buSzPct val="120000"/>
              <a:buBlip>
                <a:blip r:embed="rId5"/>
              </a:buBlip>
            </a:pPr>
            <a:r>
              <a:rPr lang="en-US" sz="3000" dirty="0">
                <a:solidFill>
                  <a:schemeClr val="bg2">
                    <a:lumMod val="10000"/>
                  </a:schemeClr>
                </a:solidFill>
              </a:rPr>
              <a:t> Victims can be subject to threats, physical or sexual violence, or emotional or psychological blackmail, if they resist.</a:t>
            </a:r>
          </a:p>
          <a:p>
            <a:pPr marL="457200" lvl="1" indent="-457200" algn="l">
              <a:spcBef>
                <a:spcPts val="1200"/>
              </a:spcBef>
              <a:spcAft>
                <a:spcPts val="600"/>
              </a:spcAft>
              <a:buClr>
                <a:srgbClr val="92D050"/>
              </a:buClr>
              <a:buSzPct val="120000"/>
              <a:buBlip>
                <a:blip r:embed="rId5"/>
              </a:buBlip>
            </a:pPr>
            <a:r>
              <a:rPr lang="en-US" sz="3000" dirty="0">
                <a:solidFill>
                  <a:schemeClr val="bg2">
                    <a:lumMod val="10000"/>
                  </a:schemeClr>
                </a:solidFill>
              </a:rPr>
              <a:t> Forced marriage is not a problem specific to one country or culture.</a:t>
            </a:r>
          </a:p>
          <a:p>
            <a:pPr marL="457200" lvl="1" indent="-457200" algn="l">
              <a:spcBef>
                <a:spcPts val="1200"/>
              </a:spcBef>
              <a:spcAft>
                <a:spcPts val="600"/>
              </a:spcAft>
              <a:buClr>
                <a:srgbClr val="92D050"/>
              </a:buClr>
              <a:buSzPct val="120000"/>
              <a:buBlip>
                <a:blip r:embed="rId5"/>
              </a:buBlip>
            </a:pPr>
            <a:r>
              <a:rPr lang="en-US" sz="3000" dirty="0">
                <a:solidFill>
                  <a:schemeClr val="bg2">
                    <a:lumMod val="10000"/>
                  </a:schemeClr>
                </a:solidFill>
              </a:rPr>
              <a:t> Most forced marriages involving British girls and women take place abroad.</a:t>
            </a:r>
          </a:p>
        </p:txBody>
      </p:sp>
      <p:pic>
        <p:nvPicPr>
          <p:cNvPr id="11" name="Picture 10">
            <a:extLst>
              <a:ext uri="{FF2B5EF4-FFF2-40B4-BE49-F238E27FC236}">
                <a16:creationId xmlns:a16="http://schemas.microsoft.com/office/drawing/2014/main" id="{725C090A-8A44-41EC-8E95-A93C7AD4F2BA}"/>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112176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680495"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Part 3: So-called ‘</a:t>
            </a:r>
            <a:r>
              <a:rPr lang="en-US" dirty="0" err="1"/>
              <a:t>Honour</a:t>
            </a:r>
            <a:r>
              <a:rPr lang="en-US" dirty="0"/>
              <a:t> Based’ abuse</a:t>
            </a:r>
          </a:p>
        </p:txBody>
      </p:sp>
    </p:spTree>
    <p:extLst>
      <p:ext uri="{BB962C8B-B14F-4D97-AF65-F5344CB8AC3E}">
        <p14:creationId xmlns:p14="http://schemas.microsoft.com/office/powerpoint/2010/main" val="71570369"/>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fade">
                                      <p:cBhvr>
                                        <p:cTn id="27"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90429"/>
            <a:ext cx="24384000" cy="16149710"/>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4576574"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US" dirty="0">
                <a:latin typeface="Roboto" panose="02000000000000000000" pitchFamily="2" charset="0"/>
              </a:rPr>
              <a:t>Right to Choose (video)</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5"/>
          <a:stretch>
            <a:fillRect/>
          </a:stretch>
        </p:blipFill>
        <p:spPr>
          <a:xfrm>
            <a:off x="20587034" y="-24576"/>
            <a:ext cx="3796966" cy="1456822"/>
          </a:xfrm>
          <a:prstGeom prst="rect">
            <a:avLst/>
          </a:prstGeom>
          <a:ln w="12700">
            <a:miter lim="400000"/>
          </a:ln>
        </p:spPr>
      </p:pic>
      <p:pic>
        <p:nvPicPr>
          <p:cNvPr id="11" name="Picture 10">
            <a:extLst>
              <a:ext uri="{FF2B5EF4-FFF2-40B4-BE49-F238E27FC236}">
                <a16:creationId xmlns:a16="http://schemas.microsoft.com/office/drawing/2014/main" id="{63DB2CBF-E262-480B-B9C4-A91BE0227FCE}"/>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117036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pic>
        <p:nvPicPr>
          <p:cNvPr id="2" name="Online Media 1" title="Right to choose - Forced Marriage Unit">
            <a:hlinkClick r:id="" action="ppaction://media"/>
            <a:extLst>
              <a:ext uri="{FF2B5EF4-FFF2-40B4-BE49-F238E27FC236}">
                <a16:creationId xmlns:a16="http://schemas.microsoft.com/office/drawing/2014/main" id="{94F3823A-BE9C-4A03-B94B-2C70E7E4ABC9}"/>
              </a:ext>
            </a:extLst>
          </p:cNvPr>
          <p:cNvPicPr>
            <a:picLocks noRot="1" noChangeAspect="1"/>
          </p:cNvPicPr>
          <p:nvPr>
            <a:videoFile r:link="rId1"/>
          </p:nvPr>
        </p:nvPicPr>
        <p:blipFill>
          <a:blip r:embed="rId7"/>
          <a:stretch>
            <a:fillRect/>
          </a:stretch>
        </p:blipFill>
        <p:spPr>
          <a:xfrm>
            <a:off x="1770671" y="1432246"/>
            <a:ext cx="21249741" cy="12031754"/>
          </a:xfrm>
          <a:prstGeom prst="rect">
            <a:avLst/>
          </a:prstGeom>
        </p:spPr>
      </p:pic>
      <p:sp>
        <p:nvSpPr>
          <p:cNvPr id="161" name="Introduction"/>
          <p:cNvSpPr txBox="1"/>
          <p:nvPr/>
        </p:nvSpPr>
        <p:spPr>
          <a:xfrm>
            <a:off x="104698" y="13420716"/>
            <a:ext cx="3680495"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3: So-called ‘</a:t>
            </a:r>
            <a:r>
              <a:rPr lang="en-US" dirty="0" err="1"/>
              <a:t>Honour</a:t>
            </a:r>
            <a:r>
              <a:rPr lang="en-US" dirty="0"/>
              <a:t> Based’ abuse</a:t>
            </a:r>
          </a:p>
        </p:txBody>
      </p:sp>
    </p:spTree>
    <p:extLst>
      <p:ext uri="{BB962C8B-B14F-4D97-AF65-F5344CB8AC3E}">
        <p14:creationId xmlns:p14="http://schemas.microsoft.com/office/powerpoint/2010/main" val="1157226979"/>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28203" y="46893"/>
            <a:ext cx="24412203" cy="16149710"/>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6283771"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US" dirty="0">
                <a:latin typeface="Roboto" panose="02000000000000000000" pitchFamily="2" charset="0"/>
              </a:rPr>
              <a:t>Female Genital Mutilation (FGM)</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887367" y="3086606"/>
            <a:ext cx="10909004" cy="6188023"/>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Female genital mutilation (FGM) is where the female genitals are deliberately cut for non-medical reasons.</a:t>
            </a:r>
          </a:p>
          <a:p>
            <a:pPr lvl="2" algn="l"/>
            <a:endParaRPr lang="en-US" sz="3000" dirty="0">
              <a:solidFill>
                <a:schemeClr val="tx1"/>
              </a:solidFill>
            </a:endParaRPr>
          </a:p>
          <a:p>
            <a:pPr lvl="2" algn="l"/>
            <a:r>
              <a:rPr lang="en-US" sz="3000" dirty="0">
                <a:solidFill>
                  <a:schemeClr val="tx1"/>
                </a:solidFill>
              </a:rPr>
              <a:t>= Cleanliness.</a:t>
            </a:r>
          </a:p>
          <a:p>
            <a:pPr lvl="2" algn="l"/>
            <a:r>
              <a:rPr lang="en-US" sz="3000" dirty="0">
                <a:solidFill>
                  <a:schemeClr val="tx1"/>
                </a:solidFill>
              </a:rPr>
              <a:t>= Religious requirements.</a:t>
            </a:r>
          </a:p>
          <a:p>
            <a:pPr lvl="2" algn="l"/>
            <a:r>
              <a:rPr lang="en-US" sz="3000" dirty="0">
                <a:solidFill>
                  <a:schemeClr val="tx1"/>
                </a:solidFill>
              </a:rPr>
              <a:t>= Ensuring chastity.</a:t>
            </a:r>
          </a:p>
          <a:p>
            <a:pPr lvl="2" algn="l"/>
            <a:r>
              <a:rPr lang="en-US" sz="3000" dirty="0">
                <a:solidFill>
                  <a:schemeClr val="tx1"/>
                </a:solidFill>
              </a:rPr>
              <a:t>= Protecting family </a:t>
            </a:r>
            <a:r>
              <a:rPr lang="en-US" sz="3000" dirty="0" err="1">
                <a:solidFill>
                  <a:schemeClr val="tx1"/>
                </a:solidFill>
              </a:rPr>
              <a:t>honour</a:t>
            </a:r>
            <a:r>
              <a:rPr lang="en-US" sz="3000" dirty="0">
                <a:solidFill>
                  <a:schemeClr val="tx1"/>
                </a:solidFill>
              </a:rPr>
              <a:t>.</a:t>
            </a:r>
          </a:p>
          <a:p>
            <a:pPr lvl="2" algn="l"/>
            <a:r>
              <a:rPr lang="en-US" sz="3000" dirty="0">
                <a:solidFill>
                  <a:schemeClr val="tx1"/>
                </a:solidFill>
              </a:rPr>
              <a:t>= Better marriage prospects.</a:t>
            </a:r>
          </a:p>
          <a:p>
            <a:pPr algn="l"/>
            <a:endParaRPr lang="en-US" sz="3000" dirty="0">
              <a:solidFill>
                <a:srgbClr val="FF0000"/>
              </a:solidFill>
            </a:endParaRPr>
          </a:p>
          <a:p>
            <a:pPr algn="l"/>
            <a:r>
              <a:rPr lang="en-US" sz="3000" dirty="0">
                <a:solidFill>
                  <a:srgbClr val="FF0000"/>
                </a:solidFill>
              </a:rPr>
              <a:t>It can have serious health effects and even lead to death.</a:t>
            </a:r>
          </a:p>
        </p:txBody>
      </p:sp>
      <p:sp>
        <p:nvSpPr>
          <p:cNvPr id="12" name="Learning from…">
            <a:extLst>
              <a:ext uri="{FF2B5EF4-FFF2-40B4-BE49-F238E27FC236}">
                <a16:creationId xmlns:a16="http://schemas.microsoft.com/office/drawing/2014/main" id="{314872CD-2767-47C9-82FD-80B1454F3B45}"/>
              </a:ext>
            </a:extLst>
          </p:cNvPr>
          <p:cNvSpPr txBox="1"/>
          <p:nvPr/>
        </p:nvSpPr>
        <p:spPr>
          <a:xfrm>
            <a:off x="12440093" y="3086606"/>
            <a:ext cx="10909005" cy="6188023"/>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FF0000"/>
                </a:solidFill>
                <a:latin typeface="Roboto" panose="02000000000000000000" pitchFamily="2" charset="0"/>
              </a:rPr>
              <a:t>FGM is abuse.</a:t>
            </a:r>
            <a:r>
              <a:rPr lang="en-US" sz="4000" dirty="0">
                <a:solidFill>
                  <a:srgbClr val="8179B1"/>
                </a:solidFill>
                <a:latin typeface="Roboto" panose="02000000000000000000" pitchFamily="2" charset="0"/>
              </a:rPr>
              <a:t> When carried out on girls, it is child abuse. It has been illegal in the UK since 1985.</a:t>
            </a:r>
          </a:p>
          <a:p>
            <a:pPr lvl="1" algn="l">
              <a:buSzPct val="120000"/>
            </a:pPr>
            <a:endParaRPr lang="en-US" sz="3000" dirty="0">
              <a:solidFill>
                <a:schemeClr val="tx1"/>
              </a:solidFill>
            </a:endParaRPr>
          </a:p>
          <a:p>
            <a:pPr marL="457200" lvl="1" indent="-457200" algn="l">
              <a:buSzPct val="120000"/>
              <a:buBlip>
                <a:blip r:embed="rId5"/>
              </a:buBlip>
            </a:pPr>
            <a:r>
              <a:rPr lang="en-US" sz="3000" dirty="0">
                <a:solidFill>
                  <a:schemeClr val="tx1"/>
                </a:solidFill>
              </a:rPr>
              <a:t>FGM offers no health benefits. It is </a:t>
            </a:r>
            <a:r>
              <a:rPr lang="en-US" sz="3000" dirty="0" err="1">
                <a:solidFill>
                  <a:schemeClr val="tx1"/>
                </a:solidFill>
              </a:rPr>
              <a:t>recognised</a:t>
            </a:r>
            <a:r>
              <a:rPr lang="en-US" sz="3000" dirty="0">
                <a:solidFill>
                  <a:schemeClr val="tx1"/>
                </a:solidFill>
              </a:rPr>
              <a:t> internationally as a human rights violation.</a:t>
            </a:r>
          </a:p>
          <a:p>
            <a:pPr marL="457200" lvl="1" indent="-457200" algn="l">
              <a:buSzPct val="120000"/>
              <a:buBlip>
                <a:blip r:embed="rId5"/>
              </a:buBlip>
            </a:pPr>
            <a:r>
              <a:rPr lang="en-US" sz="3000" dirty="0">
                <a:solidFill>
                  <a:schemeClr val="tx1"/>
                </a:solidFill>
              </a:rPr>
              <a:t>FGM is mainly </a:t>
            </a:r>
            <a:r>
              <a:rPr lang="en-US" sz="3000" dirty="0" err="1">
                <a:solidFill>
                  <a:schemeClr val="tx1"/>
                </a:solidFill>
              </a:rPr>
              <a:t>practised</a:t>
            </a:r>
            <a:r>
              <a:rPr lang="en-US" sz="3000" dirty="0">
                <a:solidFill>
                  <a:schemeClr val="tx1"/>
                </a:solidFill>
              </a:rPr>
              <a:t> in at least 29 countries in the western, eastern and north-eastern regions of Africa, in some countries in the Middle East and Asia, and amongst migrants from these areas.</a:t>
            </a:r>
            <a:endParaRPr lang="en-US" sz="100" dirty="0">
              <a:solidFill>
                <a:schemeClr val="tx1"/>
              </a:solidFill>
            </a:endParaRPr>
          </a:p>
        </p:txBody>
      </p:sp>
      <p:pic>
        <p:nvPicPr>
          <p:cNvPr id="13" name="Picture 12">
            <a:extLst>
              <a:ext uri="{FF2B5EF4-FFF2-40B4-BE49-F238E27FC236}">
                <a16:creationId xmlns:a16="http://schemas.microsoft.com/office/drawing/2014/main" id="{73046CBC-CFB5-401B-8B4C-CE7FEBF220D3}"/>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121932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680495"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Part 3: So-called ‘</a:t>
            </a:r>
            <a:r>
              <a:rPr lang="en-US" dirty="0" err="1"/>
              <a:t>Honour</a:t>
            </a:r>
            <a:r>
              <a:rPr lang="en-US" dirty="0"/>
              <a:t> Based’ abuse</a:t>
            </a:r>
          </a:p>
        </p:txBody>
      </p:sp>
    </p:spTree>
    <p:extLst>
      <p:ext uri="{BB962C8B-B14F-4D97-AF65-F5344CB8AC3E}">
        <p14:creationId xmlns:p14="http://schemas.microsoft.com/office/powerpoint/2010/main" val="2274240605"/>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fade">
                                      <p:cBhvr>
                                        <p:cTn id="37" dur="500"/>
                                        <p:tgtEl>
                                          <p:spTgt spid="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xEl>
                                              <p:pRg st="8" end="8"/>
                                            </p:txEl>
                                          </p:spTgt>
                                        </p:tgtEl>
                                        <p:attrNameLst>
                                          <p:attrName>style.visibility</p:attrName>
                                        </p:attrNameLst>
                                      </p:cBhvr>
                                      <p:to>
                                        <p:strVal val="visible"/>
                                      </p:to>
                                    </p:set>
                                    <p:animEffect transition="in" filter="fade">
                                      <p:cBhvr>
                                        <p:cTn id="42" dur="500"/>
                                        <p:tgtEl>
                                          <p:spTgt spid="2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fade">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2" end="2"/>
                                            </p:txEl>
                                          </p:spTgt>
                                        </p:tgtEl>
                                        <p:attrNameLst>
                                          <p:attrName>style.visibility</p:attrName>
                                        </p:attrNameLst>
                                      </p:cBhvr>
                                      <p:to>
                                        <p:strVal val="visible"/>
                                      </p:to>
                                    </p:set>
                                    <p:animEffect transition="in" filter="fade">
                                      <p:cBhvr>
                                        <p:cTn id="57" dur="500"/>
                                        <p:tgtEl>
                                          <p:spTgt spid="1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xEl>
                                              <p:pRg st="3" end="3"/>
                                            </p:txEl>
                                          </p:spTgt>
                                        </p:tgtEl>
                                        <p:attrNameLst>
                                          <p:attrName>style.visibility</p:attrName>
                                        </p:attrNameLst>
                                      </p:cBhvr>
                                      <p:to>
                                        <p:strVal val="visible"/>
                                      </p:to>
                                    </p:set>
                                    <p:animEffect transition="in" filter="fade">
                                      <p:cBhvr>
                                        <p:cTn id="6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4">
            <a:extLst>
              <a:ext uri="{28A0092B-C50C-407E-A947-70E740481C1C}">
                <a14:useLocalDpi xmlns:a14="http://schemas.microsoft.com/office/drawing/2010/main" val="0"/>
              </a:ext>
            </a:extLst>
          </a:blip>
          <a:srcRect/>
          <a:stretch/>
        </p:blipFill>
        <p:spPr>
          <a:xfrm>
            <a:off x="-826" y="46893"/>
            <a:ext cx="24384826" cy="16149710"/>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4557338"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US" dirty="0">
                <a:latin typeface="Roboto" panose="02000000000000000000" pitchFamily="2" charset="0"/>
              </a:rPr>
              <a:t>FGM Testimony (video)</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5"/>
          <a:stretch>
            <a:fillRect/>
          </a:stretch>
        </p:blipFill>
        <p:spPr>
          <a:xfrm>
            <a:off x="20587034" y="-24576"/>
            <a:ext cx="3796966" cy="1456822"/>
          </a:xfrm>
          <a:prstGeom prst="rect">
            <a:avLst/>
          </a:prstGeom>
          <a:ln w="12700">
            <a:miter lim="400000"/>
          </a:ln>
        </p:spPr>
      </p:pic>
      <p:pic>
        <p:nvPicPr>
          <p:cNvPr id="2" name="Online Media 1" title="FGM Survivor: Leyla Hussein's Story">
            <a:hlinkClick r:id="" action="ppaction://media"/>
            <a:extLst>
              <a:ext uri="{FF2B5EF4-FFF2-40B4-BE49-F238E27FC236}">
                <a16:creationId xmlns:a16="http://schemas.microsoft.com/office/drawing/2014/main" id="{DA035422-9281-426F-9A5C-B6C8A56DB6F4}"/>
              </a:ext>
            </a:extLst>
          </p:cNvPr>
          <p:cNvPicPr>
            <a:picLocks noRot="1" noChangeAspect="1"/>
          </p:cNvPicPr>
          <p:nvPr>
            <a:videoFile r:link="rId1"/>
          </p:nvPr>
        </p:nvPicPr>
        <p:blipFill>
          <a:blip r:embed="rId6"/>
          <a:stretch>
            <a:fillRect/>
          </a:stretch>
        </p:blipFill>
        <p:spPr>
          <a:xfrm>
            <a:off x="1659488" y="1432246"/>
            <a:ext cx="21065024" cy="12016427"/>
          </a:xfrm>
          <a:prstGeom prst="rect">
            <a:avLst/>
          </a:prstGeom>
        </p:spPr>
      </p:pic>
      <p:pic>
        <p:nvPicPr>
          <p:cNvPr id="11" name="Picture 10">
            <a:extLst>
              <a:ext uri="{FF2B5EF4-FFF2-40B4-BE49-F238E27FC236}">
                <a16:creationId xmlns:a16="http://schemas.microsoft.com/office/drawing/2014/main" id="{1C4F8F5D-075A-44F7-A64C-E41062911F48}"/>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126792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680495"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3: So-called ‘</a:t>
            </a:r>
            <a:r>
              <a:rPr lang="en-US" dirty="0" err="1"/>
              <a:t>Honour</a:t>
            </a:r>
            <a:r>
              <a:rPr lang="en-US" dirty="0"/>
              <a:t> Based’ abuse</a:t>
            </a:r>
          </a:p>
        </p:txBody>
      </p:sp>
    </p:spTree>
    <p:extLst>
      <p:ext uri="{BB962C8B-B14F-4D97-AF65-F5344CB8AC3E}">
        <p14:creationId xmlns:p14="http://schemas.microsoft.com/office/powerpoint/2010/main" val="236024893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4576"/>
            <a:ext cx="24279302" cy="15423252"/>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9130705"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US" dirty="0">
                <a:latin typeface="Roboto" panose="02000000000000000000" pitchFamily="2" charset="0"/>
              </a:rPr>
              <a:t>Recognising the Signs of ‘</a:t>
            </a:r>
            <a:r>
              <a:rPr lang="en-US" dirty="0" err="1">
                <a:latin typeface="Roboto" panose="02000000000000000000" pitchFamily="2" charset="0"/>
              </a:rPr>
              <a:t>Honour</a:t>
            </a:r>
            <a:r>
              <a:rPr lang="en-US" dirty="0">
                <a:latin typeface="Roboto" panose="02000000000000000000" pitchFamily="2" charset="0"/>
              </a:rPr>
              <a:t> Based' Abuse</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292281" y="3260779"/>
            <a:ext cx="7763147" cy="3430307"/>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Excessive parental restrictions</a:t>
            </a:r>
            <a:endParaRPr lang="en-US" sz="3000" dirty="0">
              <a:solidFill>
                <a:schemeClr val="tx1"/>
              </a:solidFill>
            </a:endParaRPr>
          </a:p>
          <a:p>
            <a:pPr algn="l">
              <a:spcBef>
                <a:spcPts val="600"/>
              </a:spcBef>
            </a:pPr>
            <a:r>
              <a:rPr lang="en-US" sz="3000" dirty="0">
                <a:solidFill>
                  <a:schemeClr val="tx1"/>
                </a:solidFill>
              </a:rPr>
              <a:t>- Siblings marrying early.</a:t>
            </a:r>
          </a:p>
          <a:p>
            <a:pPr algn="l">
              <a:spcBef>
                <a:spcPts val="600"/>
              </a:spcBef>
            </a:pPr>
            <a:r>
              <a:rPr lang="en-US" sz="3000" dirty="0">
                <a:solidFill>
                  <a:schemeClr val="tx1"/>
                </a:solidFill>
              </a:rPr>
              <a:t>- Restriction on friendships.</a:t>
            </a:r>
          </a:p>
          <a:p>
            <a:pPr algn="l">
              <a:spcBef>
                <a:spcPts val="600"/>
              </a:spcBef>
            </a:pPr>
            <a:r>
              <a:rPr lang="en-US" sz="3000" dirty="0">
                <a:solidFill>
                  <a:schemeClr val="tx1"/>
                </a:solidFill>
              </a:rPr>
              <a:t>- Disapproval of adopting 'western</a:t>
            </a:r>
          </a:p>
          <a:p>
            <a:pPr algn="l">
              <a:spcBef>
                <a:spcPts val="600"/>
              </a:spcBef>
            </a:pPr>
            <a:r>
              <a:rPr lang="en-US" sz="3000" dirty="0">
                <a:solidFill>
                  <a:schemeClr val="tx1"/>
                </a:solidFill>
              </a:rPr>
              <a:t> appearance.</a:t>
            </a:r>
            <a:endParaRPr lang="en-US" sz="3000" dirty="0">
              <a:solidFill>
                <a:srgbClr val="FF0000"/>
              </a:solidFill>
            </a:endParaRPr>
          </a:p>
        </p:txBody>
      </p:sp>
      <p:sp>
        <p:nvSpPr>
          <p:cNvPr id="13" name="Learning from…">
            <a:extLst>
              <a:ext uri="{FF2B5EF4-FFF2-40B4-BE49-F238E27FC236}">
                <a16:creationId xmlns:a16="http://schemas.microsoft.com/office/drawing/2014/main" id="{939431B2-4E02-49B9-A108-29CEAFEFFB2E}"/>
              </a:ext>
            </a:extLst>
          </p:cNvPr>
          <p:cNvSpPr txBox="1"/>
          <p:nvPr/>
        </p:nvSpPr>
        <p:spPr>
          <a:xfrm>
            <a:off x="8288377" y="3260779"/>
            <a:ext cx="7763147" cy="3430307"/>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Employment issues</a:t>
            </a:r>
            <a:endParaRPr lang="en-US" sz="3000" dirty="0">
              <a:solidFill>
                <a:schemeClr val="tx1"/>
              </a:solidFill>
            </a:endParaRPr>
          </a:p>
          <a:p>
            <a:pPr algn="l">
              <a:spcBef>
                <a:spcPts val="600"/>
              </a:spcBef>
            </a:pPr>
            <a:r>
              <a:rPr lang="en-US" sz="3000" dirty="0">
                <a:solidFill>
                  <a:schemeClr val="tx1"/>
                </a:solidFill>
              </a:rPr>
              <a:t>- Poor attendance or performance.</a:t>
            </a:r>
          </a:p>
          <a:p>
            <a:pPr algn="l">
              <a:spcBef>
                <a:spcPts val="600"/>
              </a:spcBef>
            </a:pPr>
            <a:r>
              <a:rPr lang="en-US" sz="3000" dirty="0">
                <a:solidFill>
                  <a:schemeClr val="tx1"/>
                </a:solidFill>
              </a:rPr>
              <a:t>- Parental control of income and choices.</a:t>
            </a:r>
          </a:p>
          <a:p>
            <a:pPr algn="l">
              <a:spcBef>
                <a:spcPts val="600"/>
              </a:spcBef>
            </a:pPr>
            <a:r>
              <a:rPr lang="en-US" sz="3000" dirty="0">
                <a:solidFill>
                  <a:schemeClr val="tx1"/>
                </a:solidFill>
              </a:rPr>
              <a:t>- Being accompanied to and from work.</a:t>
            </a:r>
            <a:endParaRPr lang="en-US" sz="3000" dirty="0">
              <a:solidFill>
                <a:srgbClr val="FF0000"/>
              </a:solidFill>
            </a:endParaRPr>
          </a:p>
        </p:txBody>
      </p:sp>
      <p:sp>
        <p:nvSpPr>
          <p:cNvPr id="14" name="Learning from…">
            <a:extLst>
              <a:ext uri="{FF2B5EF4-FFF2-40B4-BE49-F238E27FC236}">
                <a16:creationId xmlns:a16="http://schemas.microsoft.com/office/drawing/2014/main" id="{EC01A771-F20D-471C-A5CA-1D46B2BE1A93}"/>
              </a:ext>
            </a:extLst>
          </p:cNvPr>
          <p:cNvSpPr txBox="1"/>
          <p:nvPr/>
        </p:nvSpPr>
        <p:spPr>
          <a:xfrm>
            <a:off x="16284474" y="3260779"/>
            <a:ext cx="7763147" cy="3430307"/>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Educational engagement</a:t>
            </a:r>
            <a:endParaRPr lang="en-US" sz="3000" dirty="0">
              <a:solidFill>
                <a:schemeClr val="tx1"/>
              </a:solidFill>
            </a:endParaRPr>
          </a:p>
          <a:p>
            <a:pPr algn="l">
              <a:spcBef>
                <a:spcPts val="600"/>
              </a:spcBef>
            </a:pPr>
            <a:r>
              <a:rPr lang="en-US" sz="3000" dirty="0">
                <a:solidFill>
                  <a:schemeClr val="tx1"/>
                </a:solidFill>
              </a:rPr>
              <a:t>- Extended absences, decline in</a:t>
            </a:r>
          </a:p>
          <a:p>
            <a:pPr algn="l">
              <a:spcBef>
                <a:spcPts val="600"/>
              </a:spcBef>
            </a:pPr>
            <a:r>
              <a:rPr lang="en-US" sz="3000" dirty="0">
                <a:solidFill>
                  <a:schemeClr val="tx1"/>
                </a:solidFill>
              </a:rPr>
              <a:t>  performance.</a:t>
            </a:r>
          </a:p>
          <a:p>
            <a:pPr algn="l">
              <a:spcBef>
                <a:spcPts val="600"/>
              </a:spcBef>
            </a:pPr>
            <a:r>
              <a:rPr lang="en-US" sz="3000" dirty="0">
                <a:solidFill>
                  <a:schemeClr val="tx1"/>
                </a:solidFill>
              </a:rPr>
              <a:t>- Anxiety about holidays.</a:t>
            </a:r>
          </a:p>
          <a:p>
            <a:pPr algn="l">
              <a:spcBef>
                <a:spcPts val="600"/>
              </a:spcBef>
            </a:pPr>
            <a:r>
              <a:rPr lang="en-US" sz="3000" dirty="0">
                <a:solidFill>
                  <a:schemeClr val="tx1"/>
                </a:solidFill>
              </a:rPr>
              <a:t>- Being accompanied to and from school.</a:t>
            </a:r>
            <a:endParaRPr lang="en-US" sz="3000" dirty="0">
              <a:solidFill>
                <a:srgbClr val="FF0000"/>
              </a:solidFill>
            </a:endParaRPr>
          </a:p>
        </p:txBody>
      </p:sp>
      <p:sp>
        <p:nvSpPr>
          <p:cNvPr id="15" name="Learning from…">
            <a:extLst>
              <a:ext uri="{FF2B5EF4-FFF2-40B4-BE49-F238E27FC236}">
                <a16:creationId xmlns:a16="http://schemas.microsoft.com/office/drawing/2014/main" id="{E82F098B-6037-45A6-A64A-27613F93F73A}"/>
              </a:ext>
            </a:extLst>
          </p:cNvPr>
          <p:cNvSpPr txBox="1"/>
          <p:nvPr/>
        </p:nvSpPr>
        <p:spPr>
          <a:xfrm>
            <a:off x="358999" y="7178448"/>
            <a:ext cx="11368544" cy="3050189"/>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Family Conflicts</a:t>
            </a:r>
            <a:endParaRPr lang="en-US" sz="3000" dirty="0">
              <a:solidFill>
                <a:schemeClr val="tx1"/>
              </a:solidFill>
            </a:endParaRPr>
          </a:p>
          <a:p>
            <a:pPr algn="l">
              <a:spcBef>
                <a:spcPts val="600"/>
              </a:spcBef>
            </a:pPr>
            <a:r>
              <a:rPr lang="en-US" sz="3000" dirty="0">
                <a:solidFill>
                  <a:schemeClr val="tx1"/>
                </a:solidFill>
              </a:rPr>
              <a:t>- Domestic abuse or violence.</a:t>
            </a:r>
          </a:p>
          <a:p>
            <a:pPr algn="l">
              <a:spcBef>
                <a:spcPts val="600"/>
              </a:spcBef>
            </a:pPr>
            <a:r>
              <a:rPr lang="en-US" sz="3000" dirty="0">
                <a:solidFill>
                  <a:schemeClr val="tx1"/>
                </a:solidFill>
              </a:rPr>
              <a:t>- Running away from home.</a:t>
            </a:r>
          </a:p>
          <a:p>
            <a:pPr algn="l">
              <a:spcBef>
                <a:spcPts val="600"/>
              </a:spcBef>
            </a:pPr>
            <a:r>
              <a:rPr lang="en-US" sz="3000" dirty="0">
                <a:solidFill>
                  <a:schemeClr val="tx1"/>
                </a:solidFill>
              </a:rPr>
              <a:t>- Frequent 'accidental' injuries.</a:t>
            </a:r>
            <a:endParaRPr lang="en-US" sz="3000" dirty="0">
              <a:solidFill>
                <a:srgbClr val="FF0000"/>
              </a:solidFill>
            </a:endParaRPr>
          </a:p>
        </p:txBody>
      </p:sp>
      <p:sp>
        <p:nvSpPr>
          <p:cNvPr id="16" name="Learning from…">
            <a:extLst>
              <a:ext uri="{FF2B5EF4-FFF2-40B4-BE49-F238E27FC236}">
                <a16:creationId xmlns:a16="http://schemas.microsoft.com/office/drawing/2014/main" id="{F3874E03-F554-422A-99DD-7209E5D6A709}"/>
              </a:ext>
            </a:extLst>
          </p:cNvPr>
          <p:cNvSpPr txBox="1"/>
          <p:nvPr/>
        </p:nvSpPr>
        <p:spPr>
          <a:xfrm>
            <a:off x="12656457" y="7178448"/>
            <a:ext cx="11368544" cy="3050189"/>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Psychological distress</a:t>
            </a:r>
            <a:endParaRPr lang="en-US" sz="3000" dirty="0">
              <a:solidFill>
                <a:schemeClr val="tx1"/>
              </a:solidFill>
            </a:endParaRPr>
          </a:p>
          <a:p>
            <a:pPr algn="l">
              <a:spcBef>
                <a:spcPts val="600"/>
              </a:spcBef>
            </a:pPr>
            <a:r>
              <a:rPr lang="en-US" sz="3000" dirty="0">
                <a:solidFill>
                  <a:schemeClr val="tx1"/>
                </a:solidFill>
              </a:rPr>
              <a:t>- Self harm, depression or attempted suicide.</a:t>
            </a:r>
          </a:p>
          <a:p>
            <a:pPr algn="l">
              <a:spcBef>
                <a:spcPts val="600"/>
              </a:spcBef>
            </a:pPr>
            <a:r>
              <a:rPr lang="en-US" sz="3000" dirty="0">
                <a:solidFill>
                  <a:schemeClr val="tx1"/>
                </a:solidFill>
              </a:rPr>
              <a:t>- Social isolation.</a:t>
            </a:r>
          </a:p>
          <a:p>
            <a:pPr algn="l">
              <a:spcBef>
                <a:spcPts val="600"/>
              </a:spcBef>
            </a:pPr>
            <a:r>
              <a:rPr lang="en-US" sz="3000" dirty="0">
                <a:solidFill>
                  <a:schemeClr val="tx1"/>
                </a:solidFill>
              </a:rPr>
              <a:t>- Eating disorders or substance abuse.</a:t>
            </a:r>
            <a:endParaRPr lang="en-US" sz="3000" dirty="0">
              <a:solidFill>
                <a:srgbClr val="FF0000"/>
              </a:solidFill>
            </a:endParaRPr>
          </a:p>
        </p:txBody>
      </p:sp>
      <p:pic>
        <p:nvPicPr>
          <p:cNvPr id="17" name="Picture 16">
            <a:extLst>
              <a:ext uri="{FF2B5EF4-FFF2-40B4-BE49-F238E27FC236}">
                <a16:creationId xmlns:a16="http://schemas.microsoft.com/office/drawing/2014/main" id="{2A0646E7-D4B3-43E1-A668-A897B8D3E5F0}"/>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131652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680495"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3: So-called ‘</a:t>
            </a:r>
            <a:r>
              <a:rPr lang="en-US" dirty="0" err="1"/>
              <a:t>Honour</a:t>
            </a:r>
            <a:r>
              <a:rPr lang="en-US" dirty="0"/>
              <a:t> Based’ abuse</a:t>
            </a:r>
          </a:p>
        </p:txBody>
      </p:sp>
    </p:spTree>
    <p:extLst>
      <p:ext uri="{BB962C8B-B14F-4D97-AF65-F5344CB8AC3E}">
        <p14:creationId xmlns:p14="http://schemas.microsoft.com/office/powerpoint/2010/main" val="3224437545"/>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
                                        <p:tgtEl>
                                          <p:spTgt spid="20"/>
                                        </p:tgtEl>
                                      </p:cBhvr>
                                    </p:animEffect>
                                  </p:childTnLst>
                                </p:cTn>
                              </p:par>
                              <p:par>
                                <p:cTn id="8" presetID="10" presetClass="entr" presetSubtype="0" fill="hold" nodeType="withEffect">
                                  <p:stCondLst>
                                    <p:cond delay="40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par>
                                <p:cTn id="11" presetID="10" presetClass="entr" presetSubtype="0" fill="hold" nodeType="withEffect">
                                  <p:stCondLst>
                                    <p:cond delay="40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fade">
                                      <p:cBhvr>
                                        <p:cTn id="13" dur="500"/>
                                        <p:tgtEl>
                                          <p:spTgt spid="20">
                                            <p:txEl>
                                              <p:pRg st="1" end="1"/>
                                            </p:txEl>
                                          </p:spTgt>
                                        </p:tgtEl>
                                      </p:cBhvr>
                                    </p:animEffect>
                                  </p:childTnLst>
                                </p:cTn>
                              </p:par>
                              <p:par>
                                <p:cTn id="14" presetID="10" presetClass="entr" presetSubtype="0" fill="hold" nodeType="withEffect">
                                  <p:stCondLst>
                                    <p:cond delay="40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fade">
                                      <p:cBhvr>
                                        <p:cTn id="16" dur="500"/>
                                        <p:tgtEl>
                                          <p:spTgt spid="20">
                                            <p:txEl>
                                              <p:pRg st="2" end="2"/>
                                            </p:txEl>
                                          </p:spTgt>
                                        </p:tgtEl>
                                      </p:cBhvr>
                                    </p:animEffect>
                                  </p:childTnLst>
                                </p:cTn>
                              </p:par>
                              <p:par>
                                <p:cTn id="17" presetID="10" presetClass="entr" presetSubtype="0" fill="hold" nodeType="withEffect">
                                  <p:stCondLst>
                                    <p:cond delay="40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fade">
                                      <p:cBhvr>
                                        <p:cTn id="19" dur="500"/>
                                        <p:tgtEl>
                                          <p:spTgt spid="20">
                                            <p:txEl>
                                              <p:pRg st="3" end="3"/>
                                            </p:txEl>
                                          </p:spTgt>
                                        </p:tgtEl>
                                      </p:cBhvr>
                                    </p:animEffect>
                                  </p:childTnLst>
                                </p:cTn>
                              </p:par>
                              <p:par>
                                <p:cTn id="20" presetID="10" presetClass="entr" presetSubtype="0" fill="hold" nodeType="withEffect">
                                  <p:stCondLst>
                                    <p:cond delay="400"/>
                                  </p:stCondLst>
                                  <p:childTnLst>
                                    <p:set>
                                      <p:cBhvr>
                                        <p:cTn id="21" dur="1" fill="hold">
                                          <p:stCondLst>
                                            <p:cond delay="0"/>
                                          </p:stCondLst>
                                        </p:cTn>
                                        <p:tgtEl>
                                          <p:spTgt spid="20">
                                            <p:txEl>
                                              <p:pRg st="4" end="4"/>
                                            </p:txEl>
                                          </p:spTgt>
                                        </p:tgtEl>
                                        <p:attrNameLst>
                                          <p:attrName>style.visibility</p:attrName>
                                        </p:attrNameLst>
                                      </p:cBhvr>
                                      <p:to>
                                        <p:strVal val="visible"/>
                                      </p:to>
                                    </p:set>
                                    <p:animEffect transition="in" filter="fade">
                                      <p:cBhvr>
                                        <p:cTn id="22" dur="500"/>
                                        <p:tgtEl>
                                          <p:spTgt spid="2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4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
                                        <p:tgtEl>
                                          <p:spTgt spid="13"/>
                                        </p:tgtEl>
                                      </p:cBhvr>
                                    </p:animEffect>
                                  </p:childTnLst>
                                </p:cTn>
                              </p:par>
                              <p:par>
                                <p:cTn id="28" presetID="10" presetClass="entr" presetSubtype="0" fill="hold" nodeType="withEffect">
                                  <p:stCondLst>
                                    <p:cond delay="40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par>
                                <p:cTn id="31" presetID="10" presetClass="entr" presetSubtype="0" fill="hold" nodeType="withEffect">
                                  <p:stCondLst>
                                    <p:cond delay="40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fade">
                                      <p:cBhvr>
                                        <p:cTn id="33" dur="500"/>
                                        <p:tgtEl>
                                          <p:spTgt spid="13">
                                            <p:txEl>
                                              <p:pRg st="1" end="1"/>
                                            </p:txEl>
                                          </p:spTgt>
                                        </p:tgtEl>
                                      </p:cBhvr>
                                    </p:animEffect>
                                  </p:childTnLst>
                                </p:cTn>
                              </p:par>
                              <p:par>
                                <p:cTn id="34" presetID="10" presetClass="entr" presetSubtype="0" fill="hold" nodeType="withEffect">
                                  <p:stCondLst>
                                    <p:cond delay="400"/>
                                  </p:stCondLst>
                                  <p:childTnLst>
                                    <p:set>
                                      <p:cBhvr>
                                        <p:cTn id="35" dur="1" fill="hold">
                                          <p:stCondLst>
                                            <p:cond delay="0"/>
                                          </p:stCondLst>
                                        </p:cTn>
                                        <p:tgtEl>
                                          <p:spTgt spid="13">
                                            <p:txEl>
                                              <p:pRg st="2" end="2"/>
                                            </p:txEl>
                                          </p:spTgt>
                                        </p:tgtEl>
                                        <p:attrNameLst>
                                          <p:attrName>style.visibility</p:attrName>
                                        </p:attrNameLst>
                                      </p:cBhvr>
                                      <p:to>
                                        <p:strVal val="visible"/>
                                      </p:to>
                                    </p:set>
                                    <p:animEffect transition="in" filter="fade">
                                      <p:cBhvr>
                                        <p:cTn id="36" dur="500"/>
                                        <p:tgtEl>
                                          <p:spTgt spid="13">
                                            <p:txEl>
                                              <p:pRg st="2" end="2"/>
                                            </p:txEl>
                                          </p:spTgt>
                                        </p:tgtEl>
                                      </p:cBhvr>
                                    </p:animEffect>
                                  </p:childTnLst>
                                </p:cTn>
                              </p:par>
                              <p:par>
                                <p:cTn id="37" presetID="10" presetClass="entr" presetSubtype="0" fill="hold" nodeType="withEffect">
                                  <p:stCondLst>
                                    <p:cond delay="400"/>
                                  </p:stCondLst>
                                  <p:childTnLst>
                                    <p:set>
                                      <p:cBhvr>
                                        <p:cTn id="38" dur="1" fill="hold">
                                          <p:stCondLst>
                                            <p:cond delay="0"/>
                                          </p:stCondLst>
                                        </p:cTn>
                                        <p:tgtEl>
                                          <p:spTgt spid="13">
                                            <p:txEl>
                                              <p:pRg st="3" end="3"/>
                                            </p:txEl>
                                          </p:spTgt>
                                        </p:tgtEl>
                                        <p:attrNameLst>
                                          <p:attrName>style.visibility</p:attrName>
                                        </p:attrNameLst>
                                      </p:cBhvr>
                                      <p:to>
                                        <p:strVal val="visible"/>
                                      </p:to>
                                    </p:set>
                                    <p:animEffect transition="in" filter="fade">
                                      <p:cBhvr>
                                        <p:cTn id="39" dur="500"/>
                                        <p:tgtEl>
                                          <p:spTgt spid="1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4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
                                        <p:tgtEl>
                                          <p:spTgt spid="14"/>
                                        </p:tgtEl>
                                      </p:cBhvr>
                                    </p:animEffect>
                                  </p:childTnLst>
                                </p:cTn>
                              </p:par>
                              <p:par>
                                <p:cTn id="45" presetID="10" presetClass="entr" presetSubtype="0" fill="hold" nodeType="withEffect">
                                  <p:stCondLst>
                                    <p:cond delay="40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500"/>
                                        <p:tgtEl>
                                          <p:spTgt spid="14">
                                            <p:txEl>
                                              <p:pRg st="0" end="0"/>
                                            </p:txEl>
                                          </p:spTgt>
                                        </p:tgtEl>
                                      </p:cBhvr>
                                    </p:animEffect>
                                  </p:childTnLst>
                                </p:cTn>
                              </p:par>
                              <p:par>
                                <p:cTn id="48" presetID="10" presetClass="entr" presetSubtype="0" fill="hold" nodeType="withEffect">
                                  <p:stCondLst>
                                    <p:cond delay="400"/>
                                  </p:stCondLst>
                                  <p:childTnLst>
                                    <p:set>
                                      <p:cBhvr>
                                        <p:cTn id="49" dur="1" fill="hold">
                                          <p:stCondLst>
                                            <p:cond delay="0"/>
                                          </p:stCondLst>
                                        </p:cTn>
                                        <p:tgtEl>
                                          <p:spTgt spid="14">
                                            <p:txEl>
                                              <p:pRg st="1" end="1"/>
                                            </p:txEl>
                                          </p:spTgt>
                                        </p:tgtEl>
                                        <p:attrNameLst>
                                          <p:attrName>style.visibility</p:attrName>
                                        </p:attrNameLst>
                                      </p:cBhvr>
                                      <p:to>
                                        <p:strVal val="visible"/>
                                      </p:to>
                                    </p:set>
                                    <p:animEffect transition="in" filter="fade">
                                      <p:cBhvr>
                                        <p:cTn id="50" dur="500"/>
                                        <p:tgtEl>
                                          <p:spTgt spid="14">
                                            <p:txEl>
                                              <p:pRg st="1" end="1"/>
                                            </p:txEl>
                                          </p:spTgt>
                                        </p:tgtEl>
                                      </p:cBhvr>
                                    </p:animEffect>
                                  </p:childTnLst>
                                </p:cTn>
                              </p:par>
                              <p:par>
                                <p:cTn id="51" presetID="10" presetClass="entr" presetSubtype="0" fill="hold" nodeType="withEffect">
                                  <p:stCondLst>
                                    <p:cond delay="400"/>
                                  </p:stCondLst>
                                  <p:childTnLst>
                                    <p:set>
                                      <p:cBhvr>
                                        <p:cTn id="52" dur="1" fill="hold">
                                          <p:stCondLst>
                                            <p:cond delay="0"/>
                                          </p:stCondLst>
                                        </p:cTn>
                                        <p:tgtEl>
                                          <p:spTgt spid="14">
                                            <p:txEl>
                                              <p:pRg st="2" end="2"/>
                                            </p:txEl>
                                          </p:spTgt>
                                        </p:tgtEl>
                                        <p:attrNameLst>
                                          <p:attrName>style.visibility</p:attrName>
                                        </p:attrNameLst>
                                      </p:cBhvr>
                                      <p:to>
                                        <p:strVal val="visible"/>
                                      </p:to>
                                    </p:set>
                                    <p:animEffect transition="in" filter="fade">
                                      <p:cBhvr>
                                        <p:cTn id="53" dur="500"/>
                                        <p:tgtEl>
                                          <p:spTgt spid="14">
                                            <p:txEl>
                                              <p:pRg st="2" end="2"/>
                                            </p:txEl>
                                          </p:spTgt>
                                        </p:tgtEl>
                                      </p:cBhvr>
                                    </p:animEffect>
                                  </p:childTnLst>
                                </p:cTn>
                              </p:par>
                              <p:par>
                                <p:cTn id="54" presetID="10" presetClass="entr" presetSubtype="0" fill="hold" nodeType="withEffect">
                                  <p:stCondLst>
                                    <p:cond delay="400"/>
                                  </p:stCondLst>
                                  <p:childTnLst>
                                    <p:set>
                                      <p:cBhvr>
                                        <p:cTn id="55" dur="1" fill="hold">
                                          <p:stCondLst>
                                            <p:cond delay="0"/>
                                          </p:stCondLst>
                                        </p:cTn>
                                        <p:tgtEl>
                                          <p:spTgt spid="14">
                                            <p:txEl>
                                              <p:pRg st="3" end="3"/>
                                            </p:txEl>
                                          </p:spTgt>
                                        </p:tgtEl>
                                        <p:attrNameLst>
                                          <p:attrName>style.visibility</p:attrName>
                                        </p:attrNameLst>
                                      </p:cBhvr>
                                      <p:to>
                                        <p:strVal val="visible"/>
                                      </p:to>
                                    </p:set>
                                    <p:animEffect transition="in" filter="fade">
                                      <p:cBhvr>
                                        <p:cTn id="56" dur="500"/>
                                        <p:tgtEl>
                                          <p:spTgt spid="14">
                                            <p:txEl>
                                              <p:pRg st="3" end="3"/>
                                            </p:txEl>
                                          </p:spTgt>
                                        </p:tgtEl>
                                      </p:cBhvr>
                                    </p:animEffect>
                                  </p:childTnLst>
                                </p:cTn>
                              </p:par>
                              <p:par>
                                <p:cTn id="57" presetID="10" presetClass="entr" presetSubtype="0" fill="hold" nodeType="withEffect">
                                  <p:stCondLst>
                                    <p:cond delay="400"/>
                                  </p:stCondLst>
                                  <p:childTnLst>
                                    <p:set>
                                      <p:cBhvr>
                                        <p:cTn id="58" dur="1" fill="hold">
                                          <p:stCondLst>
                                            <p:cond delay="0"/>
                                          </p:stCondLst>
                                        </p:cTn>
                                        <p:tgtEl>
                                          <p:spTgt spid="14">
                                            <p:txEl>
                                              <p:pRg st="4" end="4"/>
                                            </p:txEl>
                                          </p:spTgt>
                                        </p:tgtEl>
                                        <p:attrNameLst>
                                          <p:attrName>style.visibility</p:attrName>
                                        </p:attrNameLst>
                                      </p:cBhvr>
                                      <p:to>
                                        <p:strVal val="visible"/>
                                      </p:to>
                                    </p:set>
                                    <p:animEffect transition="in" filter="fade">
                                      <p:cBhvr>
                                        <p:cTn id="59" dur="500"/>
                                        <p:tgtEl>
                                          <p:spTgt spid="14">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40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
                                        <p:tgtEl>
                                          <p:spTgt spid="15"/>
                                        </p:tgtEl>
                                      </p:cBhvr>
                                    </p:animEffect>
                                  </p:childTnLst>
                                </p:cTn>
                              </p:par>
                              <p:par>
                                <p:cTn id="65" presetID="10" presetClass="entr" presetSubtype="0" fill="hold" nodeType="withEffect">
                                  <p:stCondLst>
                                    <p:cond delay="40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fade">
                                      <p:cBhvr>
                                        <p:cTn id="67" dur="500"/>
                                        <p:tgtEl>
                                          <p:spTgt spid="15">
                                            <p:txEl>
                                              <p:pRg st="0" end="0"/>
                                            </p:txEl>
                                          </p:spTgt>
                                        </p:tgtEl>
                                      </p:cBhvr>
                                    </p:animEffect>
                                  </p:childTnLst>
                                </p:cTn>
                              </p:par>
                              <p:par>
                                <p:cTn id="68" presetID="10" presetClass="entr" presetSubtype="0" fill="hold" nodeType="withEffect">
                                  <p:stCondLst>
                                    <p:cond delay="400"/>
                                  </p:stCondLst>
                                  <p:childTnLst>
                                    <p:set>
                                      <p:cBhvr>
                                        <p:cTn id="69" dur="1" fill="hold">
                                          <p:stCondLst>
                                            <p:cond delay="0"/>
                                          </p:stCondLst>
                                        </p:cTn>
                                        <p:tgtEl>
                                          <p:spTgt spid="15">
                                            <p:txEl>
                                              <p:pRg st="1" end="1"/>
                                            </p:txEl>
                                          </p:spTgt>
                                        </p:tgtEl>
                                        <p:attrNameLst>
                                          <p:attrName>style.visibility</p:attrName>
                                        </p:attrNameLst>
                                      </p:cBhvr>
                                      <p:to>
                                        <p:strVal val="visible"/>
                                      </p:to>
                                    </p:set>
                                    <p:animEffect transition="in" filter="fade">
                                      <p:cBhvr>
                                        <p:cTn id="70" dur="500"/>
                                        <p:tgtEl>
                                          <p:spTgt spid="15">
                                            <p:txEl>
                                              <p:pRg st="1" end="1"/>
                                            </p:txEl>
                                          </p:spTgt>
                                        </p:tgtEl>
                                      </p:cBhvr>
                                    </p:animEffect>
                                  </p:childTnLst>
                                </p:cTn>
                              </p:par>
                              <p:par>
                                <p:cTn id="71" presetID="10" presetClass="entr" presetSubtype="0" fill="hold" nodeType="withEffect">
                                  <p:stCondLst>
                                    <p:cond delay="400"/>
                                  </p:stCondLst>
                                  <p:childTnLst>
                                    <p:set>
                                      <p:cBhvr>
                                        <p:cTn id="72" dur="1" fill="hold">
                                          <p:stCondLst>
                                            <p:cond delay="0"/>
                                          </p:stCondLst>
                                        </p:cTn>
                                        <p:tgtEl>
                                          <p:spTgt spid="15">
                                            <p:txEl>
                                              <p:pRg st="2" end="2"/>
                                            </p:txEl>
                                          </p:spTgt>
                                        </p:tgtEl>
                                        <p:attrNameLst>
                                          <p:attrName>style.visibility</p:attrName>
                                        </p:attrNameLst>
                                      </p:cBhvr>
                                      <p:to>
                                        <p:strVal val="visible"/>
                                      </p:to>
                                    </p:set>
                                    <p:animEffect transition="in" filter="fade">
                                      <p:cBhvr>
                                        <p:cTn id="73" dur="500"/>
                                        <p:tgtEl>
                                          <p:spTgt spid="15">
                                            <p:txEl>
                                              <p:pRg st="2" end="2"/>
                                            </p:txEl>
                                          </p:spTgt>
                                        </p:tgtEl>
                                      </p:cBhvr>
                                    </p:animEffect>
                                  </p:childTnLst>
                                </p:cTn>
                              </p:par>
                              <p:par>
                                <p:cTn id="74" presetID="10" presetClass="entr" presetSubtype="0" fill="hold" nodeType="withEffect">
                                  <p:stCondLst>
                                    <p:cond delay="400"/>
                                  </p:stCondLst>
                                  <p:childTnLst>
                                    <p:set>
                                      <p:cBhvr>
                                        <p:cTn id="75" dur="1" fill="hold">
                                          <p:stCondLst>
                                            <p:cond delay="0"/>
                                          </p:stCondLst>
                                        </p:cTn>
                                        <p:tgtEl>
                                          <p:spTgt spid="15">
                                            <p:txEl>
                                              <p:pRg st="3" end="3"/>
                                            </p:txEl>
                                          </p:spTgt>
                                        </p:tgtEl>
                                        <p:attrNameLst>
                                          <p:attrName>style.visibility</p:attrName>
                                        </p:attrNameLst>
                                      </p:cBhvr>
                                      <p:to>
                                        <p:strVal val="visible"/>
                                      </p:to>
                                    </p:set>
                                    <p:animEffect transition="in" filter="fade">
                                      <p:cBhvr>
                                        <p:cTn id="76" dur="500"/>
                                        <p:tgtEl>
                                          <p:spTgt spid="15">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
                                        <p:tgtEl>
                                          <p:spTgt spid="16"/>
                                        </p:tgtEl>
                                      </p:cBhvr>
                                    </p:animEffect>
                                  </p:childTnLst>
                                </p:cTn>
                              </p:par>
                              <p:par>
                                <p:cTn id="82" presetID="10" presetClass="entr" presetSubtype="0" fill="hold" nodeType="withEffect">
                                  <p:stCondLst>
                                    <p:cond delay="400"/>
                                  </p:stCondLst>
                                  <p:childTnLst>
                                    <p:set>
                                      <p:cBhvr>
                                        <p:cTn id="83" dur="1" fill="hold">
                                          <p:stCondLst>
                                            <p:cond delay="0"/>
                                          </p:stCondLst>
                                        </p:cTn>
                                        <p:tgtEl>
                                          <p:spTgt spid="16">
                                            <p:txEl>
                                              <p:pRg st="0" end="0"/>
                                            </p:txEl>
                                          </p:spTgt>
                                        </p:tgtEl>
                                        <p:attrNameLst>
                                          <p:attrName>style.visibility</p:attrName>
                                        </p:attrNameLst>
                                      </p:cBhvr>
                                      <p:to>
                                        <p:strVal val="visible"/>
                                      </p:to>
                                    </p:set>
                                    <p:animEffect transition="in" filter="fade">
                                      <p:cBhvr>
                                        <p:cTn id="84" dur="500"/>
                                        <p:tgtEl>
                                          <p:spTgt spid="16">
                                            <p:txEl>
                                              <p:pRg st="0" end="0"/>
                                            </p:txEl>
                                          </p:spTgt>
                                        </p:tgtEl>
                                      </p:cBhvr>
                                    </p:animEffect>
                                  </p:childTnLst>
                                </p:cTn>
                              </p:par>
                              <p:par>
                                <p:cTn id="85" presetID="10" presetClass="entr" presetSubtype="0" fill="hold" nodeType="withEffect">
                                  <p:stCondLst>
                                    <p:cond delay="400"/>
                                  </p:stCondLst>
                                  <p:childTnLst>
                                    <p:set>
                                      <p:cBhvr>
                                        <p:cTn id="86" dur="1" fill="hold">
                                          <p:stCondLst>
                                            <p:cond delay="0"/>
                                          </p:stCondLst>
                                        </p:cTn>
                                        <p:tgtEl>
                                          <p:spTgt spid="16">
                                            <p:txEl>
                                              <p:pRg st="1" end="1"/>
                                            </p:txEl>
                                          </p:spTgt>
                                        </p:tgtEl>
                                        <p:attrNameLst>
                                          <p:attrName>style.visibility</p:attrName>
                                        </p:attrNameLst>
                                      </p:cBhvr>
                                      <p:to>
                                        <p:strVal val="visible"/>
                                      </p:to>
                                    </p:set>
                                    <p:animEffect transition="in" filter="fade">
                                      <p:cBhvr>
                                        <p:cTn id="87" dur="500"/>
                                        <p:tgtEl>
                                          <p:spTgt spid="16">
                                            <p:txEl>
                                              <p:pRg st="1" end="1"/>
                                            </p:txEl>
                                          </p:spTgt>
                                        </p:tgtEl>
                                      </p:cBhvr>
                                    </p:animEffect>
                                  </p:childTnLst>
                                </p:cTn>
                              </p:par>
                              <p:par>
                                <p:cTn id="88" presetID="10" presetClass="entr" presetSubtype="0" fill="hold" nodeType="withEffect">
                                  <p:stCondLst>
                                    <p:cond delay="400"/>
                                  </p:stCondLst>
                                  <p:childTnLst>
                                    <p:set>
                                      <p:cBhvr>
                                        <p:cTn id="89" dur="1" fill="hold">
                                          <p:stCondLst>
                                            <p:cond delay="0"/>
                                          </p:stCondLst>
                                        </p:cTn>
                                        <p:tgtEl>
                                          <p:spTgt spid="16">
                                            <p:txEl>
                                              <p:pRg st="2" end="2"/>
                                            </p:txEl>
                                          </p:spTgt>
                                        </p:tgtEl>
                                        <p:attrNameLst>
                                          <p:attrName>style.visibility</p:attrName>
                                        </p:attrNameLst>
                                      </p:cBhvr>
                                      <p:to>
                                        <p:strVal val="visible"/>
                                      </p:to>
                                    </p:set>
                                    <p:animEffect transition="in" filter="fade">
                                      <p:cBhvr>
                                        <p:cTn id="90" dur="500"/>
                                        <p:tgtEl>
                                          <p:spTgt spid="16">
                                            <p:txEl>
                                              <p:pRg st="2" end="2"/>
                                            </p:txEl>
                                          </p:spTgt>
                                        </p:tgtEl>
                                      </p:cBhvr>
                                    </p:animEffect>
                                  </p:childTnLst>
                                </p:cTn>
                              </p:par>
                              <p:par>
                                <p:cTn id="91" presetID="10" presetClass="entr" presetSubtype="0" fill="hold" nodeType="withEffect">
                                  <p:stCondLst>
                                    <p:cond delay="400"/>
                                  </p:stCondLst>
                                  <p:childTnLst>
                                    <p:set>
                                      <p:cBhvr>
                                        <p:cTn id="92" dur="1" fill="hold">
                                          <p:stCondLst>
                                            <p:cond delay="0"/>
                                          </p:stCondLst>
                                        </p:cTn>
                                        <p:tgtEl>
                                          <p:spTgt spid="16">
                                            <p:txEl>
                                              <p:pRg st="3" end="3"/>
                                            </p:txEl>
                                          </p:spTgt>
                                        </p:tgtEl>
                                        <p:attrNameLst>
                                          <p:attrName>style.visibility</p:attrName>
                                        </p:attrNameLst>
                                      </p:cBhvr>
                                      <p:to>
                                        <p:strVal val="visible"/>
                                      </p:to>
                                    </p:set>
                                    <p:animEffect transition="in" filter="fade">
                                      <p:cBhvr>
                                        <p:cTn id="93"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62955"/>
            <a:ext cx="9597179"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3 (question 1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741715" y="2504515"/>
            <a:ext cx="1884532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algn="l" rtl="0"/>
            <a:r>
              <a:rPr lang="en-US" sz="3200" b="0" i="0" dirty="0">
                <a:solidFill>
                  <a:srgbClr val="333333"/>
                </a:solidFill>
                <a:effectLst/>
                <a:latin typeface="Open Sans" panose="020B0606030504020204" pitchFamily="34" charset="0"/>
              </a:rPr>
              <a:t>Based on what learned in this part of the course, how would you explain so called '</a:t>
            </a:r>
            <a:r>
              <a:rPr lang="en-US" sz="3200" b="0" i="0" dirty="0" err="1">
                <a:solidFill>
                  <a:srgbClr val="333333"/>
                </a:solidFill>
                <a:effectLst/>
                <a:latin typeface="Open Sans" panose="020B0606030504020204" pitchFamily="34" charset="0"/>
              </a:rPr>
              <a:t>honour</a:t>
            </a:r>
            <a:r>
              <a:rPr lang="en-US" sz="3200" b="0" i="0" dirty="0">
                <a:solidFill>
                  <a:srgbClr val="333333"/>
                </a:solidFill>
                <a:effectLst/>
                <a:latin typeface="Open Sans" panose="020B0606030504020204" pitchFamily="34" charset="0"/>
              </a:rPr>
              <a:t> abuse'?</a:t>
            </a:r>
          </a:p>
          <a:p>
            <a:pPr algn="l" rtl="0"/>
            <a:endParaRPr lang="en-US" sz="3200" b="0" i="0" dirty="0">
              <a:solidFill>
                <a:srgbClr val="333333"/>
              </a:solidFill>
              <a:effectLst/>
              <a:latin typeface="Open Sans" panose="020B0606030504020204" pitchFamily="34" charset="0"/>
            </a:endParaRPr>
          </a:p>
          <a:p>
            <a:pPr algn="l" rtl="0"/>
            <a:r>
              <a:rPr lang="en-US" sz="3200" b="0" i="0" dirty="0">
                <a:solidFill>
                  <a:srgbClr val="333333"/>
                </a:solidFill>
                <a:effectLst/>
                <a:latin typeface="Open Sans" panose="020B0606030504020204" pitchFamily="34" charset="0"/>
              </a:rPr>
              <a:t>Select </a:t>
            </a:r>
            <a:r>
              <a:rPr lang="en-US" sz="3200" b="1" i="0" dirty="0">
                <a:solidFill>
                  <a:srgbClr val="333333"/>
                </a:solidFill>
                <a:effectLst/>
                <a:latin typeface="Open Sans" panose="020B0606030504020204" pitchFamily="34" charset="0"/>
              </a:rPr>
              <a:t>3</a:t>
            </a:r>
            <a:r>
              <a:rPr lang="en-US" sz="3200" b="0" i="0" dirty="0">
                <a:solidFill>
                  <a:srgbClr val="333333"/>
                </a:solidFill>
                <a:effectLst/>
                <a:latin typeface="Open Sans" panose="020B0606030504020204" pitchFamily="34" charset="0"/>
              </a:rPr>
              <a:t> from the options below:</a:t>
            </a:r>
          </a:p>
        </p:txBody>
      </p:sp>
      <p:sp>
        <p:nvSpPr>
          <p:cNvPr id="15" name="TextBox 14">
            <a:extLst>
              <a:ext uri="{FF2B5EF4-FFF2-40B4-BE49-F238E27FC236}">
                <a16:creationId xmlns:a16="http://schemas.microsoft.com/office/drawing/2014/main" id="{A75E0D42-429C-4400-949B-AF6757FF83D9}"/>
              </a:ext>
            </a:extLst>
          </p:cNvPr>
          <p:cNvSpPr txBox="1"/>
          <p:nvPr/>
        </p:nvSpPr>
        <p:spPr>
          <a:xfrm>
            <a:off x="3265714" y="4762433"/>
            <a:ext cx="17321320"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Honour</a:t>
            </a:r>
            <a:r>
              <a:rPr kumimoji="0" lang="en-US" sz="3200" b="0" i="0" u="none" strike="noStrike" cap="none" spc="0" normalizeH="0" baseline="0" dirty="0">
                <a:ln>
                  <a:noFill/>
                </a:ln>
                <a:solidFill>
                  <a:srgbClr val="5E5E5E"/>
                </a:solidFill>
                <a:effectLst/>
                <a:uFillTx/>
                <a:latin typeface="+mn-lt"/>
                <a:ea typeface="+mn-ea"/>
                <a:cs typeface="+mn-cs"/>
                <a:sym typeface="Helvetica Neue"/>
              </a:rPr>
              <a:t> based' abuse is carried out in order to protect the so-called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honour</a:t>
            </a:r>
            <a:r>
              <a:rPr kumimoji="0" lang="en-US" sz="3200" b="0" i="0" u="none" strike="noStrike" cap="none" spc="0" normalizeH="0" baseline="0" dirty="0">
                <a:ln>
                  <a:noFill/>
                </a:ln>
                <a:solidFill>
                  <a:srgbClr val="5E5E5E"/>
                </a:solidFill>
                <a:effectLst/>
                <a:uFillTx/>
                <a:latin typeface="+mn-lt"/>
                <a:ea typeface="+mn-ea"/>
                <a:cs typeface="+mn-cs"/>
                <a:sym typeface="Helvetica Neue"/>
              </a:rPr>
              <a:t>” of a family or community.</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So called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Honour</a:t>
            </a:r>
            <a:r>
              <a:rPr kumimoji="0" lang="en-US" sz="3200" b="0" i="0" u="none" strike="noStrike" cap="none" spc="0" normalizeH="0" baseline="0" dirty="0">
                <a:ln>
                  <a:noFill/>
                </a:ln>
                <a:solidFill>
                  <a:srgbClr val="5E5E5E"/>
                </a:solidFill>
                <a:effectLst/>
                <a:uFillTx/>
                <a:latin typeface="+mn-lt"/>
                <a:ea typeface="+mn-ea"/>
                <a:cs typeface="+mn-cs"/>
                <a:sym typeface="Helvetica Neue"/>
              </a:rPr>
              <a:t> based' abuse includes FGM (Female Genital Mutilation) and forced marriage as well as other dynamics that would fall under the UK legal definition of 'Coercion and Control'.</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So called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Honour</a:t>
            </a:r>
            <a:r>
              <a:rPr kumimoji="0" lang="en-US" sz="3200" b="0" i="0" u="none" strike="noStrike" cap="none" spc="0" normalizeH="0" baseline="0" dirty="0">
                <a:ln>
                  <a:noFill/>
                </a:ln>
                <a:solidFill>
                  <a:srgbClr val="5E5E5E"/>
                </a:solidFill>
                <a:effectLst/>
                <a:uFillTx/>
                <a:latin typeface="+mn-lt"/>
                <a:ea typeface="+mn-ea"/>
                <a:cs typeface="+mn-cs"/>
                <a:sym typeface="Helvetica Neue"/>
              </a:rPr>
              <a:t>-based' abuse only happens to women and girls.</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Honour</a:t>
            </a:r>
            <a:r>
              <a:rPr kumimoji="0" lang="en-US" sz="3200" b="0" i="0" u="none" strike="noStrike" cap="none" spc="0" normalizeH="0" baseline="0" dirty="0">
                <a:ln>
                  <a:noFill/>
                </a:ln>
                <a:solidFill>
                  <a:srgbClr val="5E5E5E"/>
                </a:solidFill>
                <a:effectLst/>
                <a:uFillTx/>
                <a:latin typeface="+mn-lt"/>
                <a:ea typeface="+mn-ea"/>
                <a:cs typeface="+mn-cs"/>
                <a:sym typeface="Helvetica Neue"/>
              </a:rPr>
              <a:t>' codes are commonly set by the male members of families, and often specify lifestyle choices that are required by women and girls.</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2" name="Picture 11">
            <a:extLst>
              <a:ext uri="{FF2B5EF4-FFF2-40B4-BE49-F238E27FC236}">
                <a16:creationId xmlns:a16="http://schemas.microsoft.com/office/drawing/2014/main" id="{5D1132DB-D733-4004-97F9-7A5751C77E5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64000"/>
            <a:ext cx="24382800" cy="359646"/>
          </a:xfrm>
          <a:prstGeom prst="rect">
            <a:avLst/>
          </a:prstGeom>
        </p:spPr>
      </p:pic>
      <p:sp>
        <p:nvSpPr>
          <p:cNvPr id="748" name="Rectangle"/>
          <p:cNvSpPr/>
          <p:nvPr/>
        </p:nvSpPr>
        <p:spPr>
          <a:xfrm>
            <a:off x="13654800" y="13464000"/>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4416274"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rPr lang="en-US" dirty="0"/>
              <a:t>Review Your Learning: Part 3 (question 1 of 3)</a:t>
            </a:r>
          </a:p>
        </p:txBody>
      </p:sp>
    </p:spTree>
    <p:extLst>
      <p:ext uri="{BB962C8B-B14F-4D97-AF65-F5344CB8AC3E}">
        <p14:creationId xmlns:p14="http://schemas.microsoft.com/office/powerpoint/2010/main" val="38955707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53037"/>
            <a:ext cx="9291005"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3 (question 2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886857" y="2504515"/>
            <a:ext cx="18700177"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What are some of the common reasons given to justify FGM (Female Genital Mutilation) in the minds of perpetrators?</a:t>
            </a:r>
          </a:p>
          <a:p>
            <a:pPr marL="0" marR="0" indent="0" algn="just" defTabSz="2438338" rtl="0" fontAlgn="auto" latinLnBrk="0" hangingPunct="0">
              <a:lnSpc>
                <a:spcPct val="100000"/>
              </a:lnSpc>
              <a:spcBef>
                <a:spcPts val="0"/>
              </a:spcBef>
              <a:spcAft>
                <a:spcPts val="0"/>
              </a:spcAft>
              <a:buClrTx/>
              <a:buSzTx/>
              <a:buFontTx/>
              <a:buNone/>
              <a:tabLst/>
            </a:pPr>
            <a:endParaRPr lang="en-US" sz="3200" b="0" i="0" dirty="0">
              <a:solidFill>
                <a:srgbClr val="333333"/>
              </a:solidFill>
              <a:effectLst/>
              <a:latin typeface="Open Sans" panose="020B0606030504020204" pitchFamily="34" charset="0"/>
            </a:endParaRPr>
          </a:p>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Select all that apply:</a:t>
            </a: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12" name="Picture 11">
            <a:extLst>
              <a:ext uri="{FF2B5EF4-FFF2-40B4-BE49-F238E27FC236}">
                <a16:creationId xmlns:a16="http://schemas.microsoft.com/office/drawing/2014/main" id="{9380A420-0E70-4D0E-9FF5-D1CA92D7A97D}"/>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9" y="13450806"/>
            <a:ext cx="24382761" cy="359646"/>
          </a:xfrm>
          <a:prstGeom prst="rect">
            <a:avLst/>
          </a:prstGeom>
        </p:spPr>
      </p:pic>
      <p:sp>
        <p:nvSpPr>
          <p:cNvPr id="15" name="TextBox 14">
            <a:extLst>
              <a:ext uri="{FF2B5EF4-FFF2-40B4-BE49-F238E27FC236}">
                <a16:creationId xmlns:a16="http://schemas.microsoft.com/office/drawing/2014/main" id="{A75E0D42-429C-4400-949B-AF6757FF83D9}"/>
              </a:ext>
            </a:extLst>
          </p:cNvPr>
          <p:cNvSpPr txBox="1"/>
          <p:nvPr/>
        </p:nvSpPr>
        <p:spPr>
          <a:xfrm>
            <a:off x="3265714" y="4843088"/>
            <a:ext cx="17321320"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Better marriage prospects.</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Protecting family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honour</a:t>
            </a: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Health reasons.</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Religious requirements.</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748" name="Rectangle"/>
          <p:cNvSpPr/>
          <p:nvPr/>
        </p:nvSpPr>
        <p:spPr>
          <a:xfrm>
            <a:off x="14140800"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4363374"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rPr lang="en-US" dirty="0"/>
              <a:t>Review Your Learning: Part 3 (question 2 of 3)</a:t>
            </a:r>
          </a:p>
        </p:txBody>
      </p:sp>
    </p:spTree>
    <p:extLst>
      <p:ext uri="{BB962C8B-B14F-4D97-AF65-F5344CB8AC3E}">
        <p14:creationId xmlns:p14="http://schemas.microsoft.com/office/powerpoint/2010/main" val="37403671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827" y="-652834"/>
            <a:ext cx="24384000" cy="16262252"/>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6588342"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b="1" i="0" dirty="0">
                <a:solidFill>
                  <a:srgbClr val="FFFFFF"/>
                </a:solidFill>
                <a:effectLst/>
                <a:latin typeface="Roboto" panose="02000000000000000000" pitchFamily="2" charset="0"/>
              </a:rPr>
              <a:t>Advance Warning and Guidance</a:t>
            </a:r>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pic>
        <p:nvPicPr>
          <p:cNvPr id="12" name="Picture 11">
            <a:extLst>
              <a:ext uri="{FF2B5EF4-FFF2-40B4-BE49-F238E27FC236}">
                <a16:creationId xmlns:a16="http://schemas.microsoft.com/office/drawing/2014/main" id="{2930A53C-251E-4367-9F59-4248C23D31A3}"/>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14436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1126912"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GB" dirty="0"/>
              <a:t>Orientation</a:t>
            </a:r>
            <a:endParaRPr dirty="0"/>
          </a:p>
        </p:txBody>
      </p:sp>
      <p:sp>
        <p:nvSpPr>
          <p:cNvPr id="20" name="Learning from…">
            <a:extLst>
              <a:ext uri="{FF2B5EF4-FFF2-40B4-BE49-F238E27FC236}">
                <a16:creationId xmlns:a16="http://schemas.microsoft.com/office/drawing/2014/main" id="{CAB9DF20-77EE-4AF7-A518-E54E38FF60C9}"/>
              </a:ext>
            </a:extLst>
          </p:cNvPr>
          <p:cNvSpPr txBox="1"/>
          <p:nvPr/>
        </p:nvSpPr>
        <p:spPr>
          <a:xfrm>
            <a:off x="2101063" y="2512433"/>
            <a:ext cx="9274627" cy="6740423"/>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3200" dirty="0">
                <a:solidFill>
                  <a:srgbClr val="221F72"/>
                </a:solidFill>
                <a:latin typeface="Roboto" panose="02000000000000000000" pitchFamily="2" charset="0"/>
              </a:rPr>
              <a:t>While you’re taking this course, you might feel upset or distressed - or you may find that you are personally affected by the issues raised.</a:t>
            </a:r>
          </a:p>
          <a:p>
            <a:pPr marL="457200" indent="-457200" algn="l">
              <a:buFont typeface="Wingdings" panose="05000000000000000000" pitchFamily="2" charset="2"/>
              <a:buChar char="ü"/>
            </a:pPr>
            <a:endParaRPr lang="en-US" sz="3000" dirty="0">
              <a:solidFill>
                <a:srgbClr val="008000"/>
              </a:solidFill>
            </a:endParaRPr>
          </a:p>
          <a:p>
            <a:pPr marL="457200" indent="-457200" algn="l">
              <a:buClr>
                <a:srgbClr val="92D050"/>
              </a:buClr>
              <a:buSzPct val="120000"/>
              <a:buBlip>
                <a:blip r:embed="rId5"/>
              </a:buBlip>
            </a:pPr>
            <a:r>
              <a:rPr lang="en-US" sz="3000" dirty="0">
                <a:solidFill>
                  <a:schemeClr val="tx1"/>
                </a:solidFill>
              </a:rPr>
              <a:t>Take a break and return when you are ready</a:t>
            </a:r>
          </a:p>
          <a:p>
            <a:pPr marL="457200" indent="-457200" algn="l">
              <a:buClr>
                <a:srgbClr val="92D050"/>
              </a:buClr>
              <a:buSzPct val="120000"/>
              <a:buBlip>
                <a:blip r:embed="rId5"/>
              </a:buBlip>
            </a:pPr>
            <a:endParaRPr lang="en-US" sz="3000" dirty="0">
              <a:solidFill>
                <a:schemeClr val="tx1"/>
              </a:solidFill>
            </a:endParaRPr>
          </a:p>
          <a:p>
            <a:pPr marL="457200" indent="-457200" algn="l">
              <a:buClr>
                <a:srgbClr val="92D050"/>
              </a:buClr>
              <a:buSzPct val="120000"/>
              <a:buBlip>
                <a:blip r:embed="rId5"/>
              </a:buBlip>
            </a:pPr>
            <a:r>
              <a:rPr lang="en-US" sz="3000" dirty="0">
                <a:solidFill>
                  <a:schemeClr val="tx1"/>
                </a:solidFill>
              </a:rPr>
              <a:t>Seek support from someone you trust, if you need to</a:t>
            </a:r>
          </a:p>
        </p:txBody>
      </p:sp>
      <p:sp>
        <p:nvSpPr>
          <p:cNvPr id="30" name="Learning from…">
            <a:extLst>
              <a:ext uri="{FF2B5EF4-FFF2-40B4-BE49-F238E27FC236}">
                <a16:creationId xmlns:a16="http://schemas.microsoft.com/office/drawing/2014/main" id="{D666EEDE-3637-478D-9C9D-628A18B1E400}"/>
              </a:ext>
            </a:extLst>
          </p:cNvPr>
          <p:cNvSpPr txBox="1"/>
          <p:nvPr/>
        </p:nvSpPr>
        <p:spPr>
          <a:xfrm>
            <a:off x="13008312" y="2512433"/>
            <a:ext cx="9274627" cy="6740423"/>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3200" dirty="0">
                <a:solidFill>
                  <a:srgbClr val="221F72"/>
                </a:solidFill>
                <a:latin typeface="Roboto" panose="02000000000000000000" pitchFamily="2" charset="0"/>
              </a:rPr>
              <a:t>This course may generate concerns about someone you know.</a:t>
            </a:r>
          </a:p>
          <a:p>
            <a:pPr algn="l"/>
            <a:endParaRPr lang="en-US" sz="3000" dirty="0">
              <a:solidFill>
                <a:srgbClr val="008000"/>
              </a:solidFill>
            </a:endParaRPr>
          </a:p>
          <a:p>
            <a:pPr marL="457200" indent="-457200" algn="l">
              <a:buClr>
                <a:srgbClr val="92D050"/>
              </a:buClr>
              <a:buSzPct val="120000"/>
              <a:buBlip>
                <a:blip r:embed="rId5"/>
              </a:buBlip>
            </a:pPr>
            <a:r>
              <a:rPr lang="en-US" sz="3000" dirty="0">
                <a:solidFill>
                  <a:schemeClr val="tx1"/>
                </a:solidFill>
              </a:rPr>
              <a:t> Contact a safeguarding officer or equivalent in your setting.</a:t>
            </a:r>
          </a:p>
          <a:p>
            <a:pPr marL="457200" indent="-457200" algn="l">
              <a:buClr>
                <a:srgbClr val="92D050"/>
              </a:buClr>
              <a:buSzPct val="120000"/>
              <a:buBlip>
                <a:blip r:embed="rId5"/>
              </a:buBlip>
            </a:pPr>
            <a:endParaRPr lang="en-US" sz="1400" dirty="0">
              <a:solidFill>
                <a:schemeClr val="tx1"/>
              </a:solidFill>
            </a:endParaRPr>
          </a:p>
          <a:p>
            <a:pPr marL="457200" indent="-457200" algn="l">
              <a:buClr>
                <a:srgbClr val="92D050"/>
              </a:buClr>
              <a:buSzPct val="120000"/>
              <a:buBlip>
                <a:blip r:embed="rId5"/>
              </a:buBlip>
            </a:pPr>
            <a:r>
              <a:rPr lang="en-US" sz="3000" dirty="0">
                <a:solidFill>
                  <a:schemeClr val="tx1"/>
                </a:solidFill>
              </a:rPr>
              <a:t> Dial 999 and ask for the police if there is immediate danger.</a:t>
            </a:r>
          </a:p>
          <a:p>
            <a:pPr marL="457200" indent="-457200" algn="l">
              <a:buClr>
                <a:srgbClr val="92D050"/>
              </a:buClr>
              <a:buSzPct val="120000"/>
              <a:buBlip>
                <a:blip r:embed="rId5"/>
              </a:buBlip>
            </a:pPr>
            <a:endParaRPr lang="en-US" sz="1050" dirty="0">
              <a:solidFill>
                <a:schemeClr val="tx1"/>
              </a:solidFill>
            </a:endParaRPr>
          </a:p>
          <a:p>
            <a:pPr marL="457200" indent="-457200" algn="l">
              <a:buClr>
                <a:srgbClr val="92D050"/>
              </a:buClr>
              <a:buSzPct val="120000"/>
              <a:buBlip>
                <a:blip r:embed="rId5"/>
              </a:buBlip>
            </a:pPr>
            <a:r>
              <a:rPr lang="en-US" sz="3000" dirty="0">
                <a:solidFill>
                  <a:schemeClr val="tx1"/>
                </a:solidFill>
              </a:rPr>
              <a:t> If there are children involved, treat as a child safeguarding response.</a:t>
            </a:r>
          </a:p>
          <a:p>
            <a:pPr marL="457200" indent="-457200" algn="l">
              <a:buClr>
                <a:srgbClr val="92D050"/>
              </a:buClr>
              <a:buSzPct val="120000"/>
              <a:buBlip>
                <a:blip r:embed="rId5"/>
              </a:buBlip>
            </a:pPr>
            <a:endParaRPr lang="en-US" sz="1400" dirty="0">
              <a:solidFill>
                <a:schemeClr val="tx1"/>
              </a:solidFill>
            </a:endParaRPr>
          </a:p>
          <a:p>
            <a:pPr marL="457200" indent="-457200" algn="l">
              <a:buClr>
                <a:srgbClr val="92D050"/>
              </a:buClr>
              <a:buSzPct val="120000"/>
              <a:buBlip>
                <a:blip r:embed="rId5"/>
              </a:buBlip>
            </a:pPr>
            <a:r>
              <a:rPr lang="en-US" sz="3000" dirty="0">
                <a:solidFill>
                  <a:schemeClr val="tx1"/>
                </a:solidFill>
              </a:rPr>
              <a:t> The LADO should be contacted if your concerns are about someone who works with a vulnerable group.</a:t>
            </a:r>
          </a:p>
        </p:txBody>
      </p:sp>
    </p:spTree>
    <p:extLst>
      <p:ext uri="{BB962C8B-B14F-4D97-AF65-F5344CB8AC3E}">
        <p14:creationId xmlns:p14="http://schemas.microsoft.com/office/powerpoint/2010/main" val="937545103"/>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fade">
                                      <p:cBhvr>
                                        <p:cTn id="15" dur="500"/>
                                        <p:tgtEl>
                                          <p:spTgt spid="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fade">
                                      <p:cBhvr>
                                        <p:cTn id="20" dur="500"/>
                                        <p:tgtEl>
                                          <p:spTgt spid="2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fade">
                                      <p:cBhvr>
                                        <p:cTn id="28" dur="500"/>
                                        <p:tgtEl>
                                          <p:spTgt spid="3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xEl>
                                              <p:pRg st="2" end="2"/>
                                            </p:txEl>
                                          </p:spTgt>
                                        </p:tgtEl>
                                        <p:attrNameLst>
                                          <p:attrName>style.visibility</p:attrName>
                                        </p:attrNameLst>
                                      </p:cBhvr>
                                      <p:to>
                                        <p:strVal val="visible"/>
                                      </p:to>
                                    </p:set>
                                    <p:animEffect transition="in" filter="fade">
                                      <p:cBhvr>
                                        <p:cTn id="33" dur="500"/>
                                        <p:tgtEl>
                                          <p:spTgt spid="3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Effect transition="in" filter="fade">
                                      <p:cBhvr>
                                        <p:cTn id="38" dur="500"/>
                                        <p:tgtEl>
                                          <p:spTgt spid="3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xEl>
                                              <p:pRg st="6" end="6"/>
                                            </p:txEl>
                                          </p:spTgt>
                                        </p:tgtEl>
                                        <p:attrNameLst>
                                          <p:attrName>style.visibility</p:attrName>
                                        </p:attrNameLst>
                                      </p:cBhvr>
                                      <p:to>
                                        <p:strVal val="visible"/>
                                      </p:to>
                                    </p:set>
                                    <p:animEffect transition="in" filter="fade">
                                      <p:cBhvr>
                                        <p:cTn id="43" dur="500"/>
                                        <p:tgtEl>
                                          <p:spTgt spid="30">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xEl>
                                              <p:pRg st="8" end="8"/>
                                            </p:txEl>
                                          </p:spTgt>
                                        </p:tgtEl>
                                        <p:attrNameLst>
                                          <p:attrName>style.visibility</p:attrName>
                                        </p:attrNameLst>
                                      </p:cBhvr>
                                      <p:to>
                                        <p:strVal val="visible"/>
                                      </p:to>
                                    </p:set>
                                    <p:animEffect transition="in" filter="fade">
                                      <p:cBhvr>
                                        <p:cTn id="48" dur="500"/>
                                        <p:tgtEl>
                                          <p:spTgt spid="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139" y="643835"/>
            <a:ext cx="9291005"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3 (question 3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959429" y="2504515"/>
            <a:ext cx="18627605"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algn="l" rtl="0"/>
            <a:r>
              <a:rPr lang="en-US" sz="3200" b="0" i="0" dirty="0">
                <a:solidFill>
                  <a:srgbClr val="333333"/>
                </a:solidFill>
                <a:effectLst/>
                <a:latin typeface="Open Sans" panose="020B0606030504020204" pitchFamily="34" charset="0"/>
              </a:rPr>
              <a:t>In light of what you know about so called '</a:t>
            </a:r>
            <a:r>
              <a:rPr lang="en-US" sz="3200" b="0" i="0" dirty="0" err="1">
                <a:solidFill>
                  <a:srgbClr val="333333"/>
                </a:solidFill>
                <a:effectLst/>
                <a:latin typeface="Open Sans" panose="020B0606030504020204" pitchFamily="34" charset="0"/>
              </a:rPr>
              <a:t>honour</a:t>
            </a:r>
            <a:r>
              <a:rPr lang="en-US" sz="3200" b="0" i="0" dirty="0">
                <a:solidFill>
                  <a:srgbClr val="333333"/>
                </a:solidFill>
                <a:effectLst/>
                <a:latin typeface="Open Sans" panose="020B0606030504020204" pitchFamily="34" charset="0"/>
              </a:rPr>
              <a:t> based' abuse, what sort of situations might give you immediate cause for concern?</a:t>
            </a:r>
          </a:p>
          <a:p>
            <a:pPr algn="l" rtl="0"/>
            <a:endParaRPr lang="en-US" sz="3200" b="0" i="0" dirty="0">
              <a:solidFill>
                <a:srgbClr val="333333"/>
              </a:solidFill>
              <a:effectLst/>
              <a:latin typeface="Open Sans" panose="020B0606030504020204" pitchFamily="34" charset="0"/>
            </a:endParaRPr>
          </a:p>
          <a:p>
            <a:pPr algn="l" rtl="0"/>
            <a:r>
              <a:rPr lang="en-US" sz="3200" b="0" i="0" dirty="0">
                <a:solidFill>
                  <a:srgbClr val="333333"/>
                </a:solidFill>
                <a:effectLst/>
                <a:latin typeface="Open Sans" panose="020B0606030504020204" pitchFamily="34" charset="0"/>
              </a:rPr>
              <a:t>Select </a:t>
            </a:r>
            <a:r>
              <a:rPr lang="en-US" sz="3200" b="1" i="0" dirty="0">
                <a:solidFill>
                  <a:srgbClr val="333333"/>
                </a:solidFill>
                <a:effectLst/>
                <a:latin typeface="Open Sans" panose="020B0606030504020204" pitchFamily="34" charset="0"/>
              </a:rPr>
              <a:t>2</a:t>
            </a:r>
            <a:r>
              <a:rPr lang="en-US" sz="3200" b="0" i="0" dirty="0">
                <a:solidFill>
                  <a:srgbClr val="333333"/>
                </a:solidFill>
                <a:effectLst/>
                <a:latin typeface="Open Sans" panose="020B0606030504020204" pitchFamily="34" charset="0"/>
              </a:rPr>
              <a:t> from the options below.</a:t>
            </a:r>
          </a:p>
        </p:txBody>
      </p:sp>
      <p:sp>
        <p:nvSpPr>
          <p:cNvPr id="15" name="TextBox 14">
            <a:extLst>
              <a:ext uri="{FF2B5EF4-FFF2-40B4-BE49-F238E27FC236}">
                <a16:creationId xmlns:a16="http://schemas.microsoft.com/office/drawing/2014/main" id="{A75E0D42-429C-4400-949B-AF6757FF83D9}"/>
              </a:ext>
            </a:extLst>
          </p:cNvPr>
          <p:cNvSpPr txBox="1"/>
          <p:nvPr/>
        </p:nvSpPr>
        <p:spPr>
          <a:xfrm>
            <a:off x="3265714" y="4762433"/>
            <a:ext cx="17321320"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A teenage girl whose family are from Malawi whose uncle accompanies her to and from school every day, and has no access to a mobile phone.</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A young woman from a Muslim background is unhappy about moving to Saudi Arabia with their family.</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A young mother who explains that her husband would be unhappy with her attending the local toddler group.</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A teenage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Pakstani</a:t>
            </a:r>
            <a:r>
              <a:rPr kumimoji="0" lang="en-US" sz="3200" b="0" i="0" u="none" strike="noStrike" cap="none" spc="0" normalizeH="0" baseline="0" dirty="0">
                <a:ln>
                  <a:noFill/>
                </a:ln>
                <a:solidFill>
                  <a:srgbClr val="5E5E5E"/>
                </a:solidFill>
                <a:effectLst/>
                <a:uFillTx/>
                <a:latin typeface="+mn-lt"/>
                <a:ea typeface="+mn-ea"/>
                <a:cs typeface="+mn-cs"/>
                <a:sym typeface="Helvetica Neue"/>
              </a:rPr>
              <a:t> girl visits a school counselling service and is found to be suffering from depression, and has just started self-harming.</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2" name="Picture 11">
            <a:extLst>
              <a:ext uri="{FF2B5EF4-FFF2-40B4-BE49-F238E27FC236}">
                <a16:creationId xmlns:a16="http://schemas.microsoft.com/office/drawing/2014/main" id="{5DF583CE-F785-4974-84DC-B3F2BE36B67D}"/>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64000"/>
            <a:ext cx="24382800" cy="359646"/>
          </a:xfrm>
          <a:prstGeom prst="rect">
            <a:avLst/>
          </a:prstGeom>
        </p:spPr>
      </p:pic>
      <p:sp>
        <p:nvSpPr>
          <p:cNvPr id="748" name="Rectangle"/>
          <p:cNvSpPr/>
          <p:nvPr/>
        </p:nvSpPr>
        <p:spPr>
          <a:xfrm>
            <a:off x="14623200" y="13464000"/>
            <a:ext cx="24387936"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4308872"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FFFFFF"/>
                </a:solidFill>
              </a:defRPr>
            </a:lvl1pPr>
          </a:lstStyle>
          <a:p>
            <a:r>
              <a:rPr lang="en-US" dirty="0"/>
              <a:t>Review Your Learning: Part 3 (question 3 of 3)</a:t>
            </a:r>
          </a:p>
        </p:txBody>
      </p:sp>
    </p:spTree>
    <p:extLst>
      <p:ext uri="{BB962C8B-B14F-4D97-AF65-F5344CB8AC3E}">
        <p14:creationId xmlns:p14="http://schemas.microsoft.com/office/powerpoint/2010/main" val="299978437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33935"/>
            <a:ext cx="24384000" cy="16230907"/>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2484881" y="3099859"/>
            <a:ext cx="19384459" cy="3884038"/>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8179B1"/>
                </a:solidFill>
                <a:effectLst/>
                <a:uLnTx/>
                <a:uFillTx/>
                <a:latin typeface="Roboto" panose="02000000000000000000" pitchFamily="2" charset="0"/>
                <a:sym typeface="Helvetica Neue"/>
              </a:rPr>
              <a:t>Take the opportunity to have a break and digest the content of the course so far...</a:t>
            </a:r>
          </a:p>
          <a:p>
            <a:pPr marL="571500" marR="0" lvl="0" indent="-571500" algn="l" defTabSz="2438338" rtl="0" eaLnBrk="1" fontAlgn="auto" latinLnBrk="0" hangingPunct="0">
              <a:lnSpc>
                <a:spcPct val="100000"/>
              </a:lnSpc>
              <a:spcBef>
                <a:spcPts val="0"/>
              </a:spcBef>
              <a:spcAft>
                <a:spcPts val="0"/>
              </a:spcAft>
              <a:buClrTx/>
              <a:buSzTx/>
              <a:buBlip>
                <a:blip r:embed="rId4"/>
              </a:buBlip>
              <a:tabLst/>
              <a:defRPr/>
            </a:pPr>
            <a:r>
              <a:rPr kumimoji="0" lang="en-US" sz="4000" b="0" i="0" u="none" strike="noStrike" kern="0" cap="none" spc="0" normalizeH="0" baseline="0" noProof="0" dirty="0">
                <a:ln>
                  <a:noFill/>
                </a:ln>
                <a:solidFill>
                  <a:srgbClr val="8179B1"/>
                </a:solidFill>
                <a:effectLst/>
                <a:uLnTx/>
                <a:uFillTx/>
                <a:latin typeface="Roboto" panose="02000000000000000000" pitchFamily="2" charset="0"/>
                <a:sym typeface="Helvetica Neue"/>
              </a:rPr>
              <a:t>What has been the most significant aspect of the course so far?</a:t>
            </a:r>
          </a:p>
          <a:p>
            <a:pPr marL="571500" marR="0" lvl="0" indent="-571500" algn="l" defTabSz="2438338" rtl="0" eaLnBrk="1" fontAlgn="auto" latinLnBrk="0" hangingPunct="0">
              <a:lnSpc>
                <a:spcPct val="100000"/>
              </a:lnSpc>
              <a:spcBef>
                <a:spcPts val="0"/>
              </a:spcBef>
              <a:spcAft>
                <a:spcPts val="0"/>
              </a:spcAft>
              <a:buClrTx/>
              <a:buSzTx/>
              <a:buBlip>
                <a:blip r:embed="rId4"/>
              </a:buBlip>
              <a:tabLst/>
              <a:defRPr/>
            </a:pPr>
            <a:r>
              <a:rPr kumimoji="0" lang="en-US" sz="4000" b="0" i="0" u="none" strike="noStrike" kern="0" cap="none" spc="0" normalizeH="0" baseline="0" noProof="0" dirty="0">
                <a:ln>
                  <a:noFill/>
                </a:ln>
                <a:solidFill>
                  <a:srgbClr val="8179B1"/>
                </a:solidFill>
                <a:effectLst/>
                <a:uLnTx/>
                <a:uFillTx/>
                <a:latin typeface="Roboto" panose="02000000000000000000" pitchFamily="2" charset="0"/>
                <a:sym typeface="Helvetica Neue"/>
              </a:rPr>
              <a:t>How have the issues raised challenged your faith?</a:t>
            </a:r>
          </a:p>
          <a:p>
            <a:pPr marL="571500" marR="0" lvl="0" indent="-571500" algn="l" defTabSz="2438338" rtl="0" eaLnBrk="1" fontAlgn="auto" latinLnBrk="0" hangingPunct="0">
              <a:lnSpc>
                <a:spcPct val="100000"/>
              </a:lnSpc>
              <a:spcBef>
                <a:spcPts val="0"/>
              </a:spcBef>
              <a:spcAft>
                <a:spcPts val="0"/>
              </a:spcAft>
              <a:buClrTx/>
              <a:buSzTx/>
              <a:buBlip>
                <a:blip r:embed="rId4"/>
              </a:buBlip>
              <a:tabLst/>
              <a:defRPr/>
            </a:pPr>
            <a:r>
              <a:rPr kumimoji="0" lang="en-US" sz="4000" b="0" i="0" u="none" strike="noStrike" kern="0" cap="none" spc="0" normalizeH="0" baseline="0" noProof="0" dirty="0">
                <a:ln>
                  <a:noFill/>
                </a:ln>
                <a:solidFill>
                  <a:srgbClr val="8179B1"/>
                </a:solidFill>
                <a:effectLst/>
                <a:uLnTx/>
                <a:uFillTx/>
                <a:latin typeface="Roboto" panose="02000000000000000000" pitchFamily="2" charset="0"/>
                <a:sym typeface="Helvetica Neue"/>
              </a:rPr>
              <a:t>Have they highlighted anything in particular in your own community?</a:t>
            </a:r>
          </a:p>
          <a:p>
            <a:pPr marL="571500" marR="0" lvl="0" indent="-571500" algn="l" defTabSz="2438338" rtl="0" eaLnBrk="1" fontAlgn="auto" latinLnBrk="0" hangingPunct="0">
              <a:lnSpc>
                <a:spcPct val="100000"/>
              </a:lnSpc>
              <a:spcBef>
                <a:spcPts val="0"/>
              </a:spcBef>
              <a:spcAft>
                <a:spcPts val="0"/>
              </a:spcAft>
              <a:buClrTx/>
              <a:buSzTx/>
              <a:buBlip>
                <a:blip r:embed="rId4"/>
              </a:buBlip>
              <a:tabLst/>
              <a:defRPr/>
            </a:pPr>
            <a:r>
              <a:rPr kumimoji="0" lang="en-US" sz="4000" b="0" i="0" u="none" strike="noStrike" kern="0" cap="none" spc="0" normalizeH="0" baseline="0" noProof="0" dirty="0">
                <a:ln>
                  <a:noFill/>
                </a:ln>
                <a:solidFill>
                  <a:srgbClr val="8179B1"/>
                </a:solidFill>
                <a:effectLst/>
                <a:uLnTx/>
                <a:uFillTx/>
                <a:latin typeface="Roboto" panose="02000000000000000000" pitchFamily="2" charset="0"/>
                <a:sym typeface="Helvetica Neue"/>
              </a:rPr>
              <a:t>Is there any action you need to take?</a:t>
            </a:r>
            <a:endParaRPr kumimoji="0" lang="en-US" sz="3000" b="0" i="0" u="none" strike="noStrike" kern="0" cap="none" spc="0" normalizeH="0" baseline="0" noProof="0" dirty="0">
              <a:ln>
                <a:noFill/>
              </a:ln>
              <a:solidFill>
                <a:srgbClr val="5E5E5E"/>
              </a:solidFill>
              <a:effectLst/>
              <a:uLnTx/>
              <a:uFillTx/>
              <a:latin typeface="Helvetica Neue"/>
              <a:sym typeface="Helvetica Neue"/>
            </a:endParaRPr>
          </a:p>
        </p:txBody>
      </p:sp>
      <p:sp>
        <p:nvSpPr>
          <p:cNvPr id="13" name="Final Assessment (1/7) - Scenario One, Q1">
            <a:extLst>
              <a:ext uri="{FF2B5EF4-FFF2-40B4-BE49-F238E27FC236}">
                <a16:creationId xmlns:a16="http://schemas.microsoft.com/office/drawing/2014/main" id="{C4AF3B43-1A19-4496-A1D4-7D400EED68AB}"/>
              </a:ext>
            </a:extLst>
          </p:cNvPr>
          <p:cNvSpPr txBox="1"/>
          <p:nvPr/>
        </p:nvSpPr>
        <p:spPr>
          <a:xfrm>
            <a:off x="149553" y="653037"/>
            <a:ext cx="3747821"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Pause and Reflect</a:t>
            </a:r>
            <a:endParaRPr dirty="0"/>
          </a:p>
        </p:txBody>
      </p:sp>
      <p:pic>
        <p:nvPicPr>
          <p:cNvPr id="11" name="Picture 10">
            <a:extLst>
              <a:ext uri="{FF2B5EF4-FFF2-40B4-BE49-F238E27FC236}">
                <a16:creationId xmlns:a16="http://schemas.microsoft.com/office/drawing/2014/main" id="{986BD656-19EA-47B4-9ADA-FD167331A8E9}"/>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64000"/>
            <a:ext cx="24382800" cy="359646"/>
          </a:xfrm>
          <a:prstGeom prst="rect">
            <a:avLst/>
          </a:prstGeom>
        </p:spPr>
      </p:pic>
      <p:sp>
        <p:nvSpPr>
          <p:cNvPr id="159" name="Rectangle"/>
          <p:cNvSpPr/>
          <p:nvPr/>
        </p:nvSpPr>
        <p:spPr>
          <a:xfrm>
            <a:off x="151056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1760097"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Pause and Reflect</a:t>
            </a:r>
          </a:p>
        </p:txBody>
      </p:sp>
    </p:spTree>
    <p:extLst>
      <p:ext uri="{BB962C8B-B14F-4D97-AF65-F5344CB8AC3E}">
        <p14:creationId xmlns:p14="http://schemas.microsoft.com/office/powerpoint/2010/main" val="20701696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fade">
                                      <p:cBhvr>
                                        <p:cTn id="27" dur="500"/>
                                        <p:tgtEl>
                                          <p:spTgt spid="2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4" end="4"/>
                                            </p:txEl>
                                          </p:spTgt>
                                        </p:tgtEl>
                                        <p:attrNameLst>
                                          <p:attrName>style.visibility</p:attrName>
                                        </p:attrNameLst>
                                      </p:cBhvr>
                                      <p:to>
                                        <p:strVal val="visible"/>
                                      </p:to>
                                    </p:set>
                                    <p:animEffect transition="in" filter="fade">
                                      <p:cBhvr>
                                        <p:cTn id="32"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127001" y="-24576"/>
            <a:ext cx="24741873" cy="15423252"/>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6482544"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US" dirty="0">
                <a:latin typeface="Roboto" panose="02000000000000000000" pitchFamily="2" charset="0"/>
              </a:rPr>
              <a:t>Survivors in Church Communities</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3" name="Speech Bubble: Rectangle with Corners Rounded 2">
            <a:extLst>
              <a:ext uri="{FF2B5EF4-FFF2-40B4-BE49-F238E27FC236}">
                <a16:creationId xmlns:a16="http://schemas.microsoft.com/office/drawing/2014/main" id="{E0CDB0D6-7D06-4B9A-9BDD-11F77B5F6936}"/>
              </a:ext>
            </a:extLst>
          </p:cNvPr>
          <p:cNvSpPr/>
          <p:nvPr/>
        </p:nvSpPr>
        <p:spPr>
          <a:xfrm>
            <a:off x="1737665" y="2618814"/>
            <a:ext cx="9157253" cy="3601520"/>
          </a:xfrm>
          <a:prstGeom prst="wedgeRoundRectCallout">
            <a:avLst>
              <a:gd name="adj1" fmla="val -33276"/>
              <a:gd name="adj2" fmla="val 70620"/>
              <a:gd name="adj3" fmla="val 16667"/>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algn="l">
              <a:spcBef>
                <a:spcPts val="600"/>
              </a:spcBef>
            </a:pPr>
            <a:r>
              <a:rPr lang="en-US" sz="3200" i="1" dirty="0">
                <a:solidFill>
                  <a:schemeClr val="tx1"/>
                </a:solidFill>
              </a:rPr>
              <a:t>The abuse went on for six years before I </a:t>
            </a:r>
            <a:r>
              <a:rPr lang="en-US" sz="3200" i="1" dirty="0" err="1">
                <a:solidFill>
                  <a:schemeClr val="tx1"/>
                </a:solidFill>
              </a:rPr>
              <a:t>realised</a:t>
            </a:r>
            <a:r>
              <a:rPr lang="en-US" sz="3200" i="1" dirty="0">
                <a:solidFill>
                  <a:schemeClr val="tx1"/>
                </a:solidFill>
              </a:rPr>
              <a:t> that what I was experiencing wasn’t just a bad marriage. Everyone says marriage is difficult so at first I thought it was that – our adjustment to married life.</a:t>
            </a:r>
            <a:endParaRPr kumimoji="0" lang="en-GB" sz="3200" b="0" i="1"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8" name="Speech Bubble: Rectangle with Corners Rounded 17">
            <a:extLst>
              <a:ext uri="{FF2B5EF4-FFF2-40B4-BE49-F238E27FC236}">
                <a16:creationId xmlns:a16="http://schemas.microsoft.com/office/drawing/2014/main" id="{10863BF7-09A9-4ABE-B2A6-04D5815C452B}"/>
              </a:ext>
            </a:extLst>
          </p:cNvPr>
          <p:cNvSpPr/>
          <p:nvPr/>
        </p:nvSpPr>
        <p:spPr>
          <a:xfrm>
            <a:off x="13489083" y="2618814"/>
            <a:ext cx="9157253" cy="3601520"/>
          </a:xfrm>
          <a:prstGeom prst="wedgeRoundRectCallout">
            <a:avLst>
              <a:gd name="adj1" fmla="val -33276"/>
              <a:gd name="adj2" fmla="val 70620"/>
              <a:gd name="adj3" fmla="val 16667"/>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400" tIns="50800" rIns="50800" bIns="50800" numCol="1" spcCol="38100" rtlCol="0" anchor="t" anchorCtr="0">
            <a:noAutofit/>
          </a:bodyPr>
          <a:lstStyle/>
          <a:p>
            <a:pPr algn="l">
              <a:spcBef>
                <a:spcPts val="600"/>
              </a:spcBef>
            </a:pPr>
            <a:r>
              <a:rPr lang="en-US" sz="3200" i="1" dirty="0">
                <a:solidFill>
                  <a:schemeClr val="tx1"/>
                </a:solidFill>
              </a:rPr>
              <a:t>There was pressure to make marriage work and to sacrifice yourself.  After all the church says ‘till death us do part’.  I bent over backwards to make it work.</a:t>
            </a:r>
            <a:endParaRPr kumimoji="0" lang="en-GB" sz="3200" b="0" i="1"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9" name="Speech Bubble: Rectangle with Corners Rounded 18">
            <a:extLst>
              <a:ext uri="{FF2B5EF4-FFF2-40B4-BE49-F238E27FC236}">
                <a16:creationId xmlns:a16="http://schemas.microsoft.com/office/drawing/2014/main" id="{5AD55B41-C8E3-4606-8F3A-F99B3AC9FBB7}"/>
              </a:ext>
            </a:extLst>
          </p:cNvPr>
          <p:cNvSpPr/>
          <p:nvPr/>
        </p:nvSpPr>
        <p:spPr>
          <a:xfrm>
            <a:off x="1737665" y="7602818"/>
            <a:ext cx="9157253" cy="3601520"/>
          </a:xfrm>
          <a:prstGeom prst="wedgeRoundRectCallout">
            <a:avLst>
              <a:gd name="adj1" fmla="val -33276"/>
              <a:gd name="adj2" fmla="val 70620"/>
              <a:gd name="adj3" fmla="val 16667"/>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algn="l">
              <a:spcBef>
                <a:spcPts val="600"/>
              </a:spcBef>
            </a:pPr>
            <a:r>
              <a:rPr lang="en-US" sz="3200" i="1" dirty="0">
                <a:solidFill>
                  <a:schemeClr val="tx1"/>
                </a:solidFill>
              </a:rPr>
              <a:t>From the outside most people thought we were the perfect happy couple. But I was walking on eggshells in my own home, never knowing what mood he would be in when he came home.</a:t>
            </a:r>
            <a:endParaRPr kumimoji="0" lang="en-GB" sz="3200" b="0" i="1"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1" name="Speech Bubble: Rectangle with Corners Rounded 20">
            <a:extLst>
              <a:ext uri="{FF2B5EF4-FFF2-40B4-BE49-F238E27FC236}">
                <a16:creationId xmlns:a16="http://schemas.microsoft.com/office/drawing/2014/main" id="{5A8791C3-009F-4C36-B79B-0BB210FA6A81}"/>
              </a:ext>
            </a:extLst>
          </p:cNvPr>
          <p:cNvSpPr/>
          <p:nvPr/>
        </p:nvSpPr>
        <p:spPr>
          <a:xfrm>
            <a:off x="13489081" y="7602818"/>
            <a:ext cx="9157253" cy="3601520"/>
          </a:xfrm>
          <a:prstGeom prst="wedgeRoundRectCallout">
            <a:avLst>
              <a:gd name="adj1" fmla="val -33276"/>
              <a:gd name="adj2" fmla="val 70620"/>
              <a:gd name="adj3" fmla="val 16667"/>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noAutofit/>
          </a:bodyPr>
          <a:lstStyle/>
          <a:p>
            <a:pPr algn="l">
              <a:spcBef>
                <a:spcPts val="600"/>
              </a:spcBef>
            </a:pPr>
            <a:r>
              <a:rPr lang="en-US" sz="3200" i="1" dirty="0">
                <a:solidFill>
                  <a:schemeClr val="tx1"/>
                </a:solidFill>
              </a:rPr>
              <a:t>It was such a lonely time. I didn’t think anyone would believe me if I told them what it was really like at home. I was desperate for some hope.</a:t>
            </a:r>
            <a:endParaRPr kumimoji="0" lang="en-GB" sz="3200" b="0" i="1"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14" name="Picture 13">
            <a:extLst>
              <a:ext uri="{FF2B5EF4-FFF2-40B4-BE49-F238E27FC236}">
                <a16:creationId xmlns:a16="http://schemas.microsoft.com/office/drawing/2014/main" id="{D4C3159E-7139-485A-BE3B-D7796B5716E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159" name="Rectangle"/>
          <p:cNvSpPr/>
          <p:nvPr/>
        </p:nvSpPr>
        <p:spPr>
          <a:xfrm>
            <a:off x="15606000" y="13450808"/>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4611840"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Part 4: Domestic abuse and the Christian church</a:t>
            </a:r>
          </a:p>
        </p:txBody>
      </p:sp>
    </p:spTree>
    <p:extLst>
      <p:ext uri="{BB962C8B-B14F-4D97-AF65-F5344CB8AC3E}">
        <p14:creationId xmlns:p14="http://schemas.microsoft.com/office/powerpoint/2010/main" val="3620735745"/>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4576"/>
            <a:ext cx="24384000" cy="15423252"/>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5552802"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b="1" i="0" dirty="0">
                <a:solidFill>
                  <a:srgbClr val="FFFFFF"/>
                </a:solidFill>
                <a:effectLst/>
                <a:latin typeface="Roboto" panose="02000000000000000000" pitchFamily="2" charset="0"/>
              </a:rPr>
              <a:t>Christian Beliefs and Culture</a:t>
            </a: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14" name="Learning from…">
            <a:extLst>
              <a:ext uri="{FF2B5EF4-FFF2-40B4-BE49-F238E27FC236}">
                <a16:creationId xmlns:a16="http://schemas.microsoft.com/office/drawing/2014/main" id="{71BADF13-BC5F-437E-BB29-DACBA0C3D446}"/>
              </a:ext>
            </a:extLst>
          </p:cNvPr>
          <p:cNvSpPr txBox="1"/>
          <p:nvPr/>
        </p:nvSpPr>
        <p:spPr>
          <a:xfrm>
            <a:off x="459476" y="3086606"/>
            <a:ext cx="11632440" cy="6439531"/>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Faith and scripture cannot, under any circumstances, be used to justify, excuse or deflect responsibility for abuse.</a:t>
            </a:r>
          </a:p>
          <a:p>
            <a:pPr marL="457200" lvl="1" indent="-457200" algn="l">
              <a:buSzPct val="140000"/>
              <a:buBlip>
                <a:blip r:embed="rId5"/>
              </a:buBlip>
            </a:pPr>
            <a:endParaRPr lang="en-US" sz="3000" dirty="0">
              <a:solidFill>
                <a:schemeClr val="tx1"/>
              </a:solidFill>
            </a:endParaRPr>
          </a:p>
          <a:p>
            <a:pPr marL="457200" lvl="1" indent="-457200" algn="l">
              <a:buSzPct val="140000"/>
              <a:buBlip>
                <a:blip r:embed="rId5"/>
              </a:buBlip>
            </a:pPr>
            <a:r>
              <a:rPr lang="en-US" sz="3000" dirty="0">
                <a:solidFill>
                  <a:schemeClr val="tx1"/>
                </a:solidFill>
              </a:rPr>
              <a:t>A priority on relationships, family and marriage in church can make it difficult to tell others that things are bad at home.</a:t>
            </a:r>
          </a:p>
          <a:p>
            <a:pPr marL="457200" lvl="1" indent="-457200" algn="l">
              <a:buSzPct val="140000"/>
              <a:buBlip>
                <a:blip r:embed="rId5"/>
              </a:buBlip>
            </a:pPr>
            <a:endParaRPr lang="en-US" sz="3000" dirty="0">
              <a:solidFill>
                <a:schemeClr val="tx1"/>
              </a:solidFill>
            </a:endParaRPr>
          </a:p>
          <a:p>
            <a:pPr marL="457200" lvl="1" indent="-457200" algn="l">
              <a:buSzPct val="140000"/>
              <a:buBlip>
                <a:blip r:embed="rId5"/>
              </a:buBlip>
            </a:pPr>
            <a:r>
              <a:rPr lang="en-US" sz="3000" dirty="0">
                <a:solidFill>
                  <a:schemeClr val="tx1"/>
                </a:solidFill>
              </a:rPr>
              <a:t> People may feel they are 'letting the church down' or 'failing’.</a:t>
            </a:r>
          </a:p>
          <a:p>
            <a:pPr marL="457200" lvl="1" indent="-457200" algn="l">
              <a:buSzPct val="140000"/>
              <a:buBlip>
                <a:blip r:embed="rId5"/>
              </a:buBlip>
            </a:pPr>
            <a:endParaRPr lang="en-US" sz="3000" dirty="0">
              <a:solidFill>
                <a:schemeClr val="tx1"/>
              </a:solidFill>
            </a:endParaRPr>
          </a:p>
          <a:p>
            <a:pPr marL="457200" lvl="1" indent="-457200" algn="l">
              <a:buSzPct val="140000"/>
              <a:buBlip>
                <a:blip r:embed="rId5"/>
              </a:buBlip>
            </a:pPr>
            <a:r>
              <a:rPr lang="en-US" sz="3000" dirty="0">
                <a:solidFill>
                  <a:schemeClr val="tx1"/>
                </a:solidFill>
              </a:rPr>
              <a:t> Giving survivors false or unrealistic hopes about change.</a:t>
            </a:r>
            <a:endParaRPr lang="en-US" sz="100" dirty="0">
              <a:solidFill>
                <a:schemeClr val="tx1"/>
              </a:solidFill>
            </a:endParaRPr>
          </a:p>
        </p:txBody>
      </p:sp>
      <p:sp>
        <p:nvSpPr>
          <p:cNvPr id="15" name="Learning from…">
            <a:extLst>
              <a:ext uri="{FF2B5EF4-FFF2-40B4-BE49-F238E27FC236}">
                <a16:creationId xmlns:a16="http://schemas.microsoft.com/office/drawing/2014/main" id="{3FB09CCE-F9A7-456F-AA17-09C25F08273C}"/>
              </a:ext>
            </a:extLst>
          </p:cNvPr>
          <p:cNvSpPr txBox="1"/>
          <p:nvPr/>
        </p:nvSpPr>
        <p:spPr>
          <a:xfrm>
            <a:off x="12292087" y="3086606"/>
            <a:ext cx="11632438" cy="6439531"/>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Negative impacts of faith on domestic abuse</a:t>
            </a:r>
          </a:p>
          <a:p>
            <a:pPr lvl="1" algn="l">
              <a:buSzPct val="120000"/>
            </a:pPr>
            <a:endParaRPr lang="en-US" sz="3000" dirty="0">
              <a:solidFill>
                <a:schemeClr val="tx1"/>
              </a:solidFill>
            </a:endParaRPr>
          </a:p>
          <a:p>
            <a:pPr marL="457200" lvl="1" indent="-457200" algn="l">
              <a:buSzPct val="140000"/>
              <a:buBlip>
                <a:blip r:embed="rId5"/>
              </a:buBlip>
            </a:pPr>
            <a:r>
              <a:rPr lang="en-US" sz="3000" dirty="0">
                <a:solidFill>
                  <a:schemeClr val="tx1"/>
                </a:solidFill>
              </a:rPr>
              <a:t>Christian teaching has been used to give, or resulted in giving, ‘permission to abuse’.</a:t>
            </a:r>
          </a:p>
          <a:p>
            <a:pPr marL="457200" lvl="1" indent="-457200" algn="l">
              <a:buSzPct val="140000"/>
              <a:buBlip>
                <a:blip r:embed="rId5"/>
              </a:buBlip>
            </a:pPr>
            <a:endParaRPr lang="en-US" sz="3000" dirty="0">
              <a:solidFill>
                <a:schemeClr val="tx1"/>
              </a:solidFill>
            </a:endParaRPr>
          </a:p>
          <a:p>
            <a:pPr marL="457200" lvl="1" indent="-457200" algn="l">
              <a:buSzPct val="140000"/>
              <a:buBlip>
                <a:blip r:embed="rId5"/>
              </a:buBlip>
            </a:pPr>
            <a:r>
              <a:rPr lang="en-US" sz="3000" dirty="0">
                <a:solidFill>
                  <a:schemeClr val="tx1"/>
                </a:solidFill>
              </a:rPr>
              <a:t> Survivors can feel immense guilt for breaking off the marriage and may stay longer in abusive relationships.</a:t>
            </a:r>
          </a:p>
          <a:p>
            <a:pPr lvl="1" indent="0" algn="l">
              <a:buSzPct val="140000"/>
            </a:pPr>
            <a:endParaRPr lang="en-US" sz="3000" dirty="0">
              <a:solidFill>
                <a:schemeClr val="tx1"/>
              </a:solidFill>
            </a:endParaRPr>
          </a:p>
          <a:p>
            <a:pPr marL="457200" lvl="1" indent="-457200" algn="l">
              <a:buSzPct val="140000"/>
              <a:buBlip>
                <a:blip r:embed="rId5"/>
              </a:buBlip>
            </a:pPr>
            <a:r>
              <a:rPr lang="en-US" sz="3000" dirty="0">
                <a:solidFill>
                  <a:schemeClr val="tx1"/>
                </a:solidFill>
              </a:rPr>
              <a:t> This can be reinforced by their church’s teaching on divorce, re-marriage or forgiveness.</a:t>
            </a:r>
            <a:endParaRPr lang="en-US" sz="100" dirty="0">
              <a:solidFill>
                <a:schemeClr val="tx1"/>
              </a:solidFill>
            </a:endParaRPr>
          </a:p>
        </p:txBody>
      </p:sp>
      <p:pic>
        <p:nvPicPr>
          <p:cNvPr id="12" name="Picture 11">
            <a:extLst>
              <a:ext uri="{FF2B5EF4-FFF2-40B4-BE49-F238E27FC236}">
                <a16:creationId xmlns:a16="http://schemas.microsoft.com/office/drawing/2014/main" id="{4CF11333-62B0-463C-B9ED-BDF97A55F926}"/>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159" name="Rectangle"/>
          <p:cNvSpPr/>
          <p:nvPr/>
        </p:nvSpPr>
        <p:spPr>
          <a:xfrm>
            <a:off x="16092000" y="13450808"/>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4611840"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4: Domestic abuse and the Christian church</a:t>
            </a:r>
          </a:p>
        </p:txBody>
      </p:sp>
    </p:spTree>
    <p:extLst>
      <p:ext uri="{BB962C8B-B14F-4D97-AF65-F5344CB8AC3E}">
        <p14:creationId xmlns:p14="http://schemas.microsoft.com/office/powerpoint/2010/main" val="41583395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
                                        <p:tgtEl>
                                          <p:spTgt spid="14"/>
                                        </p:tgtEl>
                                      </p:cBhvr>
                                    </p:animEffect>
                                  </p:childTnLst>
                                </p:cTn>
                              </p:par>
                              <p:par>
                                <p:cTn id="8" presetID="10" presetClass="entr" presetSubtype="0" fill="hold" nodeType="withEffect">
                                  <p:stCondLst>
                                    <p:cond delay="4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fade">
                                      <p:cBhvr>
                                        <p:cTn id="20" dur="500"/>
                                        <p:tgtEl>
                                          <p:spTgt spid="1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animEffect transition="in" filter="fade">
                                      <p:cBhvr>
                                        <p:cTn id="25" dur="500"/>
                                        <p:tgtEl>
                                          <p:spTgt spid="1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xEl>
                                              <p:pRg st="2" end="2"/>
                                            </p:txEl>
                                          </p:spTgt>
                                        </p:tgtEl>
                                        <p:attrNameLst>
                                          <p:attrName>style.visibility</p:attrName>
                                        </p:attrNameLst>
                                      </p:cBhvr>
                                      <p:to>
                                        <p:strVal val="visible"/>
                                      </p:to>
                                    </p:set>
                                    <p:animEffect transition="in" filter="fade">
                                      <p:cBhvr>
                                        <p:cTn id="38" dur="500"/>
                                        <p:tgtEl>
                                          <p:spTgt spid="1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xEl>
                                              <p:pRg st="4" end="4"/>
                                            </p:txEl>
                                          </p:spTgt>
                                        </p:tgtEl>
                                        <p:attrNameLst>
                                          <p:attrName>style.visibility</p:attrName>
                                        </p:attrNameLst>
                                      </p:cBhvr>
                                      <p:to>
                                        <p:strVal val="visible"/>
                                      </p:to>
                                    </p:set>
                                    <p:animEffect transition="in" filter="fade">
                                      <p:cBhvr>
                                        <p:cTn id="43" dur="500"/>
                                        <p:tgtEl>
                                          <p:spTgt spid="1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xEl>
                                              <p:pRg st="6" end="6"/>
                                            </p:txEl>
                                          </p:spTgt>
                                        </p:tgtEl>
                                        <p:attrNameLst>
                                          <p:attrName>style.visibility</p:attrName>
                                        </p:attrNameLst>
                                      </p:cBhvr>
                                      <p:to>
                                        <p:strVal val="visible"/>
                                      </p:to>
                                    </p:set>
                                    <p:animEffect transition="in" filter="fade">
                                      <p:cBhvr>
                                        <p:cTn id="48"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24384000" cy="16262253"/>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6434454"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b="1" i="0" dirty="0">
                <a:solidFill>
                  <a:srgbClr val="FFFFFF"/>
                </a:solidFill>
                <a:effectLst/>
                <a:latin typeface="Roboto" panose="02000000000000000000" pitchFamily="2" charset="0"/>
              </a:rPr>
              <a:t>Gender, Sexuality and the Church</a:t>
            </a: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14" name="Learning from…">
            <a:extLst>
              <a:ext uri="{FF2B5EF4-FFF2-40B4-BE49-F238E27FC236}">
                <a16:creationId xmlns:a16="http://schemas.microsoft.com/office/drawing/2014/main" id="{71BADF13-BC5F-437E-BB29-DACBA0C3D446}"/>
              </a:ext>
            </a:extLst>
          </p:cNvPr>
          <p:cNvSpPr txBox="1"/>
          <p:nvPr/>
        </p:nvSpPr>
        <p:spPr>
          <a:xfrm>
            <a:off x="2468941" y="4191671"/>
            <a:ext cx="19445289" cy="5548678"/>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In the church, as in society, there still exist barriers in </a:t>
            </a:r>
            <a:r>
              <a:rPr lang="en-US" sz="4000" dirty="0" err="1">
                <a:solidFill>
                  <a:srgbClr val="8179B1"/>
                </a:solidFill>
                <a:latin typeface="Roboto" panose="02000000000000000000" pitchFamily="2" charset="0"/>
              </a:rPr>
              <a:t>organisations</a:t>
            </a:r>
            <a:r>
              <a:rPr lang="en-US" sz="4000" dirty="0">
                <a:solidFill>
                  <a:srgbClr val="8179B1"/>
                </a:solidFill>
                <a:latin typeface="Roboto" panose="02000000000000000000" pitchFamily="2" charset="0"/>
              </a:rPr>
              <a:t> and institutions that need to be broken down so that people can feel supported when they are in crisis.</a:t>
            </a:r>
          </a:p>
          <a:p>
            <a:pPr marL="457200" lvl="1" indent="-457200" algn="l">
              <a:buSzPct val="140000"/>
              <a:buBlip>
                <a:blip r:embed="rId5"/>
              </a:buBlip>
            </a:pPr>
            <a:endParaRPr lang="en-US" sz="3000" dirty="0">
              <a:solidFill>
                <a:schemeClr val="tx1"/>
              </a:solidFill>
            </a:endParaRPr>
          </a:p>
          <a:p>
            <a:pPr marL="457200" lvl="1" indent="-457200" algn="l">
              <a:buSzPct val="160000"/>
              <a:buBlip>
                <a:blip r:embed="rId6"/>
              </a:buBlip>
            </a:pPr>
            <a:r>
              <a:rPr lang="en-US" sz="3000" dirty="0">
                <a:solidFill>
                  <a:schemeClr val="tx1"/>
                </a:solidFill>
              </a:rPr>
              <a:t> There are both 'actual' and '</a:t>
            </a:r>
            <a:r>
              <a:rPr lang="en-US" sz="3000" dirty="0" err="1">
                <a:solidFill>
                  <a:schemeClr val="tx1"/>
                </a:solidFill>
              </a:rPr>
              <a:t>percieved</a:t>
            </a:r>
            <a:r>
              <a:rPr lang="en-US" sz="3000" dirty="0">
                <a:solidFill>
                  <a:schemeClr val="tx1"/>
                </a:solidFill>
              </a:rPr>
              <a:t>' barriers to support for those from LGBTQI+ backgrounds.</a:t>
            </a:r>
          </a:p>
          <a:p>
            <a:pPr marL="457200" lvl="1" indent="-457200" algn="l">
              <a:buSzPct val="160000"/>
              <a:buBlip>
                <a:blip r:embed="rId6"/>
              </a:buBlip>
            </a:pPr>
            <a:endParaRPr lang="en-US" sz="3000" dirty="0">
              <a:solidFill>
                <a:schemeClr val="tx1"/>
              </a:solidFill>
            </a:endParaRPr>
          </a:p>
          <a:p>
            <a:pPr marL="457200" lvl="1" indent="-457200" algn="l">
              <a:buSzPct val="160000"/>
              <a:buBlip>
                <a:blip r:embed="rId6"/>
              </a:buBlip>
            </a:pPr>
            <a:r>
              <a:rPr lang="en-US" sz="3000" dirty="0">
                <a:solidFill>
                  <a:schemeClr val="tx1"/>
                </a:solidFill>
              </a:rPr>
              <a:t> Tensions between faith, gender and sexuality can make it harder to seek support.</a:t>
            </a:r>
          </a:p>
          <a:p>
            <a:pPr marL="457200" lvl="1" indent="-457200" algn="l">
              <a:buSzPct val="160000"/>
              <a:buBlip>
                <a:blip r:embed="rId6"/>
              </a:buBlip>
            </a:pPr>
            <a:endParaRPr lang="en-US" sz="3000" dirty="0">
              <a:solidFill>
                <a:schemeClr val="tx1"/>
              </a:solidFill>
            </a:endParaRPr>
          </a:p>
          <a:p>
            <a:pPr marL="457200" lvl="1" indent="-457200" algn="l">
              <a:buSzPct val="160000"/>
              <a:buBlip>
                <a:blip r:embed="rId6"/>
              </a:buBlip>
            </a:pPr>
            <a:r>
              <a:rPr lang="en-US" sz="3000" dirty="0">
                <a:solidFill>
                  <a:schemeClr val="tx1"/>
                </a:solidFill>
              </a:rPr>
              <a:t> Those in LGBTQI+ communities may have to “come out” in order to disclose abuse.</a:t>
            </a:r>
            <a:endParaRPr lang="en-US" sz="100" dirty="0">
              <a:solidFill>
                <a:schemeClr val="tx1"/>
              </a:solidFill>
            </a:endParaRPr>
          </a:p>
        </p:txBody>
      </p:sp>
      <p:pic>
        <p:nvPicPr>
          <p:cNvPr id="11" name="Picture 10">
            <a:extLst>
              <a:ext uri="{FF2B5EF4-FFF2-40B4-BE49-F238E27FC236}">
                <a16:creationId xmlns:a16="http://schemas.microsoft.com/office/drawing/2014/main" id="{3D5D26C8-BEF5-4BFD-8749-40619D81C0BA}"/>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159" name="Rectangle"/>
          <p:cNvSpPr/>
          <p:nvPr/>
        </p:nvSpPr>
        <p:spPr>
          <a:xfrm>
            <a:off x="16581600" y="13450808"/>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4611840"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Part 4: Domestic abuse and the Christian church</a:t>
            </a:r>
          </a:p>
        </p:txBody>
      </p:sp>
    </p:spTree>
    <p:extLst>
      <p:ext uri="{BB962C8B-B14F-4D97-AF65-F5344CB8AC3E}">
        <p14:creationId xmlns:p14="http://schemas.microsoft.com/office/powerpoint/2010/main" val="712108626"/>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
                                        <p:tgtEl>
                                          <p:spTgt spid="14"/>
                                        </p:tgtEl>
                                      </p:cBhvr>
                                    </p:animEffect>
                                  </p:childTnLst>
                                </p:cTn>
                              </p:par>
                              <p:par>
                                <p:cTn id="8" presetID="10" presetClass="entr" presetSubtype="0" fill="hold" nodeType="withEffect">
                                  <p:stCondLst>
                                    <p:cond delay="4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fade">
                                      <p:cBhvr>
                                        <p:cTn id="20" dur="500"/>
                                        <p:tgtEl>
                                          <p:spTgt spid="1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animEffect transition="in" filter="fade">
                                      <p:cBhvr>
                                        <p:cTn id="25"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62955"/>
            <a:ext cx="9597179"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4 (question 1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741715" y="2504515"/>
            <a:ext cx="18845320"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algn="l" rtl="0"/>
            <a:r>
              <a:rPr lang="en-US" sz="3200" b="0" i="0" dirty="0">
                <a:solidFill>
                  <a:srgbClr val="333333"/>
                </a:solidFill>
                <a:effectLst/>
                <a:latin typeface="Open Sans" panose="020B0606030504020204" pitchFamily="34" charset="0"/>
              </a:rPr>
              <a:t>In this part of the course, we have thought about some of the reasons why there can be additional barriers to disclosure of domestic abuse within the Christian church.</a:t>
            </a:r>
          </a:p>
          <a:p>
            <a:pPr algn="l" rtl="0"/>
            <a:endParaRPr lang="en-US" sz="3200" b="0" i="0" dirty="0">
              <a:solidFill>
                <a:srgbClr val="333333"/>
              </a:solidFill>
              <a:effectLst/>
              <a:latin typeface="Open Sans" panose="020B0606030504020204" pitchFamily="34" charset="0"/>
            </a:endParaRPr>
          </a:p>
          <a:p>
            <a:pPr algn="l" rtl="0"/>
            <a:r>
              <a:rPr lang="en-US" sz="3200" b="0" i="0" dirty="0">
                <a:solidFill>
                  <a:srgbClr val="333333"/>
                </a:solidFill>
                <a:effectLst/>
                <a:latin typeface="Open Sans" panose="020B0606030504020204" pitchFamily="34" charset="0"/>
              </a:rPr>
              <a:t>Select </a:t>
            </a:r>
            <a:r>
              <a:rPr lang="en-US" sz="3200" b="1" i="0" dirty="0">
                <a:solidFill>
                  <a:srgbClr val="333333"/>
                </a:solidFill>
                <a:effectLst/>
                <a:latin typeface="Open Sans" panose="020B0606030504020204" pitchFamily="34" charset="0"/>
              </a:rPr>
              <a:t>3</a:t>
            </a:r>
            <a:r>
              <a:rPr lang="en-US" sz="3200" b="0" i="0" dirty="0">
                <a:solidFill>
                  <a:srgbClr val="333333"/>
                </a:solidFill>
                <a:effectLst/>
                <a:latin typeface="Open Sans" panose="020B0606030504020204" pitchFamily="34" charset="0"/>
              </a:rPr>
              <a:t> from the options below:</a:t>
            </a:r>
          </a:p>
        </p:txBody>
      </p:sp>
      <p:sp>
        <p:nvSpPr>
          <p:cNvPr id="15" name="TextBox 14">
            <a:extLst>
              <a:ext uri="{FF2B5EF4-FFF2-40B4-BE49-F238E27FC236}">
                <a16:creationId xmlns:a16="http://schemas.microsoft.com/office/drawing/2014/main" id="{A75E0D42-429C-4400-949B-AF6757FF83D9}"/>
              </a:ext>
            </a:extLst>
          </p:cNvPr>
          <p:cNvSpPr txBox="1"/>
          <p:nvPr/>
        </p:nvSpPr>
        <p:spPr>
          <a:xfrm>
            <a:off x="3265714" y="4996350"/>
            <a:ext cx="17321320"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Church leaders (vicars, priests) are not as available as they should be to hear the stories of those who are suffering.</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Church teaching can be used by perpetrators as a lever to keep a partner in an abusive relationship.</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Theological issues relating of sexuality and/or gender can mean that those from LGBTQI+ backgrounds may find it difficult to raise concerns.</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Many people in the church find it difficult to acknowledge marital difficulties because of a fear of failure.</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2" name="Picture 11">
            <a:extLst>
              <a:ext uri="{FF2B5EF4-FFF2-40B4-BE49-F238E27FC236}">
                <a16:creationId xmlns:a16="http://schemas.microsoft.com/office/drawing/2014/main" id="{40B732F4-A2E9-4270-8CD0-7DDEC50FF5CB}"/>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748" name="Rectangle"/>
          <p:cNvSpPr/>
          <p:nvPr/>
        </p:nvSpPr>
        <p:spPr>
          <a:xfrm>
            <a:off x="17067600"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4308872"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rPr lang="en-US" dirty="0"/>
              <a:t>Review Your Learning: Part 4 (question 1 of 3)</a:t>
            </a:r>
          </a:p>
        </p:txBody>
      </p:sp>
    </p:spTree>
    <p:extLst>
      <p:ext uri="{BB962C8B-B14F-4D97-AF65-F5344CB8AC3E}">
        <p14:creationId xmlns:p14="http://schemas.microsoft.com/office/powerpoint/2010/main" val="232649881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53037"/>
            <a:ext cx="9291005"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4 (question 2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886857" y="2504515"/>
            <a:ext cx="18700177"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What do you think are some of the positive roles that the church community could play in relation to domestic abuse?</a:t>
            </a:r>
          </a:p>
          <a:p>
            <a:pPr marL="0" marR="0" indent="0" algn="just" defTabSz="2438338" rtl="0" fontAlgn="auto" latinLnBrk="0" hangingPunct="0">
              <a:lnSpc>
                <a:spcPct val="100000"/>
              </a:lnSpc>
              <a:spcBef>
                <a:spcPts val="0"/>
              </a:spcBef>
              <a:spcAft>
                <a:spcPts val="0"/>
              </a:spcAft>
              <a:buClrTx/>
              <a:buSzTx/>
              <a:buFontTx/>
              <a:buNone/>
              <a:tabLst/>
            </a:pPr>
            <a:endParaRPr lang="en-US" sz="3200" b="0" i="0" dirty="0">
              <a:solidFill>
                <a:srgbClr val="333333"/>
              </a:solidFill>
              <a:effectLst/>
              <a:latin typeface="Open Sans" panose="020B0606030504020204" pitchFamily="34" charset="0"/>
            </a:endParaRPr>
          </a:p>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Select </a:t>
            </a:r>
            <a:r>
              <a:rPr lang="en-US" sz="3200" b="1" i="0" dirty="0">
                <a:solidFill>
                  <a:srgbClr val="333333"/>
                </a:solidFill>
                <a:effectLst/>
                <a:latin typeface="Open Sans" panose="020B0606030504020204" pitchFamily="34" charset="0"/>
              </a:rPr>
              <a:t>2</a:t>
            </a:r>
            <a:r>
              <a:rPr lang="en-US" sz="3200" b="0" i="0" dirty="0">
                <a:solidFill>
                  <a:srgbClr val="333333"/>
                </a:solidFill>
                <a:effectLst/>
                <a:latin typeface="Open Sans" panose="020B0606030504020204" pitchFamily="34" charset="0"/>
              </a:rPr>
              <a:t> from the options below:</a:t>
            </a: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5" name="TextBox 14">
            <a:extLst>
              <a:ext uri="{FF2B5EF4-FFF2-40B4-BE49-F238E27FC236}">
                <a16:creationId xmlns:a16="http://schemas.microsoft.com/office/drawing/2014/main" id="{A75E0D42-429C-4400-949B-AF6757FF83D9}"/>
              </a:ext>
            </a:extLst>
          </p:cNvPr>
          <p:cNvSpPr txBox="1"/>
          <p:nvPr/>
        </p:nvSpPr>
        <p:spPr>
          <a:xfrm>
            <a:off x="3265714" y="4981311"/>
            <a:ext cx="17321320"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Change its ideals and teaching about marriage being a lifelong faithful commitment.</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Model healthy relationships, and create safe spaces for all people, regardless of their faith background.</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Whilst it is true that restoration of relationships is possible, we need to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recognise</a:t>
            </a:r>
            <a:r>
              <a:rPr kumimoji="0" lang="en-US" sz="3200" b="0" i="0" u="none" strike="noStrike" cap="none" spc="0" normalizeH="0" baseline="0" dirty="0">
                <a:ln>
                  <a:noFill/>
                </a:ln>
                <a:solidFill>
                  <a:srgbClr val="5E5E5E"/>
                </a:solidFill>
                <a:effectLst/>
                <a:uFillTx/>
                <a:latin typeface="+mn-lt"/>
                <a:ea typeface="+mn-ea"/>
                <a:cs typeface="+mn-cs"/>
                <a:sym typeface="Helvetica Neue"/>
              </a:rPr>
              <a:t> that many people need to be protected from, or helped to leave, an abusive situation.</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2" name="Picture 11">
            <a:extLst>
              <a:ext uri="{FF2B5EF4-FFF2-40B4-BE49-F238E27FC236}">
                <a16:creationId xmlns:a16="http://schemas.microsoft.com/office/drawing/2014/main" id="{E71B692E-805D-4950-8B1F-EA8F7556077C}"/>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748" name="Rectangle"/>
          <p:cNvSpPr/>
          <p:nvPr/>
        </p:nvSpPr>
        <p:spPr>
          <a:xfrm>
            <a:off x="17557200"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4308872"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rPr lang="en-US" dirty="0"/>
              <a:t>Review Your Learning: Part 4 (question 2 of 3)</a:t>
            </a:r>
          </a:p>
        </p:txBody>
      </p:sp>
    </p:spTree>
    <p:extLst>
      <p:ext uri="{BB962C8B-B14F-4D97-AF65-F5344CB8AC3E}">
        <p14:creationId xmlns:p14="http://schemas.microsoft.com/office/powerpoint/2010/main" val="161068154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139" y="643835"/>
            <a:ext cx="9361537"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4 (question 3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959429" y="2504515"/>
            <a:ext cx="18627605"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algn="l" rtl="0"/>
            <a:r>
              <a:rPr lang="en-US" sz="3200" b="0" i="0" dirty="0">
                <a:solidFill>
                  <a:srgbClr val="333333"/>
                </a:solidFill>
                <a:effectLst/>
                <a:latin typeface="Open Sans" panose="020B0606030504020204" pitchFamily="34" charset="0"/>
              </a:rPr>
              <a:t>True or false?</a:t>
            </a:r>
          </a:p>
          <a:p>
            <a:pPr algn="l" rtl="0"/>
            <a:endParaRPr lang="en-US" sz="3200" b="0" i="0" dirty="0">
              <a:solidFill>
                <a:srgbClr val="333333"/>
              </a:solidFill>
              <a:effectLst/>
              <a:latin typeface="Open Sans" panose="020B0606030504020204" pitchFamily="34" charset="0"/>
            </a:endParaRPr>
          </a:p>
          <a:p>
            <a:pPr algn="l" rtl="0"/>
            <a:r>
              <a:rPr lang="en-US" sz="3200" b="0" i="0" dirty="0">
                <a:solidFill>
                  <a:srgbClr val="333333"/>
                </a:solidFill>
                <a:effectLst/>
                <a:latin typeface="Open Sans" panose="020B0606030504020204" pitchFamily="34" charset="0"/>
              </a:rPr>
              <a:t>Somebody who is suffering from domestic abuse is far more likely to talk to a trusted friend about their situation, so it is beneficial for as many people as possible in your congregation to be aware of the issues and dynamics of domestic abuse within church contexts.</a:t>
            </a: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0" name="Picture 9">
            <a:extLst>
              <a:ext uri="{FF2B5EF4-FFF2-40B4-BE49-F238E27FC236}">
                <a16:creationId xmlns:a16="http://schemas.microsoft.com/office/drawing/2014/main" id="{D9D9BE11-996C-4B7B-ABD4-DDAC79163197}"/>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748" name="Rectangle"/>
          <p:cNvSpPr/>
          <p:nvPr/>
        </p:nvSpPr>
        <p:spPr>
          <a:xfrm>
            <a:off x="18039600"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4308872"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FFFFFF"/>
                </a:solidFill>
              </a:defRPr>
            </a:lvl1pPr>
          </a:lstStyle>
          <a:p>
            <a:r>
              <a:rPr lang="en-US" dirty="0"/>
              <a:t>Review Your Learning: Part 4 (question 3 of 3)</a:t>
            </a:r>
          </a:p>
        </p:txBody>
      </p:sp>
    </p:spTree>
    <p:extLst>
      <p:ext uri="{BB962C8B-B14F-4D97-AF65-F5344CB8AC3E}">
        <p14:creationId xmlns:p14="http://schemas.microsoft.com/office/powerpoint/2010/main" val="113067642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6471323"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b="1" i="0" dirty="0">
                <a:solidFill>
                  <a:srgbClr val="FFFFFF"/>
                </a:solidFill>
                <a:effectLst/>
                <a:latin typeface="Roboto" panose="02000000000000000000" pitchFamily="2" charset="0"/>
              </a:rPr>
              <a:t>Supporting Healthy Relationships</a:t>
            </a:r>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sp>
        <p:nvSpPr>
          <p:cNvPr id="14" name="Learning from…">
            <a:extLst>
              <a:ext uri="{FF2B5EF4-FFF2-40B4-BE49-F238E27FC236}">
                <a16:creationId xmlns:a16="http://schemas.microsoft.com/office/drawing/2014/main" id="{71BADF13-BC5F-437E-BB29-DACBA0C3D446}"/>
              </a:ext>
            </a:extLst>
          </p:cNvPr>
          <p:cNvSpPr txBox="1"/>
          <p:nvPr/>
        </p:nvSpPr>
        <p:spPr>
          <a:xfrm>
            <a:off x="2468941" y="1862756"/>
            <a:ext cx="19445289" cy="1019672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Christian families experiencing domestic abuse are as complex, if not more complex, than those outside the church community.</a:t>
            </a:r>
          </a:p>
          <a:p>
            <a:pPr marL="457200" lvl="1" indent="-457200" algn="l">
              <a:buSzPct val="160000"/>
              <a:buBlip>
                <a:blip r:embed="rId4"/>
              </a:buBlip>
            </a:pPr>
            <a:endParaRPr lang="en-US" sz="3000" dirty="0">
              <a:solidFill>
                <a:schemeClr val="tx1"/>
              </a:solidFill>
            </a:endParaRPr>
          </a:p>
          <a:p>
            <a:pPr marL="457200" lvl="1" indent="-457200" algn="l">
              <a:buSzPct val="160000"/>
              <a:buBlip>
                <a:blip r:embed="rId5"/>
              </a:buBlip>
            </a:pPr>
            <a:r>
              <a:rPr lang="en-US" sz="3000" dirty="0">
                <a:solidFill>
                  <a:schemeClr val="tx1"/>
                </a:solidFill>
              </a:rPr>
              <a:t>The church is called to embody and develop loving and just relationships.</a:t>
            </a:r>
          </a:p>
          <a:p>
            <a:pPr marL="457200" lvl="1" indent="-457200" algn="l">
              <a:buSzPct val="160000"/>
              <a:buBlip>
                <a:blip r:embed="rId5"/>
              </a:buBlip>
            </a:pPr>
            <a:endParaRPr lang="en-US" sz="3000" dirty="0">
              <a:solidFill>
                <a:schemeClr val="tx1"/>
              </a:solidFill>
            </a:endParaRPr>
          </a:p>
          <a:p>
            <a:pPr marL="457200" lvl="1" indent="-457200" algn="l">
              <a:buSzPct val="160000"/>
              <a:buBlip>
                <a:blip r:embed="rId5"/>
              </a:buBlip>
            </a:pPr>
            <a:r>
              <a:rPr lang="en-US" sz="3000" dirty="0">
                <a:solidFill>
                  <a:schemeClr val="tx1"/>
                </a:solidFill>
              </a:rPr>
              <a:t> Living out a sustaining spirituality rooted in the language and shared experience of God’s love in Christ.</a:t>
            </a:r>
          </a:p>
          <a:p>
            <a:pPr marL="457200" lvl="1" indent="-457200" algn="l">
              <a:buSzPct val="160000"/>
              <a:buBlip>
                <a:blip r:embed="rId5"/>
              </a:buBlip>
            </a:pPr>
            <a:endParaRPr lang="en-US" sz="3000" dirty="0">
              <a:solidFill>
                <a:schemeClr val="tx1"/>
              </a:solidFill>
            </a:endParaRPr>
          </a:p>
          <a:p>
            <a:pPr marL="457200" lvl="1" indent="-457200" algn="l">
              <a:buSzPct val="160000"/>
              <a:buBlip>
                <a:blip r:embed="rId5"/>
              </a:buBlip>
            </a:pPr>
            <a:r>
              <a:rPr lang="en-US" sz="3000" dirty="0">
                <a:solidFill>
                  <a:schemeClr val="tx1"/>
                </a:solidFill>
              </a:rPr>
              <a:t> Building others up, </a:t>
            </a:r>
            <a:r>
              <a:rPr lang="en-US" sz="3000" dirty="0" err="1">
                <a:solidFill>
                  <a:schemeClr val="tx1"/>
                </a:solidFill>
              </a:rPr>
              <a:t>practising</a:t>
            </a:r>
            <a:r>
              <a:rPr lang="en-US" sz="3000" dirty="0">
                <a:solidFill>
                  <a:schemeClr val="tx1"/>
                </a:solidFill>
              </a:rPr>
              <a:t> empathy and using power to protect the vulnerable.</a:t>
            </a:r>
          </a:p>
          <a:p>
            <a:pPr marL="457200" lvl="1" indent="-457200" algn="l">
              <a:buSzPct val="160000"/>
              <a:buBlip>
                <a:blip r:embed="rId5"/>
              </a:buBlip>
            </a:pPr>
            <a:endParaRPr lang="en-US" sz="3000" dirty="0">
              <a:solidFill>
                <a:schemeClr val="tx1"/>
              </a:solidFill>
            </a:endParaRPr>
          </a:p>
          <a:p>
            <a:pPr marL="457200" lvl="1" indent="-457200" algn="l">
              <a:buSzPct val="160000"/>
              <a:buBlip>
                <a:blip r:embed="rId5"/>
              </a:buBlip>
            </a:pPr>
            <a:r>
              <a:rPr lang="en-US" sz="3000" dirty="0">
                <a:solidFill>
                  <a:schemeClr val="tx1"/>
                </a:solidFill>
              </a:rPr>
              <a:t> Creating a healthy culture where positive relationships include permission to talk about struggles, difficulties and disclose abuse.</a:t>
            </a:r>
          </a:p>
          <a:p>
            <a:pPr marL="457200" lvl="1" indent="-457200" algn="l">
              <a:buSzPct val="160000"/>
              <a:buBlip>
                <a:blip r:embed="rId5"/>
              </a:buBlip>
            </a:pPr>
            <a:endParaRPr lang="en-US" sz="3000" dirty="0">
              <a:solidFill>
                <a:schemeClr val="tx1"/>
              </a:solidFill>
            </a:endParaRPr>
          </a:p>
          <a:p>
            <a:pPr marL="457200" lvl="1" indent="-457200" algn="l">
              <a:buSzPct val="160000"/>
              <a:buBlip>
                <a:blip r:embed="rId5"/>
              </a:buBlip>
            </a:pPr>
            <a:r>
              <a:rPr lang="en-US" sz="3000" dirty="0">
                <a:solidFill>
                  <a:schemeClr val="tx1"/>
                </a:solidFill>
              </a:rPr>
              <a:t> We want all who participate or connect with the Christian community to be able to find safety, healing and restoration.</a:t>
            </a:r>
            <a:endParaRPr lang="en-US" sz="100" dirty="0">
              <a:solidFill>
                <a:schemeClr val="tx1"/>
              </a:solidFill>
            </a:endParaRPr>
          </a:p>
        </p:txBody>
      </p:sp>
      <p:pic>
        <p:nvPicPr>
          <p:cNvPr id="3" name="Picture 2" descr="Diagram&#10;&#10;Description automatically generated">
            <a:extLst>
              <a:ext uri="{FF2B5EF4-FFF2-40B4-BE49-F238E27FC236}">
                <a16:creationId xmlns:a16="http://schemas.microsoft.com/office/drawing/2014/main" id="{9AD697F1-A8CB-496F-BDDD-54B05B699B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 y="1377251"/>
            <a:ext cx="24383173" cy="12019314"/>
          </a:xfrm>
          <a:prstGeom prst="rect">
            <a:avLst/>
          </a:prstGeom>
        </p:spPr>
      </p:pic>
      <p:pic>
        <p:nvPicPr>
          <p:cNvPr id="11" name="Picture 10">
            <a:extLst>
              <a:ext uri="{FF2B5EF4-FFF2-40B4-BE49-F238E27FC236}">
                <a16:creationId xmlns:a16="http://schemas.microsoft.com/office/drawing/2014/main" id="{448700C1-EF00-40C9-B733-0F4B1D27E852}"/>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159" name="Rectangle"/>
          <p:cNvSpPr/>
          <p:nvPr/>
        </p:nvSpPr>
        <p:spPr>
          <a:xfrm>
            <a:off x="18529200" y="13450808"/>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4042773"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5: The role of the Christian community</a:t>
            </a:r>
          </a:p>
        </p:txBody>
      </p:sp>
    </p:spTree>
    <p:extLst>
      <p:ext uri="{BB962C8B-B14F-4D97-AF65-F5344CB8AC3E}">
        <p14:creationId xmlns:p14="http://schemas.microsoft.com/office/powerpoint/2010/main" val="91983863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24384000" cy="16262252"/>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6570710"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b="1" i="0" dirty="0">
                <a:solidFill>
                  <a:srgbClr val="FFFFFF"/>
                </a:solidFill>
                <a:effectLst/>
                <a:latin typeface="Roboto" panose="02000000000000000000" pitchFamily="2" charset="0"/>
              </a:rPr>
              <a:t>Supporting Awareness and Action</a:t>
            </a: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14" name="Learning from…">
            <a:extLst>
              <a:ext uri="{FF2B5EF4-FFF2-40B4-BE49-F238E27FC236}">
                <a16:creationId xmlns:a16="http://schemas.microsoft.com/office/drawing/2014/main" id="{71BADF13-BC5F-437E-BB29-DACBA0C3D446}"/>
              </a:ext>
            </a:extLst>
          </p:cNvPr>
          <p:cNvSpPr txBox="1"/>
          <p:nvPr/>
        </p:nvSpPr>
        <p:spPr>
          <a:xfrm>
            <a:off x="997950" y="3103000"/>
            <a:ext cx="6953355" cy="7509999"/>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In governance</a:t>
            </a:r>
          </a:p>
          <a:p>
            <a:pPr marL="457200" indent="-457200" algn="l">
              <a:spcBef>
                <a:spcPts val="1200"/>
              </a:spcBef>
              <a:spcAft>
                <a:spcPts val="600"/>
              </a:spcAft>
              <a:buClr>
                <a:srgbClr val="92D050"/>
              </a:buClr>
              <a:buSzPct val="120000"/>
              <a:buBlip>
                <a:blip r:embed="rId5"/>
              </a:buBlip>
            </a:pPr>
            <a:r>
              <a:rPr lang="en-US" sz="3000" dirty="0">
                <a:solidFill>
                  <a:schemeClr val="tx1"/>
                </a:solidFill>
              </a:rPr>
              <a:t>Appoint a Parish Safeguarding Officer.</a:t>
            </a:r>
          </a:p>
          <a:p>
            <a:pPr marL="457200" indent="-457200" algn="l">
              <a:spcBef>
                <a:spcPts val="1200"/>
              </a:spcBef>
              <a:spcAft>
                <a:spcPts val="600"/>
              </a:spcAft>
              <a:buClr>
                <a:srgbClr val="92D050"/>
              </a:buClr>
              <a:buSzPct val="120000"/>
              <a:buBlip>
                <a:blip r:embed="rId5"/>
              </a:buBlip>
            </a:pPr>
            <a:r>
              <a:rPr lang="en-US" sz="3000" dirty="0">
                <a:solidFill>
                  <a:schemeClr val="tx1"/>
                </a:solidFill>
              </a:rPr>
              <a:t> Work with your Diocesan Safeguarding Advisor.</a:t>
            </a:r>
          </a:p>
          <a:p>
            <a:pPr marL="457200" indent="-457200" algn="l">
              <a:spcBef>
                <a:spcPts val="1200"/>
              </a:spcBef>
              <a:spcAft>
                <a:spcPts val="600"/>
              </a:spcAft>
              <a:buClr>
                <a:srgbClr val="92D050"/>
              </a:buClr>
              <a:buSzPct val="120000"/>
              <a:buBlip>
                <a:blip r:embed="rId5"/>
              </a:buBlip>
            </a:pPr>
            <a:r>
              <a:rPr lang="en-US" sz="3000" dirty="0">
                <a:solidFill>
                  <a:schemeClr val="tx1"/>
                </a:solidFill>
              </a:rPr>
              <a:t> Discuss these issues at PCC or Chapter.</a:t>
            </a:r>
          </a:p>
          <a:p>
            <a:pPr marL="457200" indent="-457200" algn="l">
              <a:spcBef>
                <a:spcPts val="1200"/>
              </a:spcBef>
              <a:spcAft>
                <a:spcPts val="600"/>
              </a:spcAft>
              <a:buClr>
                <a:srgbClr val="92D050"/>
              </a:buClr>
              <a:buSzPct val="120000"/>
              <a:buBlip>
                <a:blip r:embed="rId5"/>
              </a:buBlip>
            </a:pPr>
            <a:r>
              <a:rPr lang="en-US" sz="3000" dirty="0">
                <a:solidFill>
                  <a:schemeClr val="tx1"/>
                </a:solidFill>
              </a:rPr>
              <a:t> Agree a domestic abuse statement.</a:t>
            </a:r>
          </a:p>
          <a:p>
            <a:pPr marL="457200" indent="-457200" algn="l">
              <a:spcBef>
                <a:spcPts val="1200"/>
              </a:spcBef>
              <a:spcAft>
                <a:spcPts val="600"/>
              </a:spcAft>
              <a:buClr>
                <a:srgbClr val="92D050"/>
              </a:buClr>
              <a:buSzPct val="120000"/>
              <a:buBlip>
                <a:blip r:embed="rId5"/>
              </a:buBlip>
            </a:pPr>
            <a:r>
              <a:rPr lang="en-US" sz="3000" dirty="0">
                <a:solidFill>
                  <a:schemeClr val="tx1"/>
                </a:solidFill>
              </a:rPr>
              <a:t> Adopt good safeguarding procedures and ensure training is up to date.</a:t>
            </a:r>
          </a:p>
          <a:p>
            <a:pPr lvl="1" indent="0" algn="l">
              <a:buSzPct val="160000"/>
            </a:pPr>
            <a:endParaRPr lang="en-US" sz="100" dirty="0">
              <a:solidFill>
                <a:schemeClr val="tx1"/>
              </a:solidFill>
            </a:endParaRPr>
          </a:p>
        </p:txBody>
      </p:sp>
      <p:sp>
        <p:nvSpPr>
          <p:cNvPr id="11" name="Learning from…">
            <a:extLst>
              <a:ext uri="{FF2B5EF4-FFF2-40B4-BE49-F238E27FC236}">
                <a16:creationId xmlns:a16="http://schemas.microsoft.com/office/drawing/2014/main" id="{B5F27C5B-D20C-4BA1-8C0F-94A2093336F3}"/>
              </a:ext>
            </a:extLst>
          </p:cNvPr>
          <p:cNvSpPr txBox="1"/>
          <p:nvPr/>
        </p:nvSpPr>
        <p:spPr>
          <a:xfrm>
            <a:off x="8715323" y="3102998"/>
            <a:ext cx="6953355" cy="7509999"/>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In partnerships</a:t>
            </a:r>
          </a:p>
          <a:p>
            <a:pPr marL="457200" indent="-457200" algn="l">
              <a:spcBef>
                <a:spcPts val="1200"/>
              </a:spcBef>
              <a:spcAft>
                <a:spcPts val="600"/>
              </a:spcAft>
              <a:buClr>
                <a:srgbClr val="92D050"/>
              </a:buClr>
              <a:buSzPct val="120000"/>
              <a:buBlip>
                <a:blip r:embed="rId5"/>
              </a:buBlip>
            </a:pPr>
            <a:r>
              <a:rPr lang="en-US" sz="3000" dirty="0">
                <a:solidFill>
                  <a:schemeClr val="tx1"/>
                </a:solidFill>
              </a:rPr>
              <a:t> Make sure your church knows how to contact their local Domestic Abuse specialist service provider.</a:t>
            </a:r>
          </a:p>
          <a:p>
            <a:pPr marL="457200" indent="-457200" algn="l">
              <a:spcBef>
                <a:spcPts val="1200"/>
              </a:spcBef>
              <a:spcAft>
                <a:spcPts val="600"/>
              </a:spcAft>
              <a:buClr>
                <a:srgbClr val="92D050"/>
              </a:buClr>
              <a:buSzPct val="120000"/>
              <a:buBlip>
                <a:blip r:embed="rId5"/>
              </a:buBlip>
            </a:pPr>
            <a:r>
              <a:rPr lang="en-US" sz="3000" dirty="0">
                <a:solidFill>
                  <a:schemeClr val="tx1"/>
                </a:solidFill>
              </a:rPr>
              <a:t> Place contact information or leaflets in public places in your building(s).</a:t>
            </a:r>
            <a:endParaRPr lang="en-US" sz="100" dirty="0">
              <a:solidFill>
                <a:schemeClr val="tx1"/>
              </a:solidFill>
            </a:endParaRPr>
          </a:p>
        </p:txBody>
      </p:sp>
      <p:sp>
        <p:nvSpPr>
          <p:cNvPr id="12" name="Learning from…">
            <a:extLst>
              <a:ext uri="{FF2B5EF4-FFF2-40B4-BE49-F238E27FC236}">
                <a16:creationId xmlns:a16="http://schemas.microsoft.com/office/drawing/2014/main" id="{741C6A70-1720-4E65-9BE5-CBF1A96A1F00}"/>
              </a:ext>
            </a:extLst>
          </p:cNvPr>
          <p:cNvSpPr txBox="1"/>
          <p:nvPr/>
        </p:nvSpPr>
        <p:spPr>
          <a:xfrm>
            <a:off x="16432697" y="3102999"/>
            <a:ext cx="6953355" cy="7509999"/>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In learning and discipleship</a:t>
            </a:r>
          </a:p>
          <a:p>
            <a:pPr marL="457200" indent="-457200" algn="l">
              <a:spcBef>
                <a:spcPts val="1200"/>
              </a:spcBef>
              <a:spcAft>
                <a:spcPts val="600"/>
              </a:spcAft>
              <a:buClr>
                <a:srgbClr val="92D050"/>
              </a:buClr>
              <a:buSzPct val="120000"/>
              <a:buBlip>
                <a:blip r:embed="rId5"/>
              </a:buBlip>
            </a:pPr>
            <a:r>
              <a:rPr lang="en-US" sz="3000" dirty="0">
                <a:solidFill>
                  <a:schemeClr val="tx1"/>
                </a:solidFill>
              </a:rPr>
              <a:t> Include in your youth/children's ministry </a:t>
            </a:r>
            <a:r>
              <a:rPr lang="en-US" sz="3000" dirty="0" err="1">
                <a:solidFill>
                  <a:schemeClr val="tx1"/>
                </a:solidFill>
              </a:rPr>
              <a:t>programme</a:t>
            </a:r>
            <a:r>
              <a:rPr lang="en-US" sz="3000" dirty="0">
                <a:solidFill>
                  <a:schemeClr val="tx1"/>
                </a:solidFill>
              </a:rPr>
              <a:t>.</a:t>
            </a:r>
          </a:p>
          <a:p>
            <a:pPr marL="457200" indent="-457200" algn="l">
              <a:spcBef>
                <a:spcPts val="1200"/>
              </a:spcBef>
              <a:spcAft>
                <a:spcPts val="600"/>
              </a:spcAft>
              <a:buClr>
                <a:srgbClr val="92D050"/>
              </a:buClr>
              <a:buSzPct val="120000"/>
              <a:buBlip>
                <a:blip r:embed="rId5"/>
              </a:buBlip>
            </a:pPr>
            <a:r>
              <a:rPr lang="en-US" sz="3000" dirty="0">
                <a:solidFill>
                  <a:schemeClr val="tx1"/>
                </a:solidFill>
              </a:rPr>
              <a:t> Include in adult small group settings.</a:t>
            </a:r>
          </a:p>
          <a:p>
            <a:pPr marL="457200" indent="-457200" algn="l">
              <a:spcBef>
                <a:spcPts val="1200"/>
              </a:spcBef>
              <a:spcAft>
                <a:spcPts val="600"/>
              </a:spcAft>
              <a:buClr>
                <a:srgbClr val="92D050"/>
              </a:buClr>
              <a:buSzPct val="120000"/>
              <a:buBlip>
                <a:blip r:embed="rId5"/>
              </a:buBlip>
            </a:pPr>
            <a:r>
              <a:rPr lang="en-US" sz="3000" dirty="0">
                <a:solidFill>
                  <a:schemeClr val="tx1"/>
                </a:solidFill>
              </a:rPr>
              <a:t> Ensure appropriate people get training.</a:t>
            </a:r>
          </a:p>
          <a:p>
            <a:pPr marL="457200" indent="-457200" algn="l">
              <a:spcBef>
                <a:spcPts val="1200"/>
              </a:spcBef>
              <a:spcAft>
                <a:spcPts val="600"/>
              </a:spcAft>
              <a:buClr>
                <a:srgbClr val="92D050"/>
              </a:buClr>
              <a:buSzPct val="120000"/>
              <a:buBlip>
                <a:blip r:embed="rId5"/>
              </a:buBlip>
            </a:pPr>
            <a:r>
              <a:rPr lang="en-US" sz="3000" dirty="0">
                <a:solidFill>
                  <a:schemeClr val="tx1"/>
                </a:solidFill>
              </a:rPr>
              <a:t> Financial giving or volunteering.</a:t>
            </a:r>
          </a:p>
          <a:p>
            <a:pPr marL="457200" indent="-457200" algn="l">
              <a:spcBef>
                <a:spcPts val="1200"/>
              </a:spcBef>
              <a:spcAft>
                <a:spcPts val="600"/>
              </a:spcAft>
              <a:buClr>
                <a:srgbClr val="92D050"/>
              </a:buClr>
              <a:buSzPct val="120000"/>
              <a:buBlip>
                <a:blip r:embed="rId5"/>
              </a:buBlip>
            </a:pPr>
            <a:r>
              <a:rPr lang="en-US" sz="3000" dirty="0">
                <a:solidFill>
                  <a:schemeClr val="tx1"/>
                </a:solidFill>
              </a:rPr>
              <a:t> Pray and teach publicly about these issues.</a:t>
            </a:r>
            <a:endParaRPr lang="en-US" sz="100" dirty="0">
              <a:solidFill>
                <a:schemeClr val="tx1"/>
              </a:solidFill>
            </a:endParaRPr>
          </a:p>
        </p:txBody>
      </p:sp>
      <p:pic>
        <p:nvPicPr>
          <p:cNvPr id="13" name="Picture 12">
            <a:extLst>
              <a:ext uri="{FF2B5EF4-FFF2-40B4-BE49-F238E27FC236}">
                <a16:creationId xmlns:a16="http://schemas.microsoft.com/office/drawing/2014/main" id="{94E40D85-2E52-4870-9FEA-4AA738853BD9}"/>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159" name="Rectangle"/>
          <p:cNvSpPr/>
          <p:nvPr/>
        </p:nvSpPr>
        <p:spPr>
          <a:xfrm>
            <a:off x="19018800" y="13450808"/>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61" name="Introduction"/>
          <p:cNvSpPr txBox="1"/>
          <p:nvPr/>
        </p:nvSpPr>
        <p:spPr>
          <a:xfrm>
            <a:off x="104698" y="13420716"/>
            <a:ext cx="4042773"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5: The role of the Christian community</a:t>
            </a:r>
          </a:p>
        </p:txBody>
      </p:sp>
    </p:spTree>
    <p:extLst>
      <p:ext uri="{BB962C8B-B14F-4D97-AF65-F5344CB8AC3E}">
        <p14:creationId xmlns:p14="http://schemas.microsoft.com/office/powerpoint/2010/main" val="333311522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
                                        <p:tgtEl>
                                          <p:spTgt spid="14"/>
                                        </p:tgtEl>
                                      </p:cBhvr>
                                    </p:animEffect>
                                  </p:childTnLst>
                                </p:cTn>
                              </p:par>
                              <p:par>
                                <p:cTn id="8" presetID="10" presetClass="entr" presetSubtype="0" fill="hold" nodeType="withEffect">
                                  <p:stCondLst>
                                    <p:cond delay="4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fade">
                                      <p:cBhvr>
                                        <p:cTn id="25" dur="500"/>
                                        <p:tgtEl>
                                          <p:spTgt spid="1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xEl>
                                              <p:pRg st="4" end="4"/>
                                            </p:txEl>
                                          </p:spTgt>
                                        </p:tgtEl>
                                        <p:attrNameLst>
                                          <p:attrName>style.visibility</p:attrName>
                                        </p:attrNameLst>
                                      </p:cBhvr>
                                      <p:to>
                                        <p:strVal val="visible"/>
                                      </p:to>
                                    </p:set>
                                    <p:animEffect transition="in" filter="fade">
                                      <p:cBhvr>
                                        <p:cTn id="30" dur="500"/>
                                        <p:tgtEl>
                                          <p:spTgt spid="1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500"/>
                                        <p:tgtEl>
                                          <p:spTgt spid="1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xEl>
                                              <p:pRg st="1" end="1"/>
                                            </p:txEl>
                                          </p:spTgt>
                                        </p:tgtEl>
                                        <p:attrNameLst>
                                          <p:attrName>style.visibility</p:attrName>
                                        </p:attrNameLst>
                                      </p:cBhvr>
                                      <p:to>
                                        <p:strVal val="visible"/>
                                      </p:to>
                                    </p:set>
                                    <p:animEffect transition="in" filter="fade">
                                      <p:cBhvr>
                                        <p:cTn id="48" dur="500"/>
                                        <p:tgtEl>
                                          <p:spTgt spid="11">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xEl>
                                              <p:pRg st="2" end="2"/>
                                            </p:txEl>
                                          </p:spTgt>
                                        </p:tgtEl>
                                        <p:attrNameLst>
                                          <p:attrName>style.visibility</p:attrName>
                                        </p:attrNameLst>
                                      </p:cBhvr>
                                      <p:to>
                                        <p:strVal val="visible"/>
                                      </p:to>
                                    </p:set>
                                    <p:animEffect transition="in" filter="fade">
                                      <p:cBhvr>
                                        <p:cTn id="53" dur="500"/>
                                        <p:tgtEl>
                                          <p:spTgt spid="11">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nodeType="with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fade">
                                      <p:cBhvr>
                                        <p:cTn id="61" dur="500"/>
                                        <p:tgtEl>
                                          <p:spTgt spid="12">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2">
                                            <p:txEl>
                                              <p:pRg st="1" end="1"/>
                                            </p:txEl>
                                          </p:spTgt>
                                        </p:tgtEl>
                                        <p:attrNameLst>
                                          <p:attrName>style.visibility</p:attrName>
                                        </p:attrNameLst>
                                      </p:cBhvr>
                                      <p:to>
                                        <p:strVal val="visible"/>
                                      </p:to>
                                    </p:set>
                                    <p:animEffect transition="in" filter="fade">
                                      <p:cBhvr>
                                        <p:cTn id="66" dur="500"/>
                                        <p:tgtEl>
                                          <p:spTgt spid="12">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
                                            <p:txEl>
                                              <p:pRg st="2" end="2"/>
                                            </p:txEl>
                                          </p:spTgt>
                                        </p:tgtEl>
                                        <p:attrNameLst>
                                          <p:attrName>style.visibility</p:attrName>
                                        </p:attrNameLst>
                                      </p:cBhvr>
                                      <p:to>
                                        <p:strVal val="visible"/>
                                      </p:to>
                                    </p:set>
                                    <p:animEffect transition="in" filter="fade">
                                      <p:cBhvr>
                                        <p:cTn id="71" dur="500"/>
                                        <p:tgtEl>
                                          <p:spTgt spid="12">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
                                            <p:txEl>
                                              <p:pRg st="3" end="3"/>
                                            </p:txEl>
                                          </p:spTgt>
                                        </p:tgtEl>
                                        <p:attrNameLst>
                                          <p:attrName>style.visibility</p:attrName>
                                        </p:attrNameLst>
                                      </p:cBhvr>
                                      <p:to>
                                        <p:strVal val="visible"/>
                                      </p:to>
                                    </p:set>
                                    <p:animEffect transition="in" filter="fade">
                                      <p:cBhvr>
                                        <p:cTn id="76" dur="500"/>
                                        <p:tgtEl>
                                          <p:spTgt spid="1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2">
                                            <p:txEl>
                                              <p:pRg st="4" end="4"/>
                                            </p:txEl>
                                          </p:spTgt>
                                        </p:tgtEl>
                                        <p:attrNameLst>
                                          <p:attrName>style.visibility</p:attrName>
                                        </p:attrNameLst>
                                      </p:cBhvr>
                                      <p:to>
                                        <p:strVal val="visible"/>
                                      </p:to>
                                    </p:set>
                                    <p:animEffect transition="in" filter="fade">
                                      <p:cBhvr>
                                        <p:cTn id="81" dur="500"/>
                                        <p:tgtEl>
                                          <p:spTgt spid="12">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2">
                                            <p:txEl>
                                              <p:pRg st="5" end="5"/>
                                            </p:txEl>
                                          </p:spTgt>
                                        </p:tgtEl>
                                        <p:attrNameLst>
                                          <p:attrName>style.visibility</p:attrName>
                                        </p:attrNameLst>
                                      </p:cBhvr>
                                      <p:to>
                                        <p:strVal val="visible"/>
                                      </p:to>
                                    </p:set>
                                    <p:animEffect transition="in" filter="fade">
                                      <p:cBhvr>
                                        <p:cTn id="86"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827" y="-649708"/>
            <a:ext cx="24384000" cy="16256000"/>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5669822"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latin typeface="Roboto" panose="02000000000000000000" pitchFamily="2" charset="0"/>
              </a:rPr>
              <a:t>Definition of Domestic Abuse</a:t>
            </a:r>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2101061" y="5945921"/>
            <a:ext cx="9775506" cy="5423369"/>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It includes…</a:t>
            </a:r>
          </a:p>
          <a:p>
            <a:pPr marL="457200" indent="-457200" algn="l">
              <a:spcAft>
                <a:spcPts val="600"/>
              </a:spcAft>
              <a:buFont typeface="Wingdings" panose="05000000000000000000" pitchFamily="2" charset="2"/>
              <a:buChar char="ü"/>
            </a:pPr>
            <a:endParaRPr lang="en-US" sz="1800" dirty="0">
              <a:solidFill>
                <a:srgbClr val="008000"/>
              </a:solidFill>
            </a:endParaRPr>
          </a:p>
          <a:p>
            <a:pPr marL="457200" indent="-457200" algn="l">
              <a:spcBef>
                <a:spcPts val="1200"/>
              </a:spcBef>
              <a:spcAft>
                <a:spcPts val="600"/>
              </a:spcAft>
              <a:buClr>
                <a:srgbClr val="92D050"/>
              </a:buClr>
              <a:buSzPct val="120000"/>
              <a:buBlip>
                <a:blip r:embed="rId4"/>
              </a:buBlip>
            </a:pPr>
            <a:r>
              <a:rPr lang="en-US" sz="3000" dirty="0">
                <a:solidFill>
                  <a:schemeClr val="tx1"/>
                </a:solidFill>
              </a:rPr>
              <a:t> Any type of romantic/sexual/marital relationship where one party is abused by the other.</a:t>
            </a:r>
          </a:p>
          <a:p>
            <a:pPr marL="457200" indent="-457200" algn="l">
              <a:spcBef>
                <a:spcPts val="1200"/>
              </a:spcBef>
              <a:spcAft>
                <a:spcPts val="600"/>
              </a:spcAft>
              <a:buClr>
                <a:srgbClr val="92D050"/>
              </a:buClr>
              <a:buSzPct val="120000"/>
              <a:buBlip>
                <a:blip r:embed="rId4"/>
              </a:buBlip>
            </a:pPr>
            <a:r>
              <a:rPr lang="en-US" sz="3000" dirty="0">
                <a:solidFill>
                  <a:schemeClr val="tx1"/>
                </a:solidFill>
              </a:rPr>
              <a:t> Where a child over the age of 16 is subjecting any other family member over the age of 16 to abuse.</a:t>
            </a:r>
          </a:p>
          <a:p>
            <a:pPr marL="457200" indent="-457200" algn="l">
              <a:spcBef>
                <a:spcPts val="1200"/>
              </a:spcBef>
              <a:spcAft>
                <a:spcPts val="600"/>
              </a:spcAft>
              <a:buClr>
                <a:srgbClr val="92D050"/>
              </a:buClr>
              <a:buSzPct val="120000"/>
              <a:buBlip>
                <a:blip r:embed="rId4"/>
              </a:buBlip>
            </a:pPr>
            <a:r>
              <a:rPr lang="en-US" sz="3000" dirty="0">
                <a:solidFill>
                  <a:schemeClr val="tx1"/>
                </a:solidFill>
              </a:rPr>
              <a:t> So called ‘</a:t>
            </a:r>
            <a:r>
              <a:rPr lang="en-US" sz="3000" dirty="0" err="1">
                <a:solidFill>
                  <a:schemeClr val="tx1"/>
                </a:solidFill>
              </a:rPr>
              <a:t>honour</a:t>
            </a:r>
            <a:r>
              <a:rPr lang="en-US" sz="3000" dirty="0">
                <a:solidFill>
                  <a:schemeClr val="tx1"/>
                </a:solidFill>
              </a:rPr>
              <a:t> based' violence, female genital mutilation (FGM), and forced marriage.</a:t>
            </a:r>
          </a:p>
        </p:txBody>
      </p:sp>
      <p:sp>
        <p:nvSpPr>
          <p:cNvPr id="30" name="Learning from…">
            <a:extLst>
              <a:ext uri="{FF2B5EF4-FFF2-40B4-BE49-F238E27FC236}">
                <a16:creationId xmlns:a16="http://schemas.microsoft.com/office/drawing/2014/main" id="{D666EEDE-3637-478D-9C9D-628A18B1E400}"/>
              </a:ext>
            </a:extLst>
          </p:cNvPr>
          <p:cNvSpPr txBox="1"/>
          <p:nvPr/>
        </p:nvSpPr>
        <p:spPr>
          <a:xfrm>
            <a:off x="12507434" y="5903391"/>
            <a:ext cx="9775505" cy="5423369"/>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What we know…</a:t>
            </a:r>
            <a:endParaRPr lang="en-US" sz="1800" dirty="0">
              <a:solidFill>
                <a:srgbClr val="8179B1"/>
              </a:solidFill>
              <a:latin typeface="Roboto" panose="02000000000000000000" pitchFamily="2" charset="0"/>
            </a:endParaRPr>
          </a:p>
          <a:p>
            <a:pPr marL="457200" indent="-457200" algn="l">
              <a:spcAft>
                <a:spcPts val="600"/>
              </a:spcAft>
              <a:buFont typeface="Wingdings" panose="05000000000000000000" pitchFamily="2" charset="2"/>
              <a:buChar char="ü"/>
            </a:pPr>
            <a:endParaRPr lang="en-US" sz="1800" dirty="0">
              <a:solidFill>
                <a:srgbClr val="008000"/>
              </a:solidFill>
            </a:endParaRPr>
          </a:p>
          <a:p>
            <a:pPr marL="457200" indent="-457200" algn="l">
              <a:spcBef>
                <a:spcPts val="1200"/>
              </a:spcBef>
              <a:spcAft>
                <a:spcPts val="600"/>
              </a:spcAft>
              <a:buClr>
                <a:srgbClr val="92D050"/>
              </a:buClr>
              <a:buSzPct val="120000"/>
              <a:buBlip>
                <a:blip r:embed="rId4"/>
              </a:buBlip>
            </a:pPr>
            <a:r>
              <a:rPr lang="en-US" sz="3000" dirty="0">
                <a:solidFill>
                  <a:schemeClr val="tx1"/>
                </a:solidFill>
              </a:rPr>
              <a:t> Domestic abuse is widespread and not determined by gender, ethnicity or religion.</a:t>
            </a:r>
          </a:p>
          <a:p>
            <a:pPr marL="457200" indent="-457200" algn="l">
              <a:spcBef>
                <a:spcPts val="1200"/>
              </a:spcBef>
              <a:spcAft>
                <a:spcPts val="600"/>
              </a:spcAft>
              <a:buClr>
                <a:srgbClr val="92D050"/>
              </a:buClr>
              <a:buSzPct val="120000"/>
              <a:buBlip>
                <a:blip r:embed="rId4"/>
              </a:buBlip>
            </a:pPr>
            <a:r>
              <a:rPr lang="en-US" sz="3000" dirty="0">
                <a:solidFill>
                  <a:schemeClr val="tx1"/>
                </a:solidFill>
              </a:rPr>
              <a:t> Victims of domestic abuse are more likely to be those who have relatively less power.</a:t>
            </a:r>
          </a:p>
          <a:p>
            <a:pPr marL="457200" indent="-457200" algn="l">
              <a:spcBef>
                <a:spcPts val="1200"/>
              </a:spcBef>
              <a:spcAft>
                <a:spcPts val="600"/>
              </a:spcAft>
              <a:buClr>
                <a:srgbClr val="92D050"/>
              </a:buClr>
              <a:buSzPct val="120000"/>
              <a:buBlip>
                <a:blip r:embed="rId4"/>
              </a:buBlip>
            </a:pPr>
            <a:r>
              <a:rPr lang="en-US" sz="3000" dirty="0">
                <a:solidFill>
                  <a:schemeClr val="tx1"/>
                </a:solidFill>
              </a:rPr>
              <a:t> Social norms are a significant factor in </a:t>
            </a:r>
            <a:r>
              <a:rPr lang="en-US" sz="3000" dirty="0" err="1">
                <a:solidFill>
                  <a:schemeClr val="tx1"/>
                </a:solidFill>
              </a:rPr>
              <a:t>legitimising</a:t>
            </a:r>
            <a:r>
              <a:rPr lang="en-US" sz="3000" dirty="0">
                <a:solidFill>
                  <a:schemeClr val="tx1"/>
                </a:solidFill>
              </a:rPr>
              <a:t> and sustaining the actions of perpetrators.</a:t>
            </a:r>
          </a:p>
        </p:txBody>
      </p:sp>
      <p:sp>
        <p:nvSpPr>
          <p:cNvPr id="12" name="Learning from…">
            <a:extLst>
              <a:ext uri="{FF2B5EF4-FFF2-40B4-BE49-F238E27FC236}">
                <a16:creationId xmlns:a16="http://schemas.microsoft.com/office/drawing/2014/main" id="{2866402E-C48D-4039-8B07-57C937977952}"/>
              </a:ext>
            </a:extLst>
          </p:cNvPr>
          <p:cNvSpPr txBox="1"/>
          <p:nvPr/>
        </p:nvSpPr>
        <p:spPr>
          <a:xfrm>
            <a:off x="2101062" y="2104419"/>
            <a:ext cx="20181878" cy="3169330"/>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Domestic abuse is…</a:t>
            </a:r>
          </a:p>
          <a:p>
            <a:pPr algn="l">
              <a:buClr>
                <a:srgbClr val="92D050"/>
              </a:buClr>
              <a:buSzPct val="120000"/>
            </a:pPr>
            <a:r>
              <a:rPr lang="en-US" sz="2800" b="1" i="1" dirty="0">
                <a:solidFill>
                  <a:schemeClr val="tx1"/>
                </a:solidFill>
              </a:rPr>
              <a:t>"any incident or pattern of incidents of controlling, coercive, threatening </a:t>
            </a:r>
            <a:r>
              <a:rPr lang="en-US" sz="2800" b="1" i="1" dirty="0" err="1">
                <a:solidFill>
                  <a:schemeClr val="tx1"/>
                </a:solidFill>
              </a:rPr>
              <a:t>behaviour</a:t>
            </a:r>
            <a:r>
              <a:rPr lang="en-US" sz="2800" b="1" i="1" dirty="0">
                <a:solidFill>
                  <a:schemeClr val="tx1"/>
                </a:solidFill>
              </a:rPr>
              <a:t>, violence or abuse between those aged 16 or over who are, or have been, </a:t>
            </a:r>
            <a:r>
              <a:rPr lang="en-US" sz="2800" b="1" i="1" dirty="0">
                <a:solidFill>
                  <a:schemeClr val="tx1"/>
                </a:solidFill>
                <a:highlight>
                  <a:srgbClr val="FFFF00"/>
                </a:highlight>
              </a:rPr>
              <a:t>intimate partners or family members </a:t>
            </a:r>
            <a:r>
              <a:rPr lang="en-US" sz="2800" b="1" i="1" dirty="0">
                <a:solidFill>
                  <a:schemeClr val="tx1"/>
                </a:solidFill>
              </a:rPr>
              <a:t>regardless of gender or sexuality. The abuse can encompass, but is not limited to, psychological, physical, sexual, financial or emotional abuse"</a:t>
            </a:r>
          </a:p>
          <a:p>
            <a:pPr algn="l">
              <a:buClr>
                <a:srgbClr val="92D050"/>
              </a:buClr>
              <a:buSzPct val="120000"/>
            </a:pPr>
            <a:r>
              <a:rPr lang="en-US" sz="2800" dirty="0">
                <a:solidFill>
                  <a:schemeClr val="tx1"/>
                </a:solidFill>
              </a:rPr>
              <a:t>UK Government</a:t>
            </a:r>
          </a:p>
        </p:txBody>
      </p:sp>
      <p:pic>
        <p:nvPicPr>
          <p:cNvPr id="13" name="Picture 12">
            <a:extLst>
              <a:ext uri="{FF2B5EF4-FFF2-40B4-BE49-F238E27FC236}">
                <a16:creationId xmlns:a16="http://schemas.microsoft.com/office/drawing/2014/main" id="{A5FE046D-F899-4A64-8D3A-21B611562E5A}"/>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19512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061736"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1: What is domestic abuse?</a:t>
            </a:r>
          </a:p>
        </p:txBody>
      </p:sp>
    </p:spTree>
    <p:extLst>
      <p:ext uri="{BB962C8B-B14F-4D97-AF65-F5344CB8AC3E}">
        <p14:creationId xmlns:p14="http://schemas.microsoft.com/office/powerpoint/2010/main" val="351101575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fade">
                                      <p:cBhvr>
                                        <p:cTn id="13" dur="500"/>
                                        <p:tgtEl>
                                          <p:spTgt spid="1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animEffect transition="in" filter="fade">
                                      <p:cBhvr>
                                        <p:cTn id="29" dur="500"/>
                                        <p:tgtEl>
                                          <p:spTgt spid="2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fade">
                                      <p:cBhvr>
                                        <p:cTn id="47" dur="500"/>
                                        <p:tgtEl>
                                          <p:spTgt spid="3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xEl>
                                              <p:pRg st="2" end="2"/>
                                            </p:txEl>
                                          </p:spTgt>
                                        </p:tgtEl>
                                        <p:attrNameLst>
                                          <p:attrName>style.visibility</p:attrName>
                                        </p:attrNameLst>
                                      </p:cBhvr>
                                      <p:to>
                                        <p:strVal val="visible"/>
                                      </p:to>
                                    </p:set>
                                    <p:animEffect transition="in" filter="fade">
                                      <p:cBhvr>
                                        <p:cTn id="52" dur="500"/>
                                        <p:tgtEl>
                                          <p:spTgt spid="3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xEl>
                                              <p:pRg st="3" end="3"/>
                                            </p:txEl>
                                          </p:spTgt>
                                        </p:tgtEl>
                                        <p:attrNameLst>
                                          <p:attrName>style.visibility</p:attrName>
                                        </p:attrNameLst>
                                      </p:cBhvr>
                                      <p:to>
                                        <p:strVal val="visible"/>
                                      </p:to>
                                    </p:set>
                                    <p:animEffect transition="in" filter="fade">
                                      <p:cBhvr>
                                        <p:cTn id="57" dur="500"/>
                                        <p:tgtEl>
                                          <p:spTgt spid="3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xEl>
                                              <p:pRg st="4" end="4"/>
                                            </p:txEl>
                                          </p:spTgt>
                                        </p:tgtEl>
                                        <p:attrNameLst>
                                          <p:attrName>style.visibility</p:attrName>
                                        </p:attrNameLst>
                                      </p:cBhvr>
                                      <p:to>
                                        <p:strVal val="visible"/>
                                      </p:to>
                                    </p:set>
                                    <p:animEffect transition="in" filter="fade">
                                      <p:cBhvr>
                                        <p:cTn id="62"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256713"/>
            <a:ext cx="24384000" cy="13748824"/>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10052432"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b="1" i="0" dirty="0">
                <a:solidFill>
                  <a:srgbClr val="FFFFFF"/>
                </a:solidFill>
                <a:effectLst/>
                <a:latin typeface="Roboto" panose="02000000000000000000" pitchFamily="2" charset="0"/>
              </a:rPr>
              <a:t>Direct </a:t>
            </a:r>
            <a:r>
              <a:rPr lang="en-GB" dirty="0">
                <a:latin typeface="Roboto" panose="02000000000000000000" pitchFamily="2" charset="0"/>
              </a:rPr>
              <a:t>Intervention – Helping Someone Talk About It</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14" name="Learning from…">
            <a:extLst>
              <a:ext uri="{FF2B5EF4-FFF2-40B4-BE49-F238E27FC236}">
                <a16:creationId xmlns:a16="http://schemas.microsoft.com/office/drawing/2014/main" id="{71BADF13-BC5F-437E-BB29-DACBA0C3D446}"/>
              </a:ext>
            </a:extLst>
          </p:cNvPr>
          <p:cNvSpPr txBox="1"/>
          <p:nvPr/>
        </p:nvSpPr>
        <p:spPr>
          <a:xfrm>
            <a:off x="3849589" y="2713535"/>
            <a:ext cx="16683994" cy="7509999"/>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If you ask someone whether they are suffering from abuse, they are more likely to admit it than if you wait for them to say something.</a:t>
            </a:r>
          </a:p>
          <a:p>
            <a:pPr algn="l"/>
            <a:endParaRPr lang="en-US" sz="3000" dirty="0">
              <a:solidFill>
                <a:schemeClr val="tx1"/>
              </a:solidFill>
            </a:endParaRPr>
          </a:p>
          <a:p>
            <a:pPr marL="457200" indent="-457200" algn="l">
              <a:spcBef>
                <a:spcPts val="1200"/>
              </a:spcBef>
              <a:spcAft>
                <a:spcPts val="600"/>
              </a:spcAft>
              <a:buClr>
                <a:srgbClr val="92D050"/>
              </a:buClr>
              <a:buSzPct val="120000"/>
              <a:buBlip>
                <a:blip r:embed="rId5"/>
              </a:buBlip>
            </a:pPr>
            <a:r>
              <a:rPr lang="en-US" sz="3000" dirty="0">
                <a:solidFill>
                  <a:schemeClr val="tx1"/>
                </a:solidFill>
              </a:rPr>
              <a:t>Face to face, in a safe space where you won't be interrupted.</a:t>
            </a:r>
          </a:p>
          <a:p>
            <a:pPr marL="457200" indent="-457200" algn="l">
              <a:spcBef>
                <a:spcPts val="1200"/>
              </a:spcBef>
              <a:spcAft>
                <a:spcPts val="600"/>
              </a:spcAft>
              <a:buClr>
                <a:srgbClr val="92D050"/>
              </a:buClr>
              <a:buSzPct val="120000"/>
              <a:buBlip>
                <a:blip r:embed="rId5"/>
              </a:buBlip>
            </a:pPr>
            <a:r>
              <a:rPr lang="en-US" sz="3000" dirty="0">
                <a:solidFill>
                  <a:schemeClr val="tx1"/>
                </a:solidFill>
              </a:rPr>
              <a:t> Approach the subject with obvious kindness and concern.</a:t>
            </a:r>
            <a:endParaRPr lang="en-US" sz="100" dirty="0">
              <a:solidFill>
                <a:schemeClr val="tx1"/>
              </a:solidFill>
            </a:endParaRPr>
          </a:p>
        </p:txBody>
      </p:sp>
      <p:sp>
        <p:nvSpPr>
          <p:cNvPr id="13" name="Speech Bubble: Rectangle with Corners Rounded 12">
            <a:extLst>
              <a:ext uri="{FF2B5EF4-FFF2-40B4-BE49-F238E27FC236}">
                <a16:creationId xmlns:a16="http://schemas.microsoft.com/office/drawing/2014/main" id="{1F6F55AE-6C51-47B7-8110-9F155FF9D605}"/>
              </a:ext>
            </a:extLst>
          </p:cNvPr>
          <p:cNvSpPr/>
          <p:nvPr/>
        </p:nvSpPr>
        <p:spPr>
          <a:xfrm>
            <a:off x="4646429" y="6698872"/>
            <a:ext cx="6503671" cy="2367856"/>
          </a:xfrm>
          <a:prstGeom prst="wedgeRoundRectCallout">
            <a:avLst>
              <a:gd name="adj1" fmla="val -33276"/>
              <a:gd name="adj2" fmla="val 70620"/>
              <a:gd name="adj3" fmla="val 16667"/>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chorCtr="0">
            <a:noAutofit/>
          </a:bodyPr>
          <a:lstStyle/>
          <a:p>
            <a:pPr>
              <a:spcBef>
                <a:spcPts val="600"/>
              </a:spcBef>
            </a:pPr>
            <a:r>
              <a:rPr lang="en-US" sz="3200" i="1" dirty="0">
                <a:solidFill>
                  <a:srgbClr val="000000"/>
                </a:solidFill>
                <a:latin typeface="Helvetica Neue Medium"/>
                <a:ea typeface="Helvetica Neue Medium"/>
                <a:cs typeface="Helvetica Neue Medium"/>
                <a:sym typeface="Helvetica Neue Medium"/>
              </a:rPr>
              <a:t>"We haven’t seen much of you recently, is everything ok?"</a:t>
            </a:r>
            <a:endParaRPr kumimoji="0" lang="en-GB" sz="3200" b="0" i="1"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5" name="Speech Bubble: Rectangle with Corners Rounded 14">
            <a:extLst>
              <a:ext uri="{FF2B5EF4-FFF2-40B4-BE49-F238E27FC236}">
                <a16:creationId xmlns:a16="http://schemas.microsoft.com/office/drawing/2014/main" id="{04689CA4-D7E0-48BE-BC6A-DABDBA3D7996}"/>
              </a:ext>
            </a:extLst>
          </p:cNvPr>
          <p:cNvSpPr/>
          <p:nvPr/>
        </p:nvSpPr>
        <p:spPr>
          <a:xfrm>
            <a:off x="13233900" y="6698872"/>
            <a:ext cx="6503671" cy="2367856"/>
          </a:xfrm>
          <a:prstGeom prst="wedgeRoundRectCallout">
            <a:avLst>
              <a:gd name="adj1" fmla="val -33276"/>
              <a:gd name="adj2" fmla="val 70620"/>
              <a:gd name="adj3" fmla="val 16667"/>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chorCtr="0">
            <a:noAutofit/>
          </a:bodyPr>
          <a:lstStyle/>
          <a:p>
            <a:pPr>
              <a:spcBef>
                <a:spcPts val="600"/>
              </a:spcBef>
            </a:pPr>
            <a:r>
              <a:rPr lang="en-US" sz="3200" i="1" dirty="0">
                <a:solidFill>
                  <a:srgbClr val="000000"/>
                </a:solidFill>
                <a:latin typeface="Helvetica Neue Medium"/>
                <a:ea typeface="Helvetica Neue Medium"/>
                <a:cs typeface="Helvetica Neue Medium"/>
                <a:sym typeface="Helvetica Neue Medium"/>
              </a:rPr>
              <a:t>"I’ve noticed you seem a bit down, has anyone upset you?"</a:t>
            </a:r>
            <a:endParaRPr kumimoji="0" lang="en-GB" sz="3200" b="0" i="1"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16" name="Picture 15">
            <a:extLst>
              <a:ext uri="{FF2B5EF4-FFF2-40B4-BE49-F238E27FC236}">
                <a16:creationId xmlns:a16="http://schemas.microsoft.com/office/drawing/2014/main" id="{BDD9B059-38D4-4BAA-968F-2E1BB0CD5719}"/>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159" name="Rectangle"/>
          <p:cNvSpPr/>
          <p:nvPr/>
        </p:nvSpPr>
        <p:spPr>
          <a:xfrm>
            <a:off x="19504800" y="13450808"/>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61" name="Introduction"/>
          <p:cNvSpPr txBox="1"/>
          <p:nvPr/>
        </p:nvSpPr>
        <p:spPr>
          <a:xfrm>
            <a:off x="104698" y="13420716"/>
            <a:ext cx="4042773"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Part 5: The role of the Christian community</a:t>
            </a:r>
          </a:p>
        </p:txBody>
      </p:sp>
    </p:spTree>
    <p:extLst>
      <p:ext uri="{BB962C8B-B14F-4D97-AF65-F5344CB8AC3E}">
        <p14:creationId xmlns:p14="http://schemas.microsoft.com/office/powerpoint/2010/main" val="129145475"/>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
                                        <p:tgtEl>
                                          <p:spTgt spid="14"/>
                                        </p:tgtEl>
                                      </p:cBhvr>
                                    </p:animEffect>
                                  </p:childTnLst>
                                </p:cTn>
                              </p:par>
                              <p:par>
                                <p:cTn id="8" presetID="10" presetClass="entr" presetSubtype="0" fill="hold" nodeType="withEffect">
                                  <p:stCondLst>
                                    <p:cond delay="4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fade">
                                      <p:cBhvr>
                                        <p:cTn id="20" dur="500"/>
                                        <p:tgtEl>
                                          <p:spTgt spid="1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rotection.jpg">
            <a:extLst>
              <a:ext uri="{FF2B5EF4-FFF2-40B4-BE49-F238E27FC236}">
                <a16:creationId xmlns:a16="http://schemas.microsoft.com/office/drawing/2014/main" id="{7216B6F2-B1FE-4AB6-990D-BDD8FD5677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7" y="1098417"/>
            <a:ext cx="24384000" cy="16256000"/>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12413655"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b="1" i="0" dirty="0">
                <a:solidFill>
                  <a:srgbClr val="FFFFFF"/>
                </a:solidFill>
                <a:effectLst/>
                <a:latin typeface="Roboto" panose="02000000000000000000" pitchFamily="2" charset="0"/>
              </a:rPr>
              <a:t>Direct </a:t>
            </a:r>
            <a:r>
              <a:rPr lang="en-GB" dirty="0">
                <a:latin typeface="Roboto" panose="02000000000000000000" pitchFamily="2" charset="0"/>
              </a:rPr>
              <a:t>Intervention – Handling Disclosure (The 4 Rs)	</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2" name="TextBox 1">
            <a:extLst>
              <a:ext uri="{FF2B5EF4-FFF2-40B4-BE49-F238E27FC236}">
                <a16:creationId xmlns:a16="http://schemas.microsoft.com/office/drawing/2014/main" id="{E913D592-4CCD-41E4-9A04-77F81F55D1BD}"/>
              </a:ext>
            </a:extLst>
          </p:cNvPr>
          <p:cNvSpPr txBox="1"/>
          <p:nvPr/>
        </p:nvSpPr>
        <p:spPr>
          <a:xfrm>
            <a:off x="0" y="1423110"/>
            <a:ext cx="6096245" cy="1815922"/>
          </a:xfrm>
          <a:prstGeom prst="rect">
            <a:avLst/>
          </a:prstGeom>
          <a:solidFill>
            <a:schemeClr val="bg1">
              <a:alpha val="49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1" i="0" u="none" strike="noStrike" kern="0" cap="none" spc="0" normalizeH="0" baseline="0" noProof="0" dirty="0" err="1">
                <a:ln>
                  <a:noFill/>
                </a:ln>
                <a:solidFill>
                  <a:srgbClr val="8179B1"/>
                </a:solidFill>
                <a:effectLst/>
                <a:uLnTx/>
                <a:uFillTx/>
                <a:latin typeface="Roboto" panose="02000000000000000000" pitchFamily="2" charset="0"/>
                <a:sym typeface="Helvetica Neue"/>
              </a:rPr>
              <a:t>Recognise</a:t>
            </a:r>
            <a:r>
              <a:rPr kumimoji="0" lang="en-US" sz="6000" b="1" i="0" u="none" strike="noStrike" kern="0" cap="none" spc="0" normalizeH="0" baseline="0" noProof="0" dirty="0">
                <a:ln>
                  <a:noFill/>
                </a:ln>
                <a:solidFill>
                  <a:srgbClr val="8179B1"/>
                </a:solidFill>
                <a:effectLst/>
                <a:uLnTx/>
                <a:uFillTx/>
                <a:latin typeface="Roboto" panose="02000000000000000000" pitchFamily="2" charset="0"/>
                <a:sym typeface="Helvetica Neue"/>
              </a:rPr>
              <a:t> </a:t>
            </a:r>
            <a:endParaRPr kumimoji="0" lang="en-GB" sz="4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16" name="TextBox 15">
            <a:extLst>
              <a:ext uri="{FF2B5EF4-FFF2-40B4-BE49-F238E27FC236}">
                <a16:creationId xmlns:a16="http://schemas.microsoft.com/office/drawing/2014/main" id="{EE486545-97F5-40EE-BD01-A2E8BFD5BE7F}"/>
              </a:ext>
            </a:extLst>
          </p:cNvPr>
          <p:cNvSpPr txBox="1"/>
          <p:nvPr/>
        </p:nvSpPr>
        <p:spPr>
          <a:xfrm>
            <a:off x="6096245" y="1423110"/>
            <a:ext cx="6096245" cy="1815922"/>
          </a:xfrm>
          <a:prstGeom prst="rect">
            <a:avLst/>
          </a:prstGeom>
          <a:solidFill>
            <a:schemeClr val="bg1">
              <a:alpha val="49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1" i="0" u="none" strike="noStrike" kern="0" cap="none" spc="0" normalizeH="0" baseline="0" noProof="0" dirty="0">
                <a:ln>
                  <a:noFill/>
                </a:ln>
                <a:solidFill>
                  <a:srgbClr val="8179B1"/>
                </a:solidFill>
                <a:effectLst/>
                <a:uLnTx/>
                <a:uFillTx/>
                <a:latin typeface="Roboto" panose="02000000000000000000" pitchFamily="2" charset="0"/>
                <a:sym typeface="Helvetica Neue"/>
              </a:rPr>
              <a:t>Respond </a:t>
            </a:r>
            <a:endParaRPr kumimoji="0" lang="en-GB" sz="4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17" name="TextBox 16">
            <a:extLst>
              <a:ext uri="{FF2B5EF4-FFF2-40B4-BE49-F238E27FC236}">
                <a16:creationId xmlns:a16="http://schemas.microsoft.com/office/drawing/2014/main" id="{37D94186-57A4-4298-B63E-21FDB0C4B697}"/>
              </a:ext>
            </a:extLst>
          </p:cNvPr>
          <p:cNvSpPr txBox="1"/>
          <p:nvPr/>
        </p:nvSpPr>
        <p:spPr>
          <a:xfrm>
            <a:off x="12192000" y="1423110"/>
            <a:ext cx="6096245" cy="1815922"/>
          </a:xfrm>
          <a:prstGeom prst="rect">
            <a:avLst/>
          </a:prstGeom>
          <a:solidFill>
            <a:schemeClr val="bg1">
              <a:alpha val="49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1" i="0" u="none" strike="noStrike" kern="0" cap="none" spc="0" normalizeH="0" baseline="0" noProof="0" dirty="0">
                <a:ln>
                  <a:noFill/>
                </a:ln>
                <a:solidFill>
                  <a:srgbClr val="8179B1"/>
                </a:solidFill>
                <a:effectLst/>
                <a:uLnTx/>
                <a:uFillTx/>
                <a:latin typeface="Roboto" panose="02000000000000000000" pitchFamily="2" charset="0"/>
                <a:sym typeface="Helvetica Neue"/>
              </a:rPr>
              <a:t>Record </a:t>
            </a:r>
            <a:endParaRPr kumimoji="0" lang="en-GB" sz="4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18" name="TextBox 17">
            <a:extLst>
              <a:ext uri="{FF2B5EF4-FFF2-40B4-BE49-F238E27FC236}">
                <a16:creationId xmlns:a16="http://schemas.microsoft.com/office/drawing/2014/main" id="{B3C0A26E-7B6D-4A11-BEA7-3B5381D9BE39}"/>
              </a:ext>
            </a:extLst>
          </p:cNvPr>
          <p:cNvSpPr txBox="1"/>
          <p:nvPr/>
        </p:nvSpPr>
        <p:spPr>
          <a:xfrm>
            <a:off x="18287755" y="1423110"/>
            <a:ext cx="6096245" cy="1815922"/>
          </a:xfrm>
          <a:prstGeom prst="rect">
            <a:avLst/>
          </a:prstGeom>
          <a:solidFill>
            <a:schemeClr val="bg1">
              <a:alpha val="49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1" i="0" u="none" strike="noStrike" kern="0" cap="none" spc="0" normalizeH="0" baseline="0" noProof="0" dirty="0">
                <a:ln>
                  <a:noFill/>
                </a:ln>
                <a:solidFill>
                  <a:srgbClr val="8179B1"/>
                </a:solidFill>
                <a:effectLst/>
                <a:uLnTx/>
                <a:uFillTx/>
                <a:latin typeface="Roboto" panose="02000000000000000000" pitchFamily="2" charset="0"/>
                <a:sym typeface="Helvetica Neue"/>
              </a:rPr>
              <a:t>Refer </a:t>
            </a:r>
            <a:endParaRPr kumimoji="0" lang="en-GB" sz="4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8" name="TextBox 27">
            <a:extLst>
              <a:ext uri="{FF2B5EF4-FFF2-40B4-BE49-F238E27FC236}">
                <a16:creationId xmlns:a16="http://schemas.microsoft.com/office/drawing/2014/main" id="{F677AC36-C848-4EA0-A2AA-F2EA636EC71F}"/>
              </a:ext>
            </a:extLst>
          </p:cNvPr>
          <p:cNvSpPr txBox="1"/>
          <p:nvPr/>
        </p:nvSpPr>
        <p:spPr>
          <a:xfrm>
            <a:off x="6095173" y="3225819"/>
            <a:ext cx="6099553" cy="102249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252000" bIns="50800" numCol="1" spcCol="38100" rtlCol="0" anchor="t" anchorCtr="0">
            <a:no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000" b="1" i="0" u="none" strike="noStrike" kern="0" cap="none" spc="0" normalizeH="0" baseline="0" noProof="0" dirty="0">
                <a:ln>
                  <a:noFill/>
                </a:ln>
                <a:solidFill>
                  <a:srgbClr val="8179B1"/>
                </a:solidFill>
                <a:effectLst/>
                <a:uLnTx/>
                <a:uFillTx/>
                <a:latin typeface="Roboto" panose="02000000000000000000" pitchFamily="2" charset="0"/>
                <a:sym typeface="Helvetica Neue"/>
              </a:rPr>
              <a:t>Respond (cont.)</a:t>
            </a:r>
          </a:p>
          <a:p>
            <a:pPr marL="457200" lvl="0" indent="-457200" algn="l">
              <a:spcBef>
                <a:spcPts val="1200"/>
              </a:spcBef>
              <a:spcAft>
                <a:spcPts val="600"/>
              </a:spcAft>
              <a:buClr>
                <a:srgbClr val="92D050"/>
              </a:buClr>
              <a:buSzPct val="140000"/>
              <a:buBlip>
                <a:blip r:embed="rId5"/>
              </a:buBlip>
            </a:pPr>
            <a:r>
              <a:rPr lang="en-US" sz="3000" dirty="0"/>
              <a:t>Be honest; never make promises to keep what you are being told confidential. If abuse is involved, you will need to tell someone.</a:t>
            </a:r>
          </a:p>
          <a:p>
            <a:pPr marL="457200" lvl="0" indent="-457200" algn="l">
              <a:spcBef>
                <a:spcPts val="1200"/>
              </a:spcBef>
              <a:spcAft>
                <a:spcPts val="600"/>
              </a:spcAft>
              <a:buClr>
                <a:srgbClr val="92D050"/>
              </a:buClr>
              <a:buSzPct val="140000"/>
              <a:buBlip>
                <a:blip r:embed="rId5"/>
              </a:buBlip>
            </a:pPr>
            <a:r>
              <a:rPr lang="en-US" sz="3000" dirty="0"/>
              <a:t>Tell them what you will do with the information they have shared and that they will be kept informed.</a:t>
            </a:r>
          </a:p>
          <a:p>
            <a:pPr marL="457200" lvl="0" indent="-457200" algn="l">
              <a:spcBef>
                <a:spcPts val="1200"/>
              </a:spcBef>
              <a:spcAft>
                <a:spcPts val="600"/>
              </a:spcAft>
              <a:buClr>
                <a:srgbClr val="92D050"/>
              </a:buClr>
              <a:buSzPct val="140000"/>
              <a:buBlip>
                <a:blip r:embed="rId6"/>
              </a:buBlip>
            </a:pPr>
            <a:r>
              <a:rPr lang="en-US" sz="3000" dirty="0"/>
              <a:t>Do not introduce personal information or from either your own experience or that of others.</a:t>
            </a:r>
          </a:p>
          <a:p>
            <a:pPr marL="457200" lvl="0" indent="-457200" algn="l">
              <a:spcBef>
                <a:spcPts val="1200"/>
              </a:spcBef>
              <a:spcAft>
                <a:spcPts val="600"/>
              </a:spcAft>
              <a:buClr>
                <a:srgbClr val="92D050"/>
              </a:buClr>
              <a:buSzPct val="140000"/>
              <a:buBlip>
                <a:blip r:embed="rId6"/>
              </a:buBlip>
            </a:pPr>
            <a:r>
              <a:rPr lang="en-US" sz="3000" dirty="0"/>
              <a:t>Do not investigate the matter any further for yourself, or approach the person about whom allegations may have been made.</a:t>
            </a:r>
            <a:endParaRPr kumimoji="0" lang="en-GB" sz="4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7" name="TextBox 26">
            <a:extLst>
              <a:ext uri="{FF2B5EF4-FFF2-40B4-BE49-F238E27FC236}">
                <a16:creationId xmlns:a16="http://schemas.microsoft.com/office/drawing/2014/main" id="{FD7828D6-AB51-4B82-A45F-28CE01C86EF9}"/>
              </a:ext>
            </a:extLst>
          </p:cNvPr>
          <p:cNvSpPr txBox="1"/>
          <p:nvPr/>
        </p:nvSpPr>
        <p:spPr>
          <a:xfrm>
            <a:off x="0" y="3225819"/>
            <a:ext cx="6096245" cy="1022285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252000" bIns="50800" numCol="1" spcCol="38100" rtlCol="0" anchor="t" anchorCtr="0">
            <a:no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000" b="1" i="0" u="none" strike="noStrike" kern="0" cap="none" spc="0" normalizeH="0" baseline="0" noProof="0" dirty="0" err="1">
                <a:ln>
                  <a:noFill/>
                </a:ln>
                <a:solidFill>
                  <a:srgbClr val="8179B1"/>
                </a:solidFill>
                <a:effectLst/>
                <a:uLnTx/>
                <a:uFillTx/>
                <a:latin typeface="Roboto" panose="02000000000000000000" pitchFamily="2" charset="0"/>
                <a:sym typeface="Helvetica Neue"/>
              </a:rPr>
              <a:t>Recognise</a:t>
            </a:r>
            <a:endParaRPr kumimoji="0" lang="en-US" sz="4000" b="1" i="0" u="none" strike="noStrike" kern="0" cap="none" spc="0" normalizeH="0" baseline="0" noProof="0" dirty="0">
              <a:ln>
                <a:noFill/>
              </a:ln>
              <a:solidFill>
                <a:srgbClr val="8179B1"/>
              </a:solidFill>
              <a:effectLst/>
              <a:uLnTx/>
              <a:uFillTx/>
              <a:latin typeface="Roboto" panose="02000000000000000000" pitchFamily="2" charset="0"/>
              <a:sym typeface="Helvetica Neue"/>
            </a:endParaRPr>
          </a:p>
          <a:p>
            <a:pPr marL="457200" lvl="0" indent="-457200" algn="l">
              <a:spcBef>
                <a:spcPts val="1200"/>
              </a:spcBef>
              <a:spcAft>
                <a:spcPts val="600"/>
              </a:spcAft>
              <a:buClr>
                <a:srgbClr val="92D050"/>
              </a:buClr>
              <a:buSzPct val="140000"/>
              <a:buBlip>
                <a:blip r:embed="rId5"/>
              </a:buBlip>
            </a:pPr>
            <a:r>
              <a:rPr lang="en-US" sz="3000" dirty="0"/>
              <a:t>Accept and take seriously what is being said without displaying shock or disbelief.</a:t>
            </a:r>
          </a:p>
          <a:p>
            <a:pPr marL="457200" lvl="0" indent="-457200" algn="l">
              <a:spcBef>
                <a:spcPts val="1200"/>
              </a:spcBef>
              <a:spcAft>
                <a:spcPts val="600"/>
              </a:spcAft>
              <a:buClr>
                <a:srgbClr val="92D050"/>
              </a:buClr>
              <a:buSzPct val="140000"/>
              <a:buBlip>
                <a:blip r:embed="rId5"/>
              </a:buBlip>
            </a:pPr>
            <a:r>
              <a:rPr lang="en-US" sz="3000" dirty="0"/>
              <a:t>Let the person tell their story and don’t push for information or ask leading questions.</a:t>
            </a:r>
          </a:p>
          <a:p>
            <a:pPr marL="457200" lvl="0" indent="-457200" algn="l">
              <a:spcBef>
                <a:spcPts val="1200"/>
              </a:spcBef>
              <a:spcAft>
                <a:spcPts val="600"/>
              </a:spcAft>
              <a:buClr>
                <a:srgbClr val="92D050"/>
              </a:buClr>
              <a:buSzPct val="140000"/>
              <a:buBlip>
                <a:blip r:embed="rId6"/>
              </a:buBlip>
            </a:pPr>
            <a:r>
              <a:rPr lang="en-US" sz="3000" dirty="0"/>
              <a:t>Do not interrogate or decide if they are telling the truth.</a:t>
            </a:r>
          </a:p>
          <a:p>
            <a:pPr marL="457200" lvl="0" indent="-457200" algn="l">
              <a:spcBef>
                <a:spcPts val="1200"/>
              </a:spcBef>
              <a:spcAft>
                <a:spcPts val="600"/>
              </a:spcAft>
              <a:buClr>
                <a:srgbClr val="92D050"/>
              </a:buClr>
              <a:buSzPct val="140000"/>
              <a:buBlip>
                <a:blip r:embed="rId5"/>
              </a:buBlip>
            </a:pPr>
            <a:r>
              <a:rPr lang="en-US" sz="3000" dirty="0"/>
              <a:t>Be alert to signs and symptoms of abuse.</a:t>
            </a:r>
          </a:p>
          <a:p>
            <a:pPr lvl="0"/>
            <a:endParaRPr lang="en-US" sz="4000" b="1" dirty="0">
              <a:solidFill>
                <a:srgbClr val="8179B1"/>
              </a:solidFill>
              <a:latin typeface="Roboto" panose="02000000000000000000" pitchFamily="2" charset="0"/>
            </a:endParaRPr>
          </a:p>
          <a:p>
            <a:pPr lvl="0"/>
            <a:r>
              <a:rPr lang="en-US" sz="4000" b="1" dirty="0">
                <a:solidFill>
                  <a:srgbClr val="8179B1"/>
                </a:solidFill>
                <a:latin typeface="Roboto" panose="02000000000000000000" pitchFamily="2" charset="0"/>
              </a:rPr>
              <a:t>Respond</a:t>
            </a:r>
          </a:p>
          <a:p>
            <a:pPr marL="457200" lvl="0" indent="-457200" algn="l">
              <a:spcBef>
                <a:spcPts val="1200"/>
              </a:spcBef>
              <a:spcAft>
                <a:spcPts val="600"/>
              </a:spcAft>
              <a:buClr>
                <a:srgbClr val="92D050"/>
              </a:buClr>
              <a:buSzPct val="140000"/>
              <a:buBlip>
                <a:blip r:embed="rId5"/>
              </a:buBlip>
            </a:pPr>
            <a:r>
              <a:rPr lang="en-US" sz="3000" dirty="0"/>
              <a:t>Reassure the individual they have taken the right step in sharing this information and they are not to blame.</a:t>
            </a:r>
          </a:p>
          <a:p>
            <a:pPr lvl="0" algn="l">
              <a:spcBef>
                <a:spcPts val="1200"/>
              </a:spcBef>
              <a:spcAft>
                <a:spcPts val="600"/>
              </a:spcAft>
              <a:buClr>
                <a:srgbClr val="92D050"/>
              </a:buClr>
              <a:buSzPct val="140000"/>
            </a:pPr>
            <a:endParaRPr kumimoji="0" lang="en-GB" sz="4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9" name="TextBox 28">
            <a:extLst>
              <a:ext uri="{FF2B5EF4-FFF2-40B4-BE49-F238E27FC236}">
                <a16:creationId xmlns:a16="http://schemas.microsoft.com/office/drawing/2014/main" id="{D8BD3213-C737-4EC7-8BA5-80C8B526594A}"/>
              </a:ext>
            </a:extLst>
          </p:cNvPr>
          <p:cNvSpPr txBox="1"/>
          <p:nvPr/>
        </p:nvSpPr>
        <p:spPr>
          <a:xfrm>
            <a:off x="12190346" y="3227954"/>
            <a:ext cx="6096245" cy="1022285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252000" bIns="50800" numCol="1" spcCol="38100" rtlCol="0" anchor="t" anchorCtr="0">
            <a:no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000" b="1" i="0" u="none" strike="noStrike" kern="0" cap="none" spc="0" normalizeH="0" baseline="0" noProof="0" dirty="0">
                <a:ln>
                  <a:noFill/>
                </a:ln>
                <a:solidFill>
                  <a:srgbClr val="8179B1"/>
                </a:solidFill>
                <a:effectLst/>
                <a:uLnTx/>
                <a:uFillTx/>
                <a:latin typeface="Roboto" panose="02000000000000000000" pitchFamily="2" charset="0"/>
                <a:sym typeface="Helvetica Neue"/>
              </a:rPr>
              <a:t>Record</a:t>
            </a:r>
          </a:p>
          <a:p>
            <a:pPr lvl="0" algn="l">
              <a:spcBef>
                <a:spcPts val="1200"/>
              </a:spcBef>
              <a:spcAft>
                <a:spcPts val="600"/>
              </a:spcAft>
              <a:buClr>
                <a:srgbClr val="92D050"/>
              </a:buClr>
              <a:buSzPct val="140000"/>
            </a:pPr>
            <a:r>
              <a:rPr lang="en-US" sz="3000" dirty="0"/>
              <a:t>Write down, concisely, exactly what is seen, said or heard and make clear where you have added your views or interpretation.</a:t>
            </a:r>
          </a:p>
          <a:p>
            <a:pPr lvl="0" algn="l">
              <a:spcBef>
                <a:spcPts val="1200"/>
              </a:spcBef>
              <a:spcAft>
                <a:spcPts val="600"/>
              </a:spcAft>
              <a:buClr>
                <a:srgbClr val="92D050"/>
              </a:buClr>
              <a:buSzPct val="140000"/>
            </a:pPr>
            <a:r>
              <a:rPr lang="en-US" sz="3000" dirty="0"/>
              <a:t>You may find it helpful to use the 4 W’s, as follows:</a:t>
            </a:r>
          </a:p>
          <a:p>
            <a:pPr marL="457200" lvl="0" indent="-457200" algn="l">
              <a:spcBef>
                <a:spcPts val="1200"/>
              </a:spcBef>
              <a:spcAft>
                <a:spcPts val="600"/>
              </a:spcAft>
              <a:buClr>
                <a:srgbClr val="92D050"/>
              </a:buClr>
              <a:buSzPct val="140000"/>
              <a:buBlip>
                <a:blip r:embed="rId5"/>
              </a:buBlip>
            </a:pPr>
            <a:r>
              <a:rPr lang="en-US" sz="3000" dirty="0"/>
              <a:t>WHO was involved? Name the key people</a:t>
            </a:r>
          </a:p>
          <a:p>
            <a:pPr marL="457200" lvl="0" indent="-457200" algn="l">
              <a:spcBef>
                <a:spcPts val="1200"/>
              </a:spcBef>
              <a:spcAft>
                <a:spcPts val="600"/>
              </a:spcAft>
              <a:buClr>
                <a:srgbClr val="92D050"/>
              </a:buClr>
              <a:buSzPct val="140000"/>
              <a:buBlip>
                <a:blip r:embed="rId5"/>
              </a:buBlip>
            </a:pPr>
            <a:r>
              <a:rPr lang="en-US" sz="3000" dirty="0"/>
              <a:t>WHAT happened? Facts not opinions</a:t>
            </a:r>
          </a:p>
          <a:p>
            <a:pPr marL="457200" lvl="0" indent="-457200" algn="l">
              <a:spcBef>
                <a:spcPts val="1200"/>
              </a:spcBef>
              <a:spcAft>
                <a:spcPts val="600"/>
              </a:spcAft>
              <a:buClr>
                <a:srgbClr val="92D050"/>
              </a:buClr>
              <a:buSzPct val="140000"/>
              <a:buBlip>
                <a:blip r:embed="rId5"/>
              </a:buBlip>
            </a:pPr>
            <a:r>
              <a:rPr lang="en-US" sz="3000" dirty="0"/>
              <a:t>WHEN did it happen? Date and time</a:t>
            </a:r>
          </a:p>
          <a:p>
            <a:pPr marL="457200" lvl="0" indent="-457200" algn="l">
              <a:spcBef>
                <a:spcPts val="1200"/>
              </a:spcBef>
              <a:spcAft>
                <a:spcPts val="600"/>
              </a:spcAft>
              <a:buClr>
                <a:srgbClr val="92D050"/>
              </a:buClr>
              <a:buSzPct val="140000"/>
              <a:buBlip>
                <a:blip r:embed="rId5"/>
              </a:buBlip>
            </a:pPr>
            <a:r>
              <a:rPr lang="en-US" sz="3000" dirty="0"/>
              <a:t>WHO have you referred the issue on to?</a:t>
            </a:r>
          </a:p>
        </p:txBody>
      </p:sp>
      <p:sp>
        <p:nvSpPr>
          <p:cNvPr id="31" name="TextBox 30">
            <a:extLst>
              <a:ext uri="{FF2B5EF4-FFF2-40B4-BE49-F238E27FC236}">
                <a16:creationId xmlns:a16="http://schemas.microsoft.com/office/drawing/2014/main" id="{E5406652-1EA6-413F-A851-32E60CF61331}"/>
              </a:ext>
            </a:extLst>
          </p:cNvPr>
          <p:cNvSpPr txBox="1"/>
          <p:nvPr/>
        </p:nvSpPr>
        <p:spPr>
          <a:xfrm>
            <a:off x="0" y="1415013"/>
            <a:ext cx="6094009" cy="181592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1" i="0" u="none" strike="noStrike" kern="0" cap="none" spc="0" normalizeH="0" baseline="0" noProof="0" dirty="0" err="1">
                <a:ln>
                  <a:noFill/>
                </a:ln>
                <a:solidFill>
                  <a:srgbClr val="8179B1"/>
                </a:solidFill>
                <a:effectLst/>
                <a:uLnTx/>
                <a:uFillTx/>
                <a:latin typeface="Roboto" panose="02000000000000000000" pitchFamily="2" charset="0"/>
                <a:sym typeface="Helvetica Neue"/>
              </a:rPr>
              <a:t>Recognise</a:t>
            </a:r>
            <a:r>
              <a:rPr kumimoji="0" lang="en-US" sz="6000" b="1" i="0" u="none" strike="noStrike" kern="0" cap="none" spc="0" normalizeH="0" baseline="0" noProof="0" dirty="0">
                <a:ln>
                  <a:noFill/>
                </a:ln>
                <a:solidFill>
                  <a:srgbClr val="8179B1"/>
                </a:solidFill>
                <a:effectLst/>
                <a:uLnTx/>
                <a:uFillTx/>
                <a:latin typeface="Roboto" panose="02000000000000000000" pitchFamily="2" charset="0"/>
                <a:sym typeface="Helvetica Neue"/>
              </a:rPr>
              <a:t> </a:t>
            </a:r>
            <a:endParaRPr kumimoji="0" lang="en-GB" sz="4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30" name="TextBox 29">
            <a:extLst>
              <a:ext uri="{FF2B5EF4-FFF2-40B4-BE49-F238E27FC236}">
                <a16:creationId xmlns:a16="http://schemas.microsoft.com/office/drawing/2014/main" id="{C65EF375-6275-4995-AAD4-70BAA648EB5A}"/>
              </a:ext>
            </a:extLst>
          </p:cNvPr>
          <p:cNvSpPr txBox="1"/>
          <p:nvPr/>
        </p:nvSpPr>
        <p:spPr>
          <a:xfrm>
            <a:off x="18287755" y="3227954"/>
            <a:ext cx="6096245" cy="1022285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252000" bIns="50800" numCol="1" spcCol="38100" rtlCol="0" anchor="t" anchorCtr="0">
            <a:no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000" b="1" i="0" u="none" strike="noStrike" kern="0" cap="none" spc="0" normalizeH="0" baseline="0" noProof="0" dirty="0">
                <a:ln>
                  <a:noFill/>
                </a:ln>
                <a:solidFill>
                  <a:srgbClr val="8179B1"/>
                </a:solidFill>
                <a:effectLst/>
                <a:uLnTx/>
                <a:uFillTx/>
                <a:latin typeface="Roboto" panose="02000000000000000000" pitchFamily="2" charset="0"/>
                <a:sym typeface="Helvetica Neue"/>
              </a:rPr>
              <a:t>Refer</a:t>
            </a:r>
          </a:p>
          <a:p>
            <a:pPr marL="457200" lvl="0" indent="-457200" algn="l">
              <a:spcBef>
                <a:spcPts val="1200"/>
              </a:spcBef>
              <a:spcAft>
                <a:spcPts val="600"/>
              </a:spcAft>
              <a:buClr>
                <a:srgbClr val="92D050"/>
              </a:buClr>
              <a:buSzPct val="140000"/>
              <a:buBlip>
                <a:blip r:embed="rId5"/>
              </a:buBlip>
            </a:pPr>
            <a:r>
              <a:rPr lang="en-US" sz="3000" dirty="0"/>
              <a:t>Pass the information to the Safeguarding Lead or Diocesan Safeguarding Advisor in your setting within 24 hours</a:t>
            </a:r>
          </a:p>
          <a:p>
            <a:pPr marL="457200" lvl="0" indent="-457200" algn="l">
              <a:spcBef>
                <a:spcPts val="1200"/>
              </a:spcBef>
              <a:spcAft>
                <a:spcPts val="600"/>
              </a:spcAft>
              <a:buClr>
                <a:srgbClr val="92D050"/>
              </a:buClr>
              <a:buSzPct val="140000"/>
              <a:buBlip>
                <a:blip r:embed="rId5"/>
              </a:buBlip>
            </a:pPr>
            <a:r>
              <a:rPr lang="en-US" sz="3000" dirty="0"/>
              <a:t>In case of an emergency call the Police or dial 999.</a:t>
            </a:r>
          </a:p>
        </p:txBody>
      </p:sp>
      <p:sp>
        <p:nvSpPr>
          <p:cNvPr id="32" name="TextBox 31">
            <a:extLst>
              <a:ext uri="{FF2B5EF4-FFF2-40B4-BE49-F238E27FC236}">
                <a16:creationId xmlns:a16="http://schemas.microsoft.com/office/drawing/2014/main" id="{FDAF0419-BEA6-433F-95BF-969FA5774B4A}"/>
              </a:ext>
            </a:extLst>
          </p:cNvPr>
          <p:cNvSpPr txBox="1"/>
          <p:nvPr/>
        </p:nvSpPr>
        <p:spPr>
          <a:xfrm>
            <a:off x="6096246" y="1415013"/>
            <a:ext cx="6097316" cy="181592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1" i="0" u="none" strike="noStrike" kern="0" cap="none" spc="0" normalizeH="0" baseline="0" noProof="0" dirty="0">
                <a:ln>
                  <a:noFill/>
                </a:ln>
                <a:solidFill>
                  <a:srgbClr val="8179B1"/>
                </a:solidFill>
                <a:effectLst/>
                <a:uLnTx/>
                <a:uFillTx/>
                <a:latin typeface="Roboto" panose="02000000000000000000" pitchFamily="2" charset="0"/>
                <a:sym typeface="Helvetica Neue"/>
              </a:rPr>
              <a:t>Respond </a:t>
            </a:r>
            <a:endParaRPr kumimoji="0" lang="en-GB" sz="4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33" name="TextBox 32">
            <a:extLst>
              <a:ext uri="{FF2B5EF4-FFF2-40B4-BE49-F238E27FC236}">
                <a16:creationId xmlns:a16="http://schemas.microsoft.com/office/drawing/2014/main" id="{6190C108-2310-4C4D-8141-E0D70D7ECFA5}"/>
              </a:ext>
            </a:extLst>
          </p:cNvPr>
          <p:cNvSpPr txBox="1"/>
          <p:nvPr/>
        </p:nvSpPr>
        <p:spPr>
          <a:xfrm>
            <a:off x="12192000" y="1415013"/>
            <a:ext cx="6096245" cy="181592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1" i="0" u="none" strike="noStrike" kern="0" cap="none" spc="0" normalizeH="0" baseline="0" noProof="0" dirty="0">
                <a:ln>
                  <a:noFill/>
                </a:ln>
                <a:solidFill>
                  <a:srgbClr val="8179B1"/>
                </a:solidFill>
                <a:effectLst/>
                <a:uLnTx/>
                <a:uFillTx/>
                <a:latin typeface="Roboto" panose="02000000000000000000" pitchFamily="2" charset="0"/>
                <a:sym typeface="Helvetica Neue"/>
              </a:rPr>
              <a:t>Record </a:t>
            </a:r>
            <a:endParaRPr kumimoji="0" lang="en-GB" sz="4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34" name="TextBox 33">
            <a:extLst>
              <a:ext uri="{FF2B5EF4-FFF2-40B4-BE49-F238E27FC236}">
                <a16:creationId xmlns:a16="http://schemas.microsoft.com/office/drawing/2014/main" id="{5BB28BB9-48D7-49CF-A3A7-F662D911C1AC}"/>
              </a:ext>
            </a:extLst>
          </p:cNvPr>
          <p:cNvSpPr txBox="1"/>
          <p:nvPr/>
        </p:nvSpPr>
        <p:spPr>
          <a:xfrm>
            <a:off x="18284449" y="1415013"/>
            <a:ext cx="6099552" cy="181592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b="1" i="0" u="none" strike="noStrike" kern="0" cap="none" spc="0" normalizeH="0" baseline="0" noProof="0" dirty="0">
                <a:ln>
                  <a:noFill/>
                </a:ln>
                <a:solidFill>
                  <a:srgbClr val="8179B1"/>
                </a:solidFill>
                <a:effectLst/>
                <a:uLnTx/>
                <a:uFillTx/>
                <a:latin typeface="Roboto" panose="02000000000000000000" pitchFamily="2" charset="0"/>
                <a:sym typeface="Helvetica Neue"/>
              </a:rPr>
              <a:t>Refer </a:t>
            </a:r>
            <a:endParaRPr kumimoji="0" lang="en-GB" sz="4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2" name="Arrow: Right 21">
            <a:extLst>
              <a:ext uri="{FF2B5EF4-FFF2-40B4-BE49-F238E27FC236}">
                <a16:creationId xmlns:a16="http://schemas.microsoft.com/office/drawing/2014/main" id="{CAFE05DB-8144-44CF-AD9A-054C1D6514A8}"/>
              </a:ext>
            </a:extLst>
          </p:cNvPr>
          <p:cNvSpPr/>
          <p:nvPr/>
        </p:nvSpPr>
        <p:spPr>
          <a:xfrm>
            <a:off x="5400417" y="1930749"/>
            <a:ext cx="1392071" cy="777923"/>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3" name="Arrow: Right 22">
            <a:extLst>
              <a:ext uri="{FF2B5EF4-FFF2-40B4-BE49-F238E27FC236}">
                <a16:creationId xmlns:a16="http://schemas.microsoft.com/office/drawing/2014/main" id="{7851E9F5-7221-4424-9B7F-1CD0CF7BF450}"/>
              </a:ext>
            </a:extLst>
          </p:cNvPr>
          <p:cNvSpPr/>
          <p:nvPr/>
        </p:nvSpPr>
        <p:spPr>
          <a:xfrm>
            <a:off x="11495757" y="1941159"/>
            <a:ext cx="1392071" cy="777923"/>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4" name="Arrow: Right 23">
            <a:extLst>
              <a:ext uri="{FF2B5EF4-FFF2-40B4-BE49-F238E27FC236}">
                <a16:creationId xmlns:a16="http://schemas.microsoft.com/office/drawing/2014/main" id="{8406623B-C39C-4547-8CE4-8BD3A2C468DE}"/>
              </a:ext>
            </a:extLst>
          </p:cNvPr>
          <p:cNvSpPr/>
          <p:nvPr/>
        </p:nvSpPr>
        <p:spPr>
          <a:xfrm>
            <a:off x="17591304" y="1930748"/>
            <a:ext cx="1392071" cy="777923"/>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25" name="Picture 24">
            <a:extLst>
              <a:ext uri="{FF2B5EF4-FFF2-40B4-BE49-F238E27FC236}">
                <a16:creationId xmlns:a16="http://schemas.microsoft.com/office/drawing/2014/main" id="{31CBD563-53B3-4B19-B6A8-763756474B59}"/>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159" name="Rectangle"/>
          <p:cNvSpPr/>
          <p:nvPr/>
        </p:nvSpPr>
        <p:spPr>
          <a:xfrm>
            <a:off x="19994400" y="13450808"/>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61" name="Introduction"/>
          <p:cNvSpPr txBox="1"/>
          <p:nvPr/>
        </p:nvSpPr>
        <p:spPr>
          <a:xfrm>
            <a:off x="104698" y="13420716"/>
            <a:ext cx="4042773"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5: The role of the Christian community</a:t>
            </a:r>
          </a:p>
        </p:txBody>
      </p:sp>
    </p:spTree>
    <p:extLst>
      <p:ext uri="{BB962C8B-B14F-4D97-AF65-F5344CB8AC3E}">
        <p14:creationId xmlns:p14="http://schemas.microsoft.com/office/powerpoint/2010/main" val="90432602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10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100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4000"/>
                            </p:stCondLst>
                            <p:childTnLst>
                              <p:par>
                                <p:cTn id="32" presetID="10" presetClass="entr" presetSubtype="0" fill="hold" grpId="0" nodeType="after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fade">
                                      <p:cBhvr>
                                        <p:cTn id="42" dur="500"/>
                                        <p:tgtEl>
                                          <p:spTgt spid="27">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animEffect transition="in" filter="fade">
                                      <p:cBhvr>
                                        <p:cTn id="45" dur="500"/>
                                        <p:tgtEl>
                                          <p:spTgt spid="27">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7">
                                            <p:txEl>
                                              <p:pRg st="2" end="2"/>
                                            </p:txEl>
                                          </p:spTgt>
                                        </p:tgtEl>
                                        <p:attrNameLst>
                                          <p:attrName>style.visibility</p:attrName>
                                        </p:attrNameLst>
                                      </p:cBhvr>
                                      <p:to>
                                        <p:strVal val="visible"/>
                                      </p:to>
                                    </p:set>
                                    <p:animEffect transition="in" filter="fade">
                                      <p:cBhvr>
                                        <p:cTn id="48" dur="500"/>
                                        <p:tgtEl>
                                          <p:spTgt spid="27">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animEffect transition="in" filter="fade">
                                      <p:cBhvr>
                                        <p:cTn id="51" dur="500"/>
                                        <p:tgtEl>
                                          <p:spTgt spid="27">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xEl>
                                              <p:pRg st="4" end="4"/>
                                            </p:txEl>
                                          </p:spTgt>
                                        </p:tgtEl>
                                        <p:attrNameLst>
                                          <p:attrName>style.visibility</p:attrName>
                                        </p:attrNameLst>
                                      </p:cBhvr>
                                      <p:to>
                                        <p:strVal val="visible"/>
                                      </p:to>
                                    </p:set>
                                    <p:animEffect transition="in" filter="fade">
                                      <p:cBhvr>
                                        <p:cTn id="54" dur="500"/>
                                        <p:tgtEl>
                                          <p:spTgt spid="27">
                                            <p:txEl>
                                              <p:pRg st="4" end="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nodeType="withEffect">
                                  <p:stCondLst>
                                    <p:cond delay="0"/>
                                  </p:stCondLst>
                                  <p:childTnLst>
                                    <p:set>
                                      <p:cBhvr>
                                        <p:cTn id="59" dur="1" fill="hold">
                                          <p:stCondLst>
                                            <p:cond delay="0"/>
                                          </p:stCondLst>
                                        </p:cTn>
                                        <p:tgtEl>
                                          <p:spTgt spid="31">
                                            <p:txEl>
                                              <p:pRg st="0" end="0"/>
                                            </p:txEl>
                                          </p:spTgt>
                                        </p:tgtEl>
                                        <p:attrNameLst>
                                          <p:attrName>style.visibility</p:attrName>
                                        </p:attrNameLst>
                                      </p:cBhvr>
                                      <p:to>
                                        <p:strVal val="visible"/>
                                      </p:to>
                                    </p:set>
                                    <p:animEffect transition="in" filter="fade">
                                      <p:cBhvr>
                                        <p:cTn id="60" dur="500"/>
                                        <p:tgtEl>
                                          <p:spTgt spid="3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7">
                                            <p:txEl>
                                              <p:pRg st="6" end="6"/>
                                            </p:txEl>
                                          </p:spTgt>
                                        </p:tgtEl>
                                        <p:attrNameLst>
                                          <p:attrName>style.visibility</p:attrName>
                                        </p:attrNameLst>
                                      </p:cBhvr>
                                      <p:to>
                                        <p:strVal val="visible"/>
                                      </p:to>
                                    </p:set>
                                    <p:animEffect transition="in" filter="fade">
                                      <p:cBhvr>
                                        <p:cTn id="65" dur="500"/>
                                        <p:tgtEl>
                                          <p:spTgt spid="27">
                                            <p:txEl>
                                              <p:pRg st="6" end="6"/>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27">
                                            <p:txEl>
                                              <p:pRg st="7" end="7"/>
                                            </p:txEl>
                                          </p:spTgt>
                                        </p:tgtEl>
                                        <p:attrNameLst>
                                          <p:attrName>style.visibility</p:attrName>
                                        </p:attrNameLst>
                                      </p:cBhvr>
                                      <p:to>
                                        <p:strVal val="visible"/>
                                      </p:to>
                                    </p:set>
                                    <p:animEffect transition="in" filter="fade">
                                      <p:cBhvr>
                                        <p:cTn id="68" dur="500"/>
                                        <p:tgtEl>
                                          <p:spTgt spid="27">
                                            <p:txEl>
                                              <p:pRg st="7" end="7"/>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nodeType="withEffect">
                                  <p:stCondLst>
                                    <p:cond delay="0"/>
                                  </p:stCondLst>
                                  <p:childTnLst>
                                    <p:set>
                                      <p:cBhvr>
                                        <p:cTn id="73" dur="1" fill="hold">
                                          <p:stCondLst>
                                            <p:cond delay="0"/>
                                          </p:stCondLst>
                                        </p:cTn>
                                        <p:tgtEl>
                                          <p:spTgt spid="28">
                                            <p:txEl>
                                              <p:pRg st="0" end="0"/>
                                            </p:txEl>
                                          </p:spTgt>
                                        </p:tgtEl>
                                        <p:attrNameLst>
                                          <p:attrName>style.visibility</p:attrName>
                                        </p:attrNameLst>
                                      </p:cBhvr>
                                      <p:to>
                                        <p:strVal val="visible"/>
                                      </p:to>
                                    </p:set>
                                    <p:animEffect transition="in" filter="fade">
                                      <p:cBhvr>
                                        <p:cTn id="74" dur="500"/>
                                        <p:tgtEl>
                                          <p:spTgt spid="28">
                                            <p:txEl>
                                              <p:pRg st="0" end="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28">
                                            <p:txEl>
                                              <p:pRg st="1" end="1"/>
                                            </p:txEl>
                                          </p:spTgt>
                                        </p:tgtEl>
                                        <p:attrNameLst>
                                          <p:attrName>style.visibility</p:attrName>
                                        </p:attrNameLst>
                                      </p:cBhvr>
                                      <p:to>
                                        <p:strVal val="visible"/>
                                      </p:to>
                                    </p:set>
                                    <p:animEffect transition="in" filter="fade">
                                      <p:cBhvr>
                                        <p:cTn id="77" dur="500"/>
                                        <p:tgtEl>
                                          <p:spTgt spid="28">
                                            <p:txEl>
                                              <p:pRg st="1" end="1"/>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28">
                                            <p:txEl>
                                              <p:pRg st="2" end="2"/>
                                            </p:txEl>
                                          </p:spTgt>
                                        </p:tgtEl>
                                        <p:attrNameLst>
                                          <p:attrName>style.visibility</p:attrName>
                                        </p:attrNameLst>
                                      </p:cBhvr>
                                      <p:to>
                                        <p:strVal val="visible"/>
                                      </p:to>
                                    </p:set>
                                    <p:animEffect transition="in" filter="fade">
                                      <p:cBhvr>
                                        <p:cTn id="80" dur="500"/>
                                        <p:tgtEl>
                                          <p:spTgt spid="28">
                                            <p:txEl>
                                              <p:pRg st="2" end="2"/>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28">
                                            <p:txEl>
                                              <p:pRg st="3" end="3"/>
                                            </p:txEl>
                                          </p:spTgt>
                                        </p:tgtEl>
                                        <p:attrNameLst>
                                          <p:attrName>style.visibility</p:attrName>
                                        </p:attrNameLst>
                                      </p:cBhvr>
                                      <p:to>
                                        <p:strVal val="visible"/>
                                      </p:to>
                                    </p:set>
                                    <p:animEffect transition="in" filter="fade">
                                      <p:cBhvr>
                                        <p:cTn id="83" dur="500"/>
                                        <p:tgtEl>
                                          <p:spTgt spid="28">
                                            <p:txEl>
                                              <p:pRg st="3" end="3"/>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8">
                                            <p:txEl>
                                              <p:pRg st="4" end="4"/>
                                            </p:txEl>
                                          </p:spTgt>
                                        </p:tgtEl>
                                        <p:attrNameLst>
                                          <p:attrName>style.visibility</p:attrName>
                                        </p:attrNameLst>
                                      </p:cBhvr>
                                      <p:to>
                                        <p:strVal val="visible"/>
                                      </p:to>
                                    </p:set>
                                    <p:animEffect transition="in" filter="fade">
                                      <p:cBhvr>
                                        <p:cTn id="86" dur="500"/>
                                        <p:tgtEl>
                                          <p:spTgt spid="28">
                                            <p:txEl>
                                              <p:pRg st="4" end="4"/>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nodeType="withEffect">
                                  <p:stCondLst>
                                    <p:cond delay="0"/>
                                  </p:stCondLst>
                                  <p:childTnLst>
                                    <p:set>
                                      <p:cBhvr>
                                        <p:cTn id="91" dur="1" fill="hold">
                                          <p:stCondLst>
                                            <p:cond delay="0"/>
                                          </p:stCondLst>
                                        </p:cTn>
                                        <p:tgtEl>
                                          <p:spTgt spid="32">
                                            <p:txEl>
                                              <p:pRg st="0" end="0"/>
                                            </p:txEl>
                                          </p:spTgt>
                                        </p:tgtEl>
                                        <p:attrNameLst>
                                          <p:attrName>style.visibility</p:attrName>
                                        </p:attrNameLst>
                                      </p:cBhvr>
                                      <p:to>
                                        <p:strVal val="visible"/>
                                      </p:to>
                                    </p:set>
                                    <p:animEffect transition="in" filter="fade">
                                      <p:cBhvr>
                                        <p:cTn id="92" dur="500"/>
                                        <p:tgtEl>
                                          <p:spTgt spid="32">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par>
                                <p:cTn id="98" presetID="10" presetClass="entr" presetSubtype="0" fill="hold" nodeType="withEffect">
                                  <p:stCondLst>
                                    <p:cond delay="0"/>
                                  </p:stCondLst>
                                  <p:childTnLst>
                                    <p:set>
                                      <p:cBhvr>
                                        <p:cTn id="99" dur="1" fill="hold">
                                          <p:stCondLst>
                                            <p:cond delay="0"/>
                                          </p:stCondLst>
                                        </p:cTn>
                                        <p:tgtEl>
                                          <p:spTgt spid="29">
                                            <p:txEl>
                                              <p:pRg st="0" end="0"/>
                                            </p:txEl>
                                          </p:spTgt>
                                        </p:tgtEl>
                                        <p:attrNameLst>
                                          <p:attrName>style.visibility</p:attrName>
                                        </p:attrNameLst>
                                      </p:cBhvr>
                                      <p:to>
                                        <p:strVal val="visible"/>
                                      </p:to>
                                    </p:set>
                                    <p:animEffect transition="in" filter="fade">
                                      <p:cBhvr>
                                        <p:cTn id="100" dur="500"/>
                                        <p:tgtEl>
                                          <p:spTgt spid="29">
                                            <p:txEl>
                                              <p:pRg st="0" end="0"/>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29">
                                            <p:txEl>
                                              <p:pRg st="2" end="2"/>
                                            </p:txEl>
                                          </p:spTgt>
                                        </p:tgtEl>
                                        <p:attrNameLst>
                                          <p:attrName>style.visibility</p:attrName>
                                        </p:attrNameLst>
                                      </p:cBhvr>
                                      <p:to>
                                        <p:strVal val="visible"/>
                                      </p:to>
                                    </p:set>
                                    <p:animEffect transition="in" filter="fade">
                                      <p:cBhvr>
                                        <p:cTn id="103" dur="500"/>
                                        <p:tgtEl>
                                          <p:spTgt spid="29">
                                            <p:txEl>
                                              <p:pRg st="2" end="2"/>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29">
                                            <p:txEl>
                                              <p:pRg st="1" end="1"/>
                                            </p:txEl>
                                          </p:spTgt>
                                        </p:tgtEl>
                                        <p:attrNameLst>
                                          <p:attrName>style.visibility</p:attrName>
                                        </p:attrNameLst>
                                      </p:cBhvr>
                                      <p:to>
                                        <p:strVal val="visible"/>
                                      </p:to>
                                    </p:set>
                                    <p:animEffect transition="in" filter="fade">
                                      <p:cBhvr>
                                        <p:cTn id="106" dur="500"/>
                                        <p:tgtEl>
                                          <p:spTgt spid="29">
                                            <p:txEl>
                                              <p:pRg st="1" end="1"/>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29">
                                            <p:txEl>
                                              <p:pRg st="3" end="3"/>
                                            </p:txEl>
                                          </p:spTgt>
                                        </p:tgtEl>
                                        <p:attrNameLst>
                                          <p:attrName>style.visibility</p:attrName>
                                        </p:attrNameLst>
                                      </p:cBhvr>
                                      <p:to>
                                        <p:strVal val="visible"/>
                                      </p:to>
                                    </p:set>
                                    <p:animEffect transition="in" filter="fade">
                                      <p:cBhvr>
                                        <p:cTn id="109" dur="500"/>
                                        <p:tgtEl>
                                          <p:spTgt spid="29">
                                            <p:txEl>
                                              <p:pRg st="3" end="3"/>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29">
                                            <p:txEl>
                                              <p:pRg st="4" end="4"/>
                                            </p:txEl>
                                          </p:spTgt>
                                        </p:tgtEl>
                                        <p:attrNameLst>
                                          <p:attrName>style.visibility</p:attrName>
                                        </p:attrNameLst>
                                      </p:cBhvr>
                                      <p:to>
                                        <p:strVal val="visible"/>
                                      </p:to>
                                    </p:set>
                                    <p:animEffect transition="in" filter="fade">
                                      <p:cBhvr>
                                        <p:cTn id="112" dur="500"/>
                                        <p:tgtEl>
                                          <p:spTgt spid="29">
                                            <p:txEl>
                                              <p:pRg st="4" end="4"/>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29">
                                            <p:txEl>
                                              <p:pRg st="5" end="5"/>
                                            </p:txEl>
                                          </p:spTgt>
                                        </p:tgtEl>
                                        <p:attrNameLst>
                                          <p:attrName>style.visibility</p:attrName>
                                        </p:attrNameLst>
                                      </p:cBhvr>
                                      <p:to>
                                        <p:strVal val="visible"/>
                                      </p:to>
                                    </p:set>
                                    <p:animEffect transition="in" filter="fade">
                                      <p:cBhvr>
                                        <p:cTn id="115" dur="500"/>
                                        <p:tgtEl>
                                          <p:spTgt spid="29">
                                            <p:txEl>
                                              <p:pRg st="5" end="5"/>
                                            </p:txEl>
                                          </p:spTgt>
                                        </p:tgtEl>
                                      </p:cBhvr>
                                    </p:animEffect>
                                  </p:childTnLst>
                                </p:cTn>
                              </p:par>
                              <p:par>
                                <p:cTn id="116" presetID="10" presetClass="entr" presetSubtype="0" fill="hold" nodeType="withEffect">
                                  <p:stCondLst>
                                    <p:cond delay="0"/>
                                  </p:stCondLst>
                                  <p:childTnLst>
                                    <p:set>
                                      <p:cBhvr>
                                        <p:cTn id="117" dur="1" fill="hold">
                                          <p:stCondLst>
                                            <p:cond delay="0"/>
                                          </p:stCondLst>
                                        </p:cTn>
                                        <p:tgtEl>
                                          <p:spTgt spid="29">
                                            <p:txEl>
                                              <p:pRg st="6" end="6"/>
                                            </p:txEl>
                                          </p:spTgt>
                                        </p:tgtEl>
                                        <p:attrNameLst>
                                          <p:attrName>style.visibility</p:attrName>
                                        </p:attrNameLst>
                                      </p:cBhvr>
                                      <p:to>
                                        <p:strVal val="visible"/>
                                      </p:to>
                                    </p:set>
                                    <p:animEffect transition="in" filter="fade">
                                      <p:cBhvr>
                                        <p:cTn id="118" dur="500"/>
                                        <p:tgtEl>
                                          <p:spTgt spid="29">
                                            <p:txEl>
                                              <p:pRg st="6" end="6"/>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500"/>
                                        <p:tgtEl>
                                          <p:spTgt spid="33"/>
                                        </p:tgtEl>
                                      </p:cBhvr>
                                    </p:animEffect>
                                  </p:childTnLst>
                                </p:cTn>
                              </p:par>
                              <p:par>
                                <p:cTn id="122" presetID="10" presetClass="entr" presetSubtype="0" fill="hold" nodeType="withEffect">
                                  <p:stCondLst>
                                    <p:cond delay="0"/>
                                  </p:stCondLst>
                                  <p:childTnLst>
                                    <p:set>
                                      <p:cBhvr>
                                        <p:cTn id="123" dur="1" fill="hold">
                                          <p:stCondLst>
                                            <p:cond delay="0"/>
                                          </p:stCondLst>
                                        </p:cTn>
                                        <p:tgtEl>
                                          <p:spTgt spid="33">
                                            <p:txEl>
                                              <p:pRg st="0" end="0"/>
                                            </p:txEl>
                                          </p:spTgt>
                                        </p:tgtEl>
                                        <p:attrNameLst>
                                          <p:attrName>style.visibility</p:attrName>
                                        </p:attrNameLst>
                                      </p:cBhvr>
                                      <p:to>
                                        <p:strVal val="visible"/>
                                      </p:to>
                                    </p:set>
                                    <p:animEffect transition="in" filter="fade">
                                      <p:cBhvr>
                                        <p:cTn id="124" dur="500"/>
                                        <p:tgtEl>
                                          <p:spTgt spid="33">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500"/>
                                        <p:tgtEl>
                                          <p:spTgt spid="30"/>
                                        </p:tgtEl>
                                      </p:cBhvr>
                                    </p:animEffect>
                                  </p:childTnLst>
                                </p:cTn>
                              </p:par>
                              <p:par>
                                <p:cTn id="130" presetID="10" presetClass="entr" presetSubtype="0" fill="hold" nodeType="withEffect">
                                  <p:stCondLst>
                                    <p:cond delay="0"/>
                                  </p:stCondLst>
                                  <p:childTnLst>
                                    <p:set>
                                      <p:cBhvr>
                                        <p:cTn id="131" dur="1" fill="hold">
                                          <p:stCondLst>
                                            <p:cond delay="0"/>
                                          </p:stCondLst>
                                        </p:cTn>
                                        <p:tgtEl>
                                          <p:spTgt spid="30">
                                            <p:txEl>
                                              <p:pRg st="0" end="0"/>
                                            </p:txEl>
                                          </p:spTgt>
                                        </p:tgtEl>
                                        <p:attrNameLst>
                                          <p:attrName>style.visibility</p:attrName>
                                        </p:attrNameLst>
                                      </p:cBhvr>
                                      <p:to>
                                        <p:strVal val="visible"/>
                                      </p:to>
                                    </p:set>
                                    <p:animEffect transition="in" filter="fade">
                                      <p:cBhvr>
                                        <p:cTn id="132" dur="500"/>
                                        <p:tgtEl>
                                          <p:spTgt spid="30">
                                            <p:txEl>
                                              <p:pRg st="0" end="0"/>
                                            </p:txEl>
                                          </p:spTgt>
                                        </p:tgtEl>
                                      </p:cBhvr>
                                    </p:animEffect>
                                  </p:childTnLst>
                                </p:cTn>
                              </p:par>
                              <p:par>
                                <p:cTn id="133" presetID="10" presetClass="entr" presetSubtype="0" fill="hold" nodeType="withEffect">
                                  <p:stCondLst>
                                    <p:cond delay="0"/>
                                  </p:stCondLst>
                                  <p:childTnLst>
                                    <p:set>
                                      <p:cBhvr>
                                        <p:cTn id="134" dur="1" fill="hold">
                                          <p:stCondLst>
                                            <p:cond delay="0"/>
                                          </p:stCondLst>
                                        </p:cTn>
                                        <p:tgtEl>
                                          <p:spTgt spid="30">
                                            <p:txEl>
                                              <p:pRg st="1" end="1"/>
                                            </p:txEl>
                                          </p:spTgt>
                                        </p:tgtEl>
                                        <p:attrNameLst>
                                          <p:attrName>style.visibility</p:attrName>
                                        </p:attrNameLst>
                                      </p:cBhvr>
                                      <p:to>
                                        <p:strVal val="visible"/>
                                      </p:to>
                                    </p:set>
                                    <p:animEffect transition="in" filter="fade">
                                      <p:cBhvr>
                                        <p:cTn id="135" dur="500"/>
                                        <p:tgtEl>
                                          <p:spTgt spid="30">
                                            <p:txEl>
                                              <p:pRg st="1" end="1"/>
                                            </p:txEl>
                                          </p:spTgt>
                                        </p:tgtEl>
                                      </p:cBhvr>
                                    </p:animEffect>
                                  </p:childTnLst>
                                </p:cTn>
                              </p:par>
                              <p:par>
                                <p:cTn id="136" presetID="10" presetClass="entr" presetSubtype="0" fill="hold" nodeType="withEffect">
                                  <p:stCondLst>
                                    <p:cond delay="0"/>
                                  </p:stCondLst>
                                  <p:childTnLst>
                                    <p:set>
                                      <p:cBhvr>
                                        <p:cTn id="137" dur="1" fill="hold">
                                          <p:stCondLst>
                                            <p:cond delay="0"/>
                                          </p:stCondLst>
                                        </p:cTn>
                                        <p:tgtEl>
                                          <p:spTgt spid="30">
                                            <p:txEl>
                                              <p:pRg st="2" end="2"/>
                                            </p:txEl>
                                          </p:spTgt>
                                        </p:tgtEl>
                                        <p:attrNameLst>
                                          <p:attrName>style.visibility</p:attrName>
                                        </p:attrNameLst>
                                      </p:cBhvr>
                                      <p:to>
                                        <p:strVal val="visible"/>
                                      </p:to>
                                    </p:set>
                                    <p:animEffect transition="in" filter="fade">
                                      <p:cBhvr>
                                        <p:cTn id="138" dur="500"/>
                                        <p:tgtEl>
                                          <p:spTgt spid="30">
                                            <p:txEl>
                                              <p:pRg st="2" end="2"/>
                                            </p:txEl>
                                          </p:spTgt>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fade">
                                      <p:cBhvr>
                                        <p:cTn id="141" dur="500"/>
                                        <p:tgtEl>
                                          <p:spTgt spid="34"/>
                                        </p:tgtEl>
                                      </p:cBhvr>
                                    </p:animEffect>
                                  </p:childTnLst>
                                </p:cTn>
                              </p:par>
                              <p:par>
                                <p:cTn id="142" presetID="10" presetClass="entr" presetSubtype="0" fill="hold" nodeType="withEffect">
                                  <p:stCondLst>
                                    <p:cond delay="0"/>
                                  </p:stCondLst>
                                  <p:childTnLst>
                                    <p:set>
                                      <p:cBhvr>
                                        <p:cTn id="143" dur="1" fill="hold">
                                          <p:stCondLst>
                                            <p:cond delay="0"/>
                                          </p:stCondLst>
                                        </p:cTn>
                                        <p:tgtEl>
                                          <p:spTgt spid="34">
                                            <p:txEl>
                                              <p:pRg st="0" end="0"/>
                                            </p:txEl>
                                          </p:spTgt>
                                        </p:tgtEl>
                                        <p:attrNameLst>
                                          <p:attrName>style.visibility</p:attrName>
                                        </p:attrNameLst>
                                      </p:cBhvr>
                                      <p:to>
                                        <p:strVal val="visible"/>
                                      </p:to>
                                    </p:set>
                                    <p:animEffect transition="in" filter="fade">
                                      <p:cBhvr>
                                        <p:cTn id="144"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28" grpId="0" animBg="1"/>
      <p:bldP spid="27" grpId="0" animBg="1"/>
      <p:bldP spid="29" grpId="0" animBg="1"/>
      <p:bldP spid="31" grpId="0" animBg="1"/>
      <p:bldP spid="30" grpId="0" animBg="1"/>
      <p:bldP spid="32" grpId="0" animBg="1"/>
      <p:bldP spid="33" grpId="0" animBg="1"/>
      <p:bldP spid="34" grpId="0" animBg="1"/>
      <p:bldP spid="22" grpId="0" animBg="1"/>
      <p:bldP spid="23"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tretch/>
        </p:blipFill>
        <p:spPr>
          <a:xfrm>
            <a:off x="1" y="-1937835"/>
            <a:ext cx="24384000" cy="16262253"/>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13325764"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US" b="1" i="0" dirty="0">
                <a:solidFill>
                  <a:srgbClr val="FFFFFF"/>
                </a:solidFill>
                <a:effectLst/>
                <a:latin typeface="Roboto" panose="02000000000000000000" pitchFamily="2" charset="0"/>
              </a:rPr>
              <a:t>Direct Intervention - Helping Someone Leave an Abusive Relationship</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14" name="Learning from…">
            <a:extLst>
              <a:ext uri="{FF2B5EF4-FFF2-40B4-BE49-F238E27FC236}">
                <a16:creationId xmlns:a16="http://schemas.microsoft.com/office/drawing/2014/main" id="{71BADF13-BC5F-437E-BB29-DACBA0C3D446}"/>
              </a:ext>
            </a:extLst>
          </p:cNvPr>
          <p:cNvSpPr txBox="1"/>
          <p:nvPr/>
        </p:nvSpPr>
        <p:spPr>
          <a:xfrm>
            <a:off x="771100" y="2597420"/>
            <a:ext cx="7026875" cy="8970465"/>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Escaping or leaving a domestic abusive relationship can be </a:t>
            </a:r>
            <a:r>
              <a:rPr lang="en-US" sz="4000" dirty="0">
                <a:solidFill>
                  <a:srgbClr val="BB1F4C"/>
                </a:solidFill>
                <a:latin typeface="Roboto" panose="02000000000000000000" pitchFamily="2" charset="0"/>
              </a:rPr>
              <a:t>incredibly dangerous </a:t>
            </a:r>
            <a:r>
              <a:rPr lang="en-US" sz="4000" dirty="0">
                <a:solidFill>
                  <a:srgbClr val="8179B1"/>
                </a:solidFill>
                <a:latin typeface="Roboto" panose="02000000000000000000" pitchFamily="2" charset="0"/>
              </a:rPr>
              <a:t>and professional help is almost certainly required.</a:t>
            </a:r>
            <a:endParaRPr lang="en-US" sz="3000" dirty="0">
              <a:solidFill>
                <a:schemeClr val="tx1"/>
              </a:solidFill>
            </a:endParaRPr>
          </a:p>
          <a:p>
            <a:pPr algn="l">
              <a:spcBef>
                <a:spcPts val="1200"/>
              </a:spcBef>
              <a:spcAft>
                <a:spcPts val="600"/>
              </a:spcAft>
              <a:buClr>
                <a:srgbClr val="92D050"/>
              </a:buClr>
              <a:buSzPct val="120000"/>
            </a:pPr>
            <a:r>
              <a:rPr lang="en-US" sz="3000" i="1" dirty="0">
                <a:solidFill>
                  <a:srgbClr val="CA4F73"/>
                </a:solidFill>
              </a:rPr>
              <a:t>41% (37 of 91) of women killed by a male partner/former partner in England, Wales and Northern Ireland in 2018 had separated or taken steps to separate from them. Eleven of these 37 women were killed within the first month of separation and 24 were killed within the first year (Femicide Census, 2020).</a:t>
            </a:r>
            <a:endParaRPr lang="en-US" sz="100" i="1" dirty="0">
              <a:solidFill>
                <a:srgbClr val="CA4F73"/>
              </a:solidFill>
            </a:endParaRPr>
          </a:p>
        </p:txBody>
      </p:sp>
      <p:sp>
        <p:nvSpPr>
          <p:cNvPr id="16" name="Learning from…">
            <a:extLst>
              <a:ext uri="{FF2B5EF4-FFF2-40B4-BE49-F238E27FC236}">
                <a16:creationId xmlns:a16="http://schemas.microsoft.com/office/drawing/2014/main" id="{80436345-8CBA-43E8-A324-5871E9620A0E}"/>
              </a:ext>
            </a:extLst>
          </p:cNvPr>
          <p:cNvSpPr txBox="1"/>
          <p:nvPr/>
        </p:nvSpPr>
        <p:spPr>
          <a:xfrm>
            <a:off x="8569074" y="2597421"/>
            <a:ext cx="7027707" cy="8970464"/>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Do not judge or remove support...</a:t>
            </a:r>
            <a:endParaRPr lang="en-US" sz="3000" dirty="0">
              <a:solidFill>
                <a:schemeClr val="tx1"/>
              </a:solidFill>
            </a:endParaRPr>
          </a:p>
          <a:p>
            <a:pPr algn="l">
              <a:spcBef>
                <a:spcPts val="1200"/>
              </a:spcBef>
              <a:spcAft>
                <a:spcPts val="600"/>
              </a:spcAft>
              <a:buClr>
                <a:srgbClr val="92D050"/>
              </a:buClr>
              <a:buSzPct val="120000"/>
            </a:pPr>
            <a:r>
              <a:rPr lang="en-US" sz="3000" dirty="0">
                <a:solidFill>
                  <a:schemeClr val="tx1"/>
                </a:solidFill>
              </a:rPr>
              <a:t>...even if the person rejects the support or is protective of the perpetrator.</a:t>
            </a:r>
          </a:p>
          <a:p>
            <a:pPr algn="l">
              <a:spcBef>
                <a:spcPts val="1200"/>
              </a:spcBef>
              <a:spcAft>
                <a:spcPts val="600"/>
              </a:spcAft>
              <a:buClr>
                <a:srgbClr val="92D050"/>
              </a:buClr>
              <a:buSzPct val="120000"/>
            </a:pPr>
            <a:r>
              <a:rPr lang="en-US" sz="3000" dirty="0">
                <a:solidFill>
                  <a:schemeClr val="tx1"/>
                </a:solidFill>
              </a:rPr>
              <a:t>Here are some ways you might help:</a:t>
            </a:r>
          </a:p>
          <a:p>
            <a:pPr marL="457200" indent="-457200" algn="l">
              <a:spcBef>
                <a:spcPts val="1200"/>
              </a:spcBef>
              <a:spcAft>
                <a:spcPts val="600"/>
              </a:spcAft>
              <a:buClr>
                <a:srgbClr val="92D050"/>
              </a:buClr>
              <a:buSzPct val="120000"/>
              <a:buBlip>
                <a:blip r:embed="rId5"/>
              </a:buBlip>
            </a:pPr>
            <a:r>
              <a:rPr lang="en-US" sz="3000" dirty="0">
                <a:solidFill>
                  <a:schemeClr val="tx1"/>
                </a:solidFill>
              </a:rPr>
              <a:t>Storing an emergency bag for them.</a:t>
            </a:r>
          </a:p>
          <a:p>
            <a:pPr marL="457200" indent="-457200" algn="l">
              <a:spcBef>
                <a:spcPts val="1200"/>
              </a:spcBef>
              <a:spcAft>
                <a:spcPts val="600"/>
              </a:spcAft>
              <a:buClr>
                <a:srgbClr val="92D050"/>
              </a:buClr>
              <a:buSzPct val="120000"/>
              <a:buBlip>
                <a:blip r:embed="rId5"/>
              </a:buBlip>
            </a:pPr>
            <a:r>
              <a:rPr lang="en-US" sz="3000" dirty="0">
                <a:solidFill>
                  <a:schemeClr val="tx1"/>
                </a:solidFill>
              </a:rPr>
              <a:t>Being with them when they call helplines or support services.</a:t>
            </a:r>
          </a:p>
          <a:p>
            <a:pPr marL="457200" indent="-457200" algn="l">
              <a:spcBef>
                <a:spcPts val="1200"/>
              </a:spcBef>
              <a:spcAft>
                <a:spcPts val="600"/>
              </a:spcAft>
              <a:buClr>
                <a:srgbClr val="92D050"/>
              </a:buClr>
              <a:buSzPct val="120000"/>
              <a:buBlip>
                <a:blip r:embed="rId5"/>
              </a:buBlip>
            </a:pPr>
            <a:r>
              <a:rPr lang="en-US" sz="3000" dirty="0">
                <a:solidFill>
                  <a:schemeClr val="tx1"/>
                </a:solidFill>
              </a:rPr>
              <a:t>Going with them to appointments.</a:t>
            </a:r>
            <a:endParaRPr lang="en-US" sz="100" dirty="0">
              <a:solidFill>
                <a:schemeClr val="tx1"/>
              </a:solidFill>
            </a:endParaRPr>
          </a:p>
        </p:txBody>
      </p:sp>
      <p:sp>
        <p:nvSpPr>
          <p:cNvPr id="17" name="Learning from…">
            <a:extLst>
              <a:ext uri="{FF2B5EF4-FFF2-40B4-BE49-F238E27FC236}">
                <a16:creationId xmlns:a16="http://schemas.microsoft.com/office/drawing/2014/main" id="{C992E7FF-EBE3-4276-9656-BFCF23A82544}"/>
              </a:ext>
            </a:extLst>
          </p:cNvPr>
          <p:cNvSpPr txBox="1"/>
          <p:nvPr/>
        </p:nvSpPr>
        <p:spPr>
          <a:xfrm>
            <a:off x="16367879" y="2597421"/>
            <a:ext cx="7027707" cy="8970464"/>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We must remember that…</a:t>
            </a:r>
          </a:p>
          <a:p>
            <a:pPr marL="571500" indent="-571500" algn="l">
              <a:buSzPct val="140000"/>
              <a:buBlip>
                <a:blip r:embed="rId6"/>
              </a:buBlip>
            </a:pPr>
            <a:endParaRPr lang="en-US" sz="3000" dirty="0">
              <a:solidFill>
                <a:schemeClr val="tx1"/>
              </a:solidFill>
            </a:endParaRPr>
          </a:p>
          <a:p>
            <a:pPr marL="571500" indent="-571500" algn="l">
              <a:buSzPct val="140000"/>
              <a:buBlip>
                <a:blip r:embed="rId6"/>
              </a:buBlip>
            </a:pPr>
            <a:r>
              <a:rPr lang="en-US" sz="3000" dirty="0">
                <a:solidFill>
                  <a:schemeClr val="tx1"/>
                </a:solidFill>
              </a:rPr>
              <a:t>Leaving an abusive relationship raises the level of risk of reprisal to both the victim and the person helping.</a:t>
            </a:r>
          </a:p>
          <a:p>
            <a:pPr marL="457200" indent="-457200" algn="l">
              <a:buSzPct val="140000"/>
              <a:buBlip>
                <a:blip r:embed="rId6"/>
              </a:buBlip>
            </a:pPr>
            <a:endParaRPr lang="en-US" sz="3000" dirty="0">
              <a:solidFill>
                <a:schemeClr val="tx1"/>
              </a:solidFill>
            </a:endParaRPr>
          </a:p>
          <a:p>
            <a:pPr marL="457200" indent="-457200" algn="l">
              <a:buSzPct val="140000"/>
              <a:buBlip>
                <a:blip r:embed="rId6"/>
              </a:buBlip>
            </a:pPr>
            <a:r>
              <a:rPr lang="en-US" sz="3000" dirty="0">
                <a:solidFill>
                  <a:schemeClr val="tx1"/>
                </a:solidFill>
              </a:rPr>
              <a:t>It can take many attempts to leave; and some never leave at all.</a:t>
            </a:r>
          </a:p>
          <a:p>
            <a:pPr marL="457200" indent="-457200" algn="l">
              <a:buSzPct val="140000"/>
              <a:buBlip>
                <a:blip r:embed="rId6"/>
              </a:buBlip>
            </a:pPr>
            <a:endParaRPr lang="en-US" sz="3000" dirty="0">
              <a:solidFill>
                <a:schemeClr val="tx1"/>
              </a:solidFill>
            </a:endParaRPr>
          </a:p>
          <a:p>
            <a:pPr marL="457200" indent="-457200" algn="l">
              <a:buSzPct val="140000"/>
              <a:buBlip>
                <a:blip r:embed="rId6"/>
              </a:buBlip>
            </a:pPr>
            <a:r>
              <a:rPr lang="en-US" sz="3000" dirty="0">
                <a:solidFill>
                  <a:schemeClr val="tx1"/>
                </a:solidFill>
              </a:rPr>
              <a:t>People may also sometimes go back to abusers.</a:t>
            </a:r>
          </a:p>
          <a:p>
            <a:pPr marL="457200" indent="-457200" algn="l">
              <a:buSzPct val="140000"/>
              <a:buBlip>
                <a:blip r:embed="rId6"/>
              </a:buBlip>
            </a:pPr>
            <a:endParaRPr lang="en-US" sz="3000" dirty="0">
              <a:solidFill>
                <a:schemeClr val="tx1"/>
              </a:solidFill>
            </a:endParaRPr>
          </a:p>
          <a:p>
            <a:pPr algn="l">
              <a:buSzPct val="140000"/>
            </a:pPr>
            <a:endParaRPr lang="en-US" sz="3000" dirty="0">
              <a:solidFill>
                <a:schemeClr val="tx1"/>
              </a:solidFill>
            </a:endParaRPr>
          </a:p>
          <a:p>
            <a:pPr>
              <a:buSzPct val="140000"/>
            </a:pPr>
            <a:r>
              <a:rPr lang="en-GB" sz="3200" b="1" dirty="0">
                <a:solidFill>
                  <a:srgbClr val="BB1F4C"/>
                </a:solidFill>
                <a:latin typeface="Open Sans" panose="020B0606030504020204" pitchFamily="34" charset="0"/>
              </a:rPr>
              <a:t>!!DO NOT ACT ALONE!!</a:t>
            </a:r>
            <a:endParaRPr lang="en-US" sz="3000" dirty="0">
              <a:solidFill>
                <a:schemeClr val="tx1"/>
              </a:solidFill>
            </a:endParaRPr>
          </a:p>
          <a:p>
            <a:pPr marL="457200" indent="-457200" algn="l">
              <a:buSzPct val="140000"/>
              <a:buBlip>
                <a:blip r:embed="rId6"/>
              </a:buBlip>
            </a:pPr>
            <a:endParaRPr lang="en-US" sz="3000" dirty="0">
              <a:solidFill>
                <a:schemeClr val="tx1"/>
              </a:solidFill>
            </a:endParaRPr>
          </a:p>
          <a:p>
            <a:pPr marL="457200" indent="-457200" algn="l">
              <a:buSzPct val="140000"/>
              <a:buBlip>
                <a:blip r:embed="rId6"/>
              </a:buBlip>
            </a:pPr>
            <a:endParaRPr lang="en-US" sz="100" dirty="0">
              <a:solidFill>
                <a:schemeClr val="tx1"/>
              </a:solidFill>
            </a:endParaRPr>
          </a:p>
        </p:txBody>
      </p:sp>
      <p:pic>
        <p:nvPicPr>
          <p:cNvPr id="13" name="Picture 12">
            <a:extLst>
              <a:ext uri="{FF2B5EF4-FFF2-40B4-BE49-F238E27FC236}">
                <a16:creationId xmlns:a16="http://schemas.microsoft.com/office/drawing/2014/main" id="{91BFB3D9-719C-4C8A-B8F1-5BA30FC0F497}"/>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159" name="Rectangle"/>
          <p:cNvSpPr/>
          <p:nvPr/>
        </p:nvSpPr>
        <p:spPr>
          <a:xfrm>
            <a:off x="20480400" y="13450808"/>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61" name="Introduction"/>
          <p:cNvSpPr txBox="1"/>
          <p:nvPr/>
        </p:nvSpPr>
        <p:spPr>
          <a:xfrm>
            <a:off x="104698" y="13420716"/>
            <a:ext cx="4042773"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5: The role of the Christian community</a:t>
            </a:r>
          </a:p>
        </p:txBody>
      </p:sp>
    </p:spTree>
    <p:extLst>
      <p:ext uri="{BB962C8B-B14F-4D97-AF65-F5344CB8AC3E}">
        <p14:creationId xmlns:p14="http://schemas.microsoft.com/office/powerpoint/2010/main" val="3193620656"/>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
                                        <p:tgtEl>
                                          <p:spTgt spid="14"/>
                                        </p:tgtEl>
                                      </p:cBhvr>
                                    </p:animEffect>
                                  </p:childTnLst>
                                </p:cTn>
                              </p:par>
                              <p:par>
                                <p:cTn id="8" presetID="10" presetClass="entr" presetSubtype="0" fill="hold" nodeType="withEffect">
                                  <p:stCondLst>
                                    <p:cond delay="4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4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
                                        <p:tgtEl>
                                          <p:spTgt spid="16"/>
                                        </p:tgtEl>
                                      </p:cBhvr>
                                    </p:animEffect>
                                  </p:childTnLst>
                                </p:cTn>
                              </p:par>
                              <p:par>
                                <p:cTn id="21" presetID="10" presetClass="entr" presetSubtype="0" fill="hold" nodeType="withEffect">
                                  <p:stCondLst>
                                    <p:cond delay="40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par>
                                <p:cTn id="24" presetID="10" presetClass="entr" presetSubtype="0" fill="hold" nodeType="withEffect">
                                  <p:stCondLst>
                                    <p:cond delay="40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fade">
                                      <p:cBhvr>
                                        <p:cTn id="26" dur="500"/>
                                        <p:tgtEl>
                                          <p:spTgt spid="1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Effect transition="in" filter="fade">
                                      <p:cBhvr>
                                        <p:cTn id="31" dur="500"/>
                                        <p:tgtEl>
                                          <p:spTgt spid="1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fade">
                                      <p:cBhvr>
                                        <p:cTn id="36" dur="500"/>
                                        <p:tgtEl>
                                          <p:spTgt spid="1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xEl>
                                              <p:pRg st="4" end="4"/>
                                            </p:txEl>
                                          </p:spTgt>
                                        </p:tgtEl>
                                        <p:attrNameLst>
                                          <p:attrName>style.visibility</p:attrName>
                                        </p:attrNameLst>
                                      </p:cBhvr>
                                      <p:to>
                                        <p:strVal val="visible"/>
                                      </p:to>
                                    </p:set>
                                    <p:animEffect transition="in" filter="fade">
                                      <p:cBhvr>
                                        <p:cTn id="41" dur="500"/>
                                        <p:tgtEl>
                                          <p:spTgt spid="1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xEl>
                                              <p:pRg st="5" end="5"/>
                                            </p:txEl>
                                          </p:spTgt>
                                        </p:tgtEl>
                                        <p:attrNameLst>
                                          <p:attrName>style.visibility</p:attrName>
                                        </p:attrNameLst>
                                      </p:cBhvr>
                                      <p:to>
                                        <p:strVal val="visible"/>
                                      </p:to>
                                    </p:set>
                                    <p:animEffect transition="in" filter="fade">
                                      <p:cBhvr>
                                        <p:cTn id="46" dur="500"/>
                                        <p:tgtEl>
                                          <p:spTgt spid="16">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500"/>
                                        <p:tgtEl>
                                          <p:spTgt spid="1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7">
                                            <p:txEl>
                                              <p:pRg st="2" end="2"/>
                                            </p:txEl>
                                          </p:spTgt>
                                        </p:tgtEl>
                                        <p:attrNameLst>
                                          <p:attrName>style.visibility</p:attrName>
                                        </p:attrNameLst>
                                      </p:cBhvr>
                                      <p:to>
                                        <p:strVal val="visible"/>
                                      </p:to>
                                    </p:set>
                                    <p:animEffect transition="in" filter="fade">
                                      <p:cBhvr>
                                        <p:cTn id="59" dur="500"/>
                                        <p:tgtEl>
                                          <p:spTgt spid="17">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7">
                                            <p:txEl>
                                              <p:pRg st="4" end="4"/>
                                            </p:txEl>
                                          </p:spTgt>
                                        </p:tgtEl>
                                        <p:attrNameLst>
                                          <p:attrName>style.visibility</p:attrName>
                                        </p:attrNameLst>
                                      </p:cBhvr>
                                      <p:to>
                                        <p:strVal val="visible"/>
                                      </p:to>
                                    </p:set>
                                    <p:animEffect transition="in" filter="fade">
                                      <p:cBhvr>
                                        <p:cTn id="64" dur="500"/>
                                        <p:tgtEl>
                                          <p:spTgt spid="17">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7">
                                            <p:txEl>
                                              <p:pRg st="6" end="6"/>
                                            </p:txEl>
                                          </p:spTgt>
                                        </p:tgtEl>
                                        <p:attrNameLst>
                                          <p:attrName>style.visibility</p:attrName>
                                        </p:attrNameLst>
                                      </p:cBhvr>
                                      <p:to>
                                        <p:strVal val="visible"/>
                                      </p:to>
                                    </p:set>
                                    <p:animEffect transition="in" filter="fade">
                                      <p:cBhvr>
                                        <p:cTn id="69" dur="500"/>
                                        <p:tgtEl>
                                          <p:spTgt spid="17">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xEl>
                                              <p:pRg st="9" end="9"/>
                                            </p:txEl>
                                          </p:spTgt>
                                        </p:tgtEl>
                                        <p:attrNameLst>
                                          <p:attrName>style.visibility</p:attrName>
                                        </p:attrNameLst>
                                      </p:cBhvr>
                                      <p:to>
                                        <p:strVal val="visible"/>
                                      </p:to>
                                    </p:set>
                                    <p:animEffect transition="in" filter="fade">
                                      <p:cBhvr>
                                        <p:cTn id="74" dur="500"/>
                                        <p:tgtEl>
                                          <p:spTgt spid="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304789"/>
            <a:ext cx="24384000" cy="14996160"/>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6618800"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US" b="1" i="0" dirty="0">
                <a:solidFill>
                  <a:srgbClr val="FFFFFF"/>
                </a:solidFill>
                <a:effectLst/>
                <a:latin typeface="Roboto" panose="02000000000000000000" pitchFamily="2" charset="0"/>
              </a:rPr>
              <a:t>Why Do We Find It Difficult to Act?</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14" name="Learning from…">
            <a:extLst>
              <a:ext uri="{FF2B5EF4-FFF2-40B4-BE49-F238E27FC236}">
                <a16:creationId xmlns:a16="http://schemas.microsoft.com/office/drawing/2014/main" id="{71BADF13-BC5F-437E-BB29-DACBA0C3D446}"/>
              </a:ext>
            </a:extLst>
          </p:cNvPr>
          <p:cNvSpPr txBox="1"/>
          <p:nvPr/>
        </p:nvSpPr>
        <p:spPr>
          <a:xfrm>
            <a:off x="1959475" y="2891959"/>
            <a:ext cx="20464222" cy="3328114"/>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r>
              <a:rPr lang="en-US" sz="4000" b="1" dirty="0">
                <a:solidFill>
                  <a:srgbClr val="BB1F4C"/>
                </a:solidFill>
                <a:latin typeface="Roboto" panose="02000000000000000000" pitchFamily="2" charset="0"/>
              </a:rPr>
              <a:t>#1 = FEAR</a:t>
            </a:r>
          </a:p>
          <a:p>
            <a:pPr>
              <a:spcBef>
                <a:spcPts val="1200"/>
              </a:spcBef>
            </a:pPr>
            <a:r>
              <a:rPr lang="en-US" sz="3000" dirty="0">
                <a:solidFill>
                  <a:schemeClr val="tx1">
                    <a:lumMod val="50000"/>
                  </a:schemeClr>
                </a:solidFill>
              </a:rPr>
              <a:t>Ridicule, false accusations, 'crying wolf' or making a fuss.</a:t>
            </a:r>
          </a:p>
          <a:p>
            <a:pPr>
              <a:spcBef>
                <a:spcPts val="1200"/>
              </a:spcBef>
            </a:pPr>
            <a:r>
              <a:rPr lang="en-US" sz="3000" dirty="0">
                <a:solidFill>
                  <a:schemeClr val="tx1">
                    <a:lumMod val="50000"/>
                  </a:schemeClr>
                </a:solidFill>
              </a:rPr>
              <a:t>Political correctness.</a:t>
            </a:r>
          </a:p>
          <a:p>
            <a:pPr>
              <a:spcBef>
                <a:spcPts val="1200"/>
              </a:spcBef>
            </a:pPr>
            <a:r>
              <a:rPr lang="en-US" sz="3000" dirty="0">
                <a:solidFill>
                  <a:schemeClr val="tx1">
                    <a:lumMod val="50000"/>
                  </a:schemeClr>
                </a:solidFill>
              </a:rPr>
              <a:t>Convincing ourselves to wait, or that it is someone else's job.</a:t>
            </a:r>
            <a:endParaRPr lang="en-US" sz="100" dirty="0">
              <a:solidFill>
                <a:schemeClr val="tx1">
                  <a:lumMod val="50000"/>
                </a:schemeClr>
              </a:solidFill>
            </a:endParaRPr>
          </a:p>
        </p:txBody>
      </p:sp>
      <p:sp>
        <p:nvSpPr>
          <p:cNvPr id="16" name="Learning from…">
            <a:extLst>
              <a:ext uri="{FF2B5EF4-FFF2-40B4-BE49-F238E27FC236}">
                <a16:creationId xmlns:a16="http://schemas.microsoft.com/office/drawing/2014/main" id="{80436345-8CBA-43E8-A324-5871E9620A0E}"/>
              </a:ext>
            </a:extLst>
          </p:cNvPr>
          <p:cNvSpPr txBox="1"/>
          <p:nvPr/>
        </p:nvSpPr>
        <p:spPr>
          <a:xfrm>
            <a:off x="1959475" y="7041158"/>
            <a:ext cx="6300000" cy="2160000"/>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lvl="0" algn="l"/>
            <a:r>
              <a:rPr lang="en-US" sz="4000" dirty="0">
                <a:solidFill>
                  <a:srgbClr val="BB1F4C"/>
                </a:solidFill>
                <a:latin typeface="Roboto" panose="02000000000000000000" pitchFamily="2" charset="0"/>
              </a:rPr>
              <a:t>Responding well is not an easy thing to do.</a:t>
            </a:r>
          </a:p>
        </p:txBody>
      </p:sp>
      <p:sp>
        <p:nvSpPr>
          <p:cNvPr id="13" name="Learning from…">
            <a:extLst>
              <a:ext uri="{FF2B5EF4-FFF2-40B4-BE49-F238E27FC236}">
                <a16:creationId xmlns:a16="http://schemas.microsoft.com/office/drawing/2014/main" id="{611FCB2A-3802-404F-BC58-74745BF14BFA}"/>
              </a:ext>
            </a:extLst>
          </p:cNvPr>
          <p:cNvSpPr txBox="1"/>
          <p:nvPr/>
        </p:nvSpPr>
        <p:spPr>
          <a:xfrm>
            <a:off x="16123697" y="7032467"/>
            <a:ext cx="6300000" cy="2160000"/>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lvl="0" algn="l"/>
            <a:r>
              <a:rPr lang="en-US" sz="4000" dirty="0">
                <a:solidFill>
                  <a:srgbClr val="BB1F4C"/>
                </a:solidFill>
                <a:latin typeface="Roboto" panose="02000000000000000000" pitchFamily="2" charset="0"/>
              </a:rPr>
              <a:t>We are all vulnerable to these dynamics.</a:t>
            </a:r>
          </a:p>
        </p:txBody>
      </p:sp>
      <p:sp>
        <p:nvSpPr>
          <p:cNvPr id="15" name="Learning from…">
            <a:extLst>
              <a:ext uri="{FF2B5EF4-FFF2-40B4-BE49-F238E27FC236}">
                <a16:creationId xmlns:a16="http://schemas.microsoft.com/office/drawing/2014/main" id="{3D0295A6-0036-4075-8B29-34905CA838F7}"/>
              </a:ext>
            </a:extLst>
          </p:cNvPr>
          <p:cNvSpPr txBox="1"/>
          <p:nvPr/>
        </p:nvSpPr>
        <p:spPr>
          <a:xfrm>
            <a:off x="9041586" y="7041158"/>
            <a:ext cx="6300000" cy="2160000"/>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lvl="0" algn="l"/>
            <a:r>
              <a:rPr lang="en-US" sz="4000" dirty="0">
                <a:solidFill>
                  <a:srgbClr val="BB1F4C"/>
                </a:solidFill>
                <a:latin typeface="Roboto" panose="02000000000000000000" pitchFamily="2" charset="0"/>
              </a:rPr>
              <a:t>Safeguarding involves dealing with uncertainty.</a:t>
            </a:r>
          </a:p>
        </p:txBody>
      </p:sp>
      <p:pic>
        <p:nvPicPr>
          <p:cNvPr id="17" name="Picture 16">
            <a:extLst>
              <a:ext uri="{FF2B5EF4-FFF2-40B4-BE49-F238E27FC236}">
                <a16:creationId xmlns:a16="http://schemas.microsoft.com/office/drawing/2014/main" id="{59F837FF-D819-44C8-946D-3FF427A14BDB}"/>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159" name="Rectangle"/>
          <p:cNvSpPr/>
          <p:nvPr/>
        </p:nvSpPr>
        <p:spPr>
          <a:xfrm>
            <a:off x="20970000" y="13450808"/>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61" name="Introduction"/>
          <p:cNvSpPr txBox="1"/>
          <p:nvPr/>
        </p:nvSpPr>
        <p:spPr>
          <a:xfrm>
            <a:off x="104698" y="13420716"/>
            <a:ext cx="4042773"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Part 5: The role of the Christian community</a:t>
            </a:r>
          </a:p>
        </p:txBody>
      </p:sp>
    </p:spTree>
    <p:extLst>
      <p:ext uri="{BB962C8B-B14F-4D97-AF65-F5344CB8AC3E}">
        <p14:creationId xmlns:p14="http://schemas.microsoft.com/office/powerpoint/2010/main" val="61944406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
                                        <p:tgtEl>
                                          <p:spTgt spid="14"/>
                                        </p:tgtEl>
                                      </p:cBhvr>
                                    </p:animEffect>
                                  </p:childTnLst>
                                </p:cTn>
                              </p:par>
                              <p:par>
                                <p:cTn id="8" presetID="10" presetClass="entr" presetSubtype="0" fill="hold" nodeType="withEffect">
                                  <p:stCondLst>
                                    <p:cond delay="4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nodeType="withEffect">
                                  <p:stCondLst>
                                    <p:cond delay="40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fade">
                                      <p:cBhvr>
                                        <p:cTn id="13" dur="500"/>
                                        <p:tgtEl>
                                          <p:spTgt spid="14">
                                            <p:txEl>
                                              <p:pRg st="1" end="1"/>
                                            </p:txEl>
                                          </p:spTgt>
                                        </p:tgtEl>
                                      </p:cBhvr>
                                    </p:animEffect>
                                  </p:childTnLst>
                                </p:cTn>
                              </p:par>
                              <p:par>
                                <p:cTn id="14" presetID="10" presetClass="entr" presetSubtype="0" fill="hold" nodeType="withEffect">
                                  <p:stCondLst>
                                    <p:cond delay="40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fade">
                                      <p:cBhvr>
                                        <p:cTn id="16" dur="500"/>
                                        <p:tgtEl>
                                          <p:spTgt spid="14">
                                            <p:txEl>
                                              <p:pRg st="2" end="2"/>
                                            </p:txEl>
                                          </p:spTgt>
                                        </p:tgtEl>
                                      </p:cBhvr>
                                    </p:animEffect>
                                  </p:childTnLst>
                                </p:cTn>
                              </p:par>
                              <p:par>
                                <p:cTn id="17" presetID="10" presetClass="entr" presetSubtype="0" fill="hold" nodeType="withEffect">
                                  <p:stCondLst>
                                    <p:cond delay="40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4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
                                        <p:tgtEl>
                                          <p:spTgt spid="16"/>
                                        </p:tgtEl>
                                      </p:cBhvr>
                                    </p:animEffect>
                                  </p:childTnLst>
                                </p:cTn>
                              </p:par>
                              <p:par>
                                <p:cTn id="25" presetID="10" presetClass="entr" presetSubtype="0" fill="hold" nodeType="withEffect">
                                  <p:stCondLst>
                                    <p:cond delay="40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4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
                                        <p:tgtEl>
                                          <p:spTgt spid="15"/>
                                        </p:tgtEl>
                                      </p:cBhvr>
                                    </p:animEffect>
                                  </p:childTnLst>
                                </p:cTn>
                              </p:par>
                              <p:par>
                                <p:cTn id="33" presetID="10" presetClass="entr" presetSubtype="0" fill="hold" nodeType="withEffect">
                                  <p:stCondLst>
                                    <p:cond delay="40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4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
                                        <p:tgtEl>
                                          <p:spTgt spid="13"/>
                                        </p:tgtEl>
                                      </p:cBhvr>
                                    </p:animEffect>
                                  </p:childTnLst>
                                </p:cTn>
                              </p:par>
                              <p:par>
                                <p:cTn id="41" presetID="10" presetClass="entr" presetSubtype="0" fill="hold" nodeType="withEffect">
                                  <p:stCondLst>
                                    <p:cond delay="40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fade">
                                      <p:cBhvr>
                                        <p:cTn id="4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3"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125"/>
            <a:ext cx="24384000" cy="16256000"/>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6194003"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b="1" i="0" dirty="0">
                <a:solidFill>
                  <a:srgbClr val="FFFFFF"/>
                </a:solidFill>
                <a:effectLst/>
                <a:latin typeface="Roboto" panose="02000000000000000000" pitchFamily="2" charset="0"/>
              </a:rPr>
              <a:t>Final Assessment - Introduction</a:t>
            </a: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14" name="Learning from…">
            <a:extLst>
              <a:ext uri="{FF2B5EF4-FFF2-40B4-BE49-F238E27FC236}">
                <a16:creationId xmlns:a16="http://schemas.microsoft.com/office/drawing/2014/main" id="{71BADF13-BC5F-437E-BB29-DACBA0C3D446}"/>
              </a:ext>
            </a:extLst>
          </p:cNvPr>
          <p:cNvSpPr txBox="1"/>
          <p:nvPr/>
        </p:nvSpPr>
        <p:spPr>
          <a:xfrm>
            <a:off x="2468941" y="3451442"/>
            <a:ext cx="19445289" cy="4313700"/>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Welcome to the start of the final assessment for this course</a:t>
            </a:r>
            <a:endParaRPr lang="en-US" sz="3000" dirty="0">
              <a:solidFill>
                <a:schemeClr val="tx1"/>
              </a:solidFill>
            </a:endParaRPr>
          </a:p>
          <a:p>
            <a:pPr lvl="1" indent="0" algn="l">
              <a:buSzPct val="160000"/>
            </a:pPr>
            <a:endParaRPr lang="en-US" sz="3000" dirty="0">
              <a:solidFill>
                <a:schemeClr val="tx1"/>
              </a:solidFill>
            </a:endParaRPr>
          </a:p>
          <a:p>
            <a:pPr lvl="1" indent="0" algn="l">
              <a:buSzPct val="160000"/>
            </a:pPr>
            <a:r>
              <a:rPr lang="en-US" sz="3000" dirty="0">
                <a:solidFill>
                  <a:schemeClr val="tx1"/>
                </a:solidFill>
              </a:rPr>
              <a:t>In this task, you will be asked to apply all you have learnt so far to safeguarding scenario that involves issues of domestic abuse.</a:t>
            </a:r>
          </a:p>
          <a:p>
            <a:pPr lvl="1" indent="0" algn="l">
              <a:buSzPct val="160000"/>
            </a:pPr>
            <a:endParaRPr lang="en-US" sz="3000" dirty="0">
              <a:solidFill>
                <a:schemeClr val="tx1"/>
              </a:solidFill>
            </a:endParaRPr>
          </a:p>
          <a:p>
            <a:pPr lvl="1" indent="0" algn="l">
              <a:buSzPct val="160000"/>
            </a:pPr>
            <a:r>
              <a:rPr lang="en-US" sz="3000" dirty="0">
                <a:solidFill>
                  <a:schemeClr val="tx1"/>
                </a:solidFill>
              </a:rPr>
              <a:t>This assessment, combined with the other questions you have answered so far in this course will be used to determine your final mark.</a:t>
            </a:r>
            <a:endParaRPr lang="en-US" sz="100" dirty="0">
              <a:solidFill>
                <a:schemeClr val="tx1"/>
              </a:solidFill>
            </a:endParaRPr>
          </a:p>
        </p:txBody>
      </p:sp>
      <p:pic>
        <p:nvPicPr>
          <p:cNvPr id="11" name="Picture 10">
            <a:extLst>
              <a:ext uri="{FF2B5EF4-FFF2-40B4-BE49-F238E27FC236}">
                <a16:creationId xmlns:a16="http://schemas.microsoft.com/office/drawing/2014/main" id="{CB7F995E-4460-4D7F-BF65-4CBDC4C5F17E}"/>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159" name="Rectangle"/>
          <p:cNvSpPr/>
          <p:nvPr/>
        </p:nvSpPr>
        <p:spPr>
          <a:xfrm>
            <a:off x="21456000" y="13450808"/>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028073"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Final Assessment - Introduction</a:t>
            </a:r>
          </a:p>
        </p:txBody>
      </p:sp>
    </p:spTree>
    <p:extLst>
      <p:ext uri="{BB962C8B-B14F-4D97-AF65-F5344CB8AC3E}">
        <p14:creationId xmlns:p14="http://schemas.microsoft.com/office/powerpoint/2010/main" val="65114268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
                                        <p:tgtEl>
                                          <p:spTgt spid="14"/>
                                        </p:tgtEl>
                                      </p:cBhvr>
                                    </p:animEffect>
                                  </p:childTnLst>
                                </p:cTn>
                              </p:par>
                              <p:par>
                                <p:cTn id="8" presetID="1"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Effect transition="in" filter="fade">
                                      <p:cBhvr>
                                        <p:cTn id="1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62955"/>
            <a:ext cx="5863785"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Final Assessment - Scenario</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741714" y="2150960"/>
            <a:ext cx="18845320" cy="9951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algn="l" rtl="0"/>
            <a:r>
              <a:rPr lang="en-US" sz="3200" b="1" i="0" dirty="0">
                <a:solidFill>
                  <a:srgbClr val="333333"/>
                </a:solidFill>
                <a:effectLst/>
                <a:latin typeface="Open Sans" panose="020B0606030504020204" pitchFamily="34" charset="0"/>
              </a:rPr>
              <a:t>Scenario</a:t>
            </a:r>
          </a:p>
          <a:p>
            <a:pPr algn="l" rtl="0"/>
            <a:endParaRPr lang="en-US" sz="3200" b="0" i="0" dirty="0">
              <a:solidFill>
                <a:srgbClr val="333333"/>
              </a:solidFill>
              <a:effectLst/>
              <a:latin typeface="Open Sans" panose="020B0606030504020204" pitchFamily="34" charset="0"/>
            </a:endParaRPr>
          </a:p>
          <a:p>
            <a:pPr algn="l" rtl="0"/>
            <a:r>
              <a:rPr lang="en-US" sz="3200" b="0" i="0" dirty="0">
                <a:solidFill>
                  <a:srgbClr val="333333"/>
                </a:solidFill>
                <a:effectLst/>
                <a:latin typeface="Open Sans" panose="020B0606030504020204" pitchFamily="34" charset="0"/>
              </a:rPr>
              <a:t>You are a volunteer youth worker at a Friday night open access youth club run by your church. One evening you notice a group of girls who regularly attend are comforting one of their group, called Kirstie (age 16), who has just arrived and seems vary shaken up. You approach the group and ask if everything is OK, and whether you can help.</a:t>
            </a:r>
          </a:p>
          <a:p>
            <a:pPr algn="l" rtl="0"/>
            <a:endParaRPr lang="en-US" sz="3200" b="0" i="0" dirty="0">
              <a:solidFill>
                <a:srgbClr val="333333"/>
              </a:solidFill>
              <a:effectLst/>
              <a:latin typeface="Open Sans" panose="020B0606030504020204" pitchFamily="34" charset="0"/>
            </a:endParaRPr>
          </a:p>
          <a:p>
            <a:pPr algn="l" rtl="0"/>
            <a:r>
              <a:rPr lang="en-US" sz="3200" b="0" i="0" dirty="0">
                <a:solidFill>
                  <a:srgbClr val="333333"/>
                </a:solidFill>
                <a:effectLst/>
                <a:latin typeface="Open Sans" panose="020B0606030504020204" pitchFamily="34" charset="0"/>
              </a:rPr>
              <a:t>Kirstie explains that her boyfriend Kevin had just driven her to the club in his car at high speed, knowing that she hated it and was petrified. She becomes tearful and goes on to say that at the beginning of their relationship, he seemed so charming – like he wanted to be number 1 in her world - but over time he became more and more possessive - particularly after she moved in to live with him in his flat.</a:t>
            </a:r>
          </a:p>
          <a:p>
            <a:pPr algn="l" rtl="0"/>
            <a:endParaRPr lang="en-US" sz="3200" b="0" i="0" dirty="0">
              <a:solidFill>
                <a:srgbClr val="333333"/>
              </a:solidFill>
              <a:effectLst/>
              <a:latin typeface="Open Sans" panose="020B0606030504020204" pitchFamily="34" charset="0"/>
            </a:endParaRPr>
          </a:p>
          <a:p>
            <a:pPr algn="l" rtl="0"/>
            <a:r>
              <a:rPr lang="en-US" sz="3200" b="0" i="0" dirty="0">
                <a:solidFill>
                  <a:srgbClr val="333333"/>
                </a:solidFill>
                <a:effectLst/>
                <a:latin typeface="Open Sans" panose="020B0606030504020204" pitchFamily="34" charset="0"/>
              </a:rPr>
              <a:t>Whenever Kirstie would go out, Kevin would want to know why, where she’d be, and exactly who’d be there. If she came home later than she said, he’d accuse her of having an affair. If he’d been drinking, he’d call her names. He would shout, swear and square up to her. This is now happening multiple times a week.</a:t>
            </a:r>
          </a:p>
          <a:p>
            <a:pPr algn="l" rtl="0"/>
            <a:endParaRPr lang="en-US" sz="3200" b="0" i="0" dirty="0">
              <a:solidFill>
                <a:srgbClr val="333333"/>
              </a:solidFill>
              <a:effectLst/>
              <a:latin typeface="Open Sans" panose="020B0606030504020204" pitchFamily="34" charset="0"/>
            </a:endParaRPr>
          </a:p>
          <a:p>
            <a:pPr algn="l" rtl="0"/>
            <a:r>
              <a:rPr lang="en-US" sz="3200" b="0" i="0" dirty="0">
                <a:solidFill>
                  <a:srgbClr val="333333"/>
                </a:solidFill>
                <a:effectLst/>
                <a:latin typeface="Open Sans" panose="020B0606030504020204" pitchFamily="34" charset="0"/>
              </a:rPr>
              <a:t>She says that Kevin was always sorry and say he “felt so bad - he’d never do it again”. Kirstie says that she feels like this is all her fault, because Kevin often also says that she makes him angry.</a:t>
            </a: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0" name="Picture 9">
            <a:extLst>
              <a:ext uri="{FF2B5EF4-FFF2-40B4-BE49-F238E27FC236}">
                <a16:creationId xmlns:a16="http://schemas.microsoft.com/office/drawing/2014/main" id="{694E315A-7CE2-4FE0-A00A-9DE0E9968C8F}"/>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748" name="Rectangle"/>
          <p:cNvSpPr/>
          <p:nvPr/>
        </p:nvSpPr>
        <p:spPr>
          <a:xfrm>
            <a:off x="21945600"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2721899"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FFFFFF"/>
                </a:solidFill>
              </a:defRPr>
            </a:lvl1pPr>
          </a:lstStyle>
          <a:p>
            <a:r>
              <a:rPr lang="en-US" dirty="0"/>
              <a:t>Final Assessment - Scenario</a:t>
            </a:r>
          </a:p>
        </p:txBody>
      </p:sp>
    </p:spTree>
    <p:extLst>
      <p:ext uri="{BB962C8B-B14F-4D97-AF65-F5344CB8AC3E}">
        <p14:creationId xmlns:p14="http://schemas.microsoft.com/office/powerpoint/2010/main" val="343669524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62955"/>
            <a:ext cx="7083670"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Final Assessment (question 1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15" name="TextBox 14">
            <a:extLst>
              <a:ext uri="{FF2B5EF4-FFF2-40B4-BE49-F238E27FC236}">
                <a16:creationId xmlns:a16="http://schemas.microsoft.com/office/drawing/2014/main" id="{A75E0D42-429C-4400-949B-AF6757FF83D9}"/>
              </a:ext>
            </a:extLst>
          </p:cNvPr>
          <p:cNvSpPr txBox="1"/>
          <p:nvPr/>
        </p:nvSpPr>
        <p:spPr>
          <a:xfrm>
            <a:off x="3265714" y="4996350"/>
            <a:ext cx="17321320"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That Kirstie is 16 and living by herself with her boyfriend.</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That Kirstie is being subject to psychological and emotional abuse, and now facing intimidation on a regular basis in her home.</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That Kevin might be driving under the influence of alcohol.</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That Kirstie feels responsible for her boyfriend’s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behaviour</a:t>
            </a:r>
            <a:r>
              <a:rPr kumimoji="0" lang="en-US" sz="3200" b="0" i="0" u="none" strike="noStrike" cap="none" spc="0" normalizeH="0" baseline="0" dirty="0">
                <a:ln>
                  <a:noFill/>
                </a:ln>
                <a:solidFill>
                  <a:srgbClr val="5E5E5E"/>
                </a:solidFill>
                <a:effectLst/>
                <a:uFillTx/>
                <a:latin typeface="+mn-lt"/>
                <a:ea typeface="+mn-ea"/>
                <a:cs typeface="+mn-cs"/>
                <a:sym typeface="Helvetica Neue"/>
              </a:rPr>
              <a:t>. </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2" name="TextBox 11">
            <a:extLst>
              <a:ext uri="{FF2B5EF4-FFF2-40B4-BE49-F238E27FC236}">
                <a16:creationId xmlns:a16="http://schemas.microsoft.com/office/drawing/2014/main" id="{95FCB271-770A-47A5-9240-477F176181B4}"/>
              </a:ext>
            </a:extLst>
          </p:cNvPr>
          <p:cNvSpPr txBox="1"/>
          <p:nvPr/>
        </p:nvSpPr>
        <p:spPr>
          <a:xfrm>
            <a:off x="1886857" y="2504515"/>
            <a:ext cx="1870017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What are your concerns?</a:t>
            </a:r>
          </a:p>
          <a:p>
            <a:pPr marL="0" marR="0" indent="0" algn="just" defTabSz="2438338" rtl="0" fontAlgn="auto" latinLnBrk="0" hangingPunct="0">
              <a:lnSpc>
                <a:spcPct val="100000"/>
              </a:lnSpc>
              <a:spcBef>
                <a:spcPts val="0"/>
              </a:spcBef>
              <a:spcAft>
                <a:spcPts val="0"/>
              </a:spcAft>
              <a:buClrTx/>
              <a:buSzTx/>
              <a:buFontTx/>
              <a:buNone/>
              <a:tabLst/>
            </a:pPr>
            <a:endParaRPr lang="en-US" sz="3200" b="0" i="0" dirty="0">
              <a:solidFill>
                <a:srgbClr val="333333"/>
              </a:solidFill>
              <a:effectLst/>
              <a:latin typeface="Open Sans" panose="020B0606030504020204" pitchFamily="34" charset="0"/>
            </a:endParaRPr>
          </a:p>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Select </a:t>
            </a:r>
            <a:r>
              <a:rPr lang="en-US" sz="3200" b="1" i="0" dirty="0">
                <a:solidFill>
                  <a:srgbClr val="333333"/>
                </a:solidFill>
                <a:effectLst/>
                <a:latin typeface="Open Sans" panose="020B0606030504020204" pitchFamily="34" charset="0"/>
              </a:rPr>
              <a:t>3</a:t>
            </a:r>
            <a:r>
              <a:rPr lang="en-US" sz="3200" b="0" i="0" dirty="0">
                <a:solidFill>
                  <a:srgbClr val="333333"/>
                </a:solidFill>
                <a:effectLst/>
                <a:latin typeface="Open Sans" panose="020B0606030504020204" pitchFamily="34" charset="0"/>
              </a:rPr>
              <a:t> from the options below:</a:t>
            </a: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13" name="Picture 12">
            <a:extLst>
              <a:ext uri="{FF2B5EF4-FFF2-40B4-BE49-F238E27FC236}">
                <a16:creationId xmlns:a16="http://schemas.microsoft.com/office/drawing/2014/main" id="{6A8071B8-4FF5-468C-8066-1466DF192D7E}"/>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748" name="Rectangle"/>
          <p:cNvSpPr/>
          <p:nvPr/>
        </p:nvSpPr>
        <p:spPr>
          <a:xfrm>
            <a:off x="22431600"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3274935"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rPr lang="en-US" dirty="0"/>
              <a:t>Final Assessment (question 1 of 3)</a:t>
            </a:r>
          </a:p>
        </p:txBody>
      </p:sp>
    </p:spTree>
    <p:extLst>
      <p:ext uri="{BB962C8B-B14F-4D97-AF65-F5344CB8AC3E}">
        <p14:creationId xmlns:p14="http://schemas.microsoft.com/office/powerpoint/2010/main" val="351804792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53037"/>
            <a:ext cx="7083670"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Final Assessment (question 2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886857" y="2504515"/>
            <a:ext cx="1870017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From the options below, select your </a:t>
            </a:r>
            <a:r>
              <a:rPr lang="en-US" sz="3200" b="1" i="0" dirty="0">
                <a:solidFill>
                  <a:srgbClr val="333333"/>
                </a:solidFill>
                <a:effectLst/>
                <a:latin typeface="Open Sans" panose="020B0606030504020204" pitchFamily="34" charset="0"/>
              </a:rPr>
              <a:t>2</a:t>
            </a:r>
            <a:r>
              <a:rPr lang="en-US" sz="3200" b="0" i="0" dirty="0">
                <a:solidFill>
                  <a:srgbClr val="333333"/>
                </a:solidFill>
                <a:effectLst/>
                <a:latin typeface="Open Sans" panose="020B0606030504020204" pitchFamily="34" charset="0"/>
              </a:rPr>
              <a:t> most immediate courses of action.</a:t>
            </a: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5" name="TextBox 14">
            <a:extLst>
              <a:ext uri="{FF2B5EF4-FFF2-40B4-BE49-F238E27FC236}">
                <a16:creationId xmlns:a16="http://schemas.microsoft.com/office/drawing/2014/main" id="{A75E0D42-429C-4400-949B-AF6757FF83D9}"/>
              </a:ext>
            </a:extLst>
          </p:cNvPr>
          <p:cNvSpPr txBox="1"/>
          <p:nvPr/>
        </p:nvSpPr>
        <p:spPr>
          <a:xfrm>
            <a:off x="3139984" y="3529701"/>
            <a:ext cx="17321320"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Ask Kirstie's friends to look after her and make sure she is OK, and report back next week when everything has calmed down.</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Check the youth club registration forms for any emergency contact numbers for either a parent or guardian.</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Invite Kirstie to bring one of her friends and sit down somewhere private and discuss this with you further.</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2" name="Picture 11">
            <a:extLst>
              <a:ext uri="{FF2B5EF4-FFF2-40B4-BE49-F238E27FC236}">
                <a16:creationId xmlns:a16="http://schemas.microsoft.com/office/drawing/2014/main" id="{0789F9FD-8739-4ACB-83B8-BB0A412731CC}"/>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748" name="Rectangle"/>
          <p:cNvSpPr/>
          <p:nvPr/>
        </p:nvSpPr>
        <p:spPr>
          <a:xfrm>
            <a:off x="22921200"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3274935"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FFFFFF"/>
                </a:solidFill>
              </a:defRPr>
            </a:lvl1pPr>
          </a:lstStyle>
          <a:p>
            <a:r>
              <a:rPr lang="en-US" dirty="0"/>
              <a:t>Final Assessment (question 2 of 3)</a:t>
            </a:r>
          </a:p>
        </p:txBody>
      </p:sp>
    </p:spTree>
    <p:extLst>
      <p:ext uri="{BB962C8B-B14F-4D97-AF65-F5344CB8AC3E}">
        <p14:creationId xmlns:p14="http://schemas.microsoft.com/office/powerpoint/2010/main" val="243205165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53037"/>
            <a:ext cx="7083670"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Final Assessment (question 3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886857" y="2504515"/>
            <a:ext cx="1870017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Identify any further actions that you should take.</a:t>
            </a:r>
          </a:p>
          <a:p>
            <a:pPr marL="0" marR="0" indent="0" algn="just" defTabSz="2438338" rtl="0" fontAlgn="auto" latinLnBrk="0" hangingPunct="0">
              <a:lnSpc>
                <a:spcPct val="100000"/>
              </a:lnSpc>
              <a:spcBef>
                <a:spcPts val="0"/>
              </a:spcBef>
              <a:spcAft>
                <a:spcPts val="0"/>
              </a:spcAft>
              <a:buClrTx/>
              <a:buSzTx/>
              <a:buFontTx/>
              <a:buNone/>
              <a:tabLst/>
            </a:pPr>
            <a:endParaRPr lang="en-US" sz="3200" b="0" i="0" dirty="0">
              <a:solidFill>
                <a:srgbClr val="333333"/>
              </a:solidFill>
              <a:effectLst/>
              <a:latin typeface="Open Sans" panose="020B0606030504020204" pitchFamily="34" charset="0"/>
            </a:endParaRPr>
          </a:p>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Select </a:t>
            </a:r>
            <a:r>
              <a:rPr lang="en-US" sz="3200" b="1" i="0" dirty="0">
                <a:solidFill>
                  <a:srgbClr val="333333"/>
                </a:solidFill>
                <a:effectLst/>
                <a:latin typeface="Open Sans" panose="020B0606030504020204" pitchFamily="34" charset="0"/>
              </a:rPr>
              <a:t>3</a:t>
            </a:r>
            <a:r>
              <a:rPr lang="en-US" sz="3200" b="0" i="0" dirty="0">
                <a:solidFill>
                  <a:srgbClr val="333333"/>
                </a:solidFill>
                <a:effectLst/>
                <a:latin typeface="Open Sans" panose="020B0606030504020204" pitchFamily="34" charset="0"/>
              </a:rPr>
              <a:t> from the options below:</a:t>
            </a: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5" name="TextBox 14">
            <a:extLst>
              <a:ext uri="{FF2B5EF4-FFF2-40B4-BE49-F238E27FC236}">
                <a16:creationId xmlns:a16="http://schemas.microsoft.com/office/drawing/2014/main" id="{A75E0D42-429C-4400-949B-AF6757FF83D9}"/>
              </a:ext>
            </a:extLst>
          </p:cNvPr>
          <p:cNvSpPr txBox="1"/>
          <p:nvPr/>
        </p:nvSpPr>
        <p:spPr>
          <a:xfrm>
            <a:off x="3117124" y="4723356"/>
            <a:ext cx="17321320"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Reassure Kirstie that she has done the right thing in talking about this with you and her friends.</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Ask Kirstie whether or not you have her permission to share what she has told you with your safeguarding officer.</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Ask another member of staff to sit with Kirstie whilst you call the police.</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If possible, as Kirsty to repeat what she has said to you to enable you to make some notes. </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2" name="Picture 11">
            <a:extLst>
              <a:ext uri="{FF2B5EF4-FFF2-40B4-BE49-F238E27FC236}">
                <a16:creationId xmlns:a16="http://schemas.microsoft.com/office/drawing/2014/main" id="{0A890438-D487-4DB1-B952-BFBF2EEAF34E}"/>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748" name="Rectangle"/>
          <p:cNvSpPr/>
          <p:nvPr/>
        </p:nvSpPr>
        <p:spPr>
          <a:xfrm>
            <a:off x="23400000" y="13450806"/>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3274935"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FFFFFF"/>
                </a:solidFill>
              </a:defRPr>
            </a:lvl1pPr>
          </a:lstStyle>
          <a:p>
            <a:r>
              <a:rPr lang="en-US" dirty="0"/>
              <a:t>Final Assessment (question 3 of 3)</a:t>
            </a:r>
          </a:p>
        </p:txBody>
      </p:sp>
    </p:spTree>
    <p:extLst>
      <p:ext uri="{BB962C8B-B14F-4D97-AF65-F5344CB8AC3E}">
        <p14:creationId xmlns:p14="http://schemas.microsoft.com/office/powerpoint/2010/main" val="281026262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125"/>
            <a:ext cx="24384000" cy="16256000"/>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2774799"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b="1" i="0" dirty="0">
                <a:solidFill>
                  <a:srgbClr val="FFFFFF"/>
                </a:solidFill>
                <a:effectLst/>
                <a:latin typeface="Roboto" panose="02000000000000000000" pitchFamily="2" charset="0"/>
              </a:rPr>
              <a:t>End of Course</a:t>
            </a: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sp>
        <p:nvSpPr>
          <p:cNvPr id="14" name="Learning from…">
            <a:extLst>
              <a:ext uri="{FF2B5EF4-FFF2-40B4-BE49-F238E27FC236}">
                <a16:creationId xmlns:a16="http://schemas.microsoft.com/office/drawing/2014/main" id="{71BADF13-BC5F-437E-BB29-DACBA0C3D446}"/>
              </a:ext>
            </a:extLst>
          </p:cNvPr>
          <p:cNvSpPr txBox="1"/>
          <p:nvPr/>
        </p:nvSpPr>
        <p:spPr>
          <a:xfrm>
            <a:off x="2468941" y="3451442"/>
            <a:ext cx="19445289" cy="4313700"/>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Thank you for participating in the </a:t>
            </a:r>
            <a:r>
              <a:rPr lang="en-US" sz="4000" i="1" dirty="0">
                <a:solidFill>
                  <a:srgbClr val="8179B1"/>
                </a:solidFill>
                <a:latin typeface="Roboto" panose="02000000000000000000" pitchFamily="2" charset="0"/>
              </a:rPr>
              <a:t>Raising Awareness of Domestic Abuse</a:t>
            </a:r>
            <a:r>
              <a:rPr lang="en-US" sz="4000" dirty="0">
                <a:solidFill>
                  <a:srgbClr val="8179B1"/>
                </a:solidFill>
                <a:latin typeface="Roboto" panose="02000000000000000000" pitchFamily="2" charset="0"/>
              </a:rPr>
              <a:t> course.</a:t>
            </a:r>
          </a:p>
          <a:p>
            <a:pPr algn="l"/>
            <a:endParaRPr lang="en-US" sz="4000" dirty="0">
              <a:solidFill>
                <a:srgbClr val="8179B1"/>
              </a:solidFill>
              <a:latin typeface="Roboto" panose="02000000000000000000" pitchFamily="2" charset="0"/>
            </a:endParaRPr>
          </a:p>
          <a:p>
            <a:pPr algn="l"/>
            <a:r>
              <a:rPr lang="en-US" sz="4000" dirty="0">
                <a:solidFill>
                  <a:srgbClr val="8179B1"/>
                </a:solidFill>
                <a:latin typeface="Roboto" panose="02000000000000000000" pitchFamily="2" charset="0"/>
              </a:rPr>
              <a:t>We hope you found it challenging, thought provoking and an encouragement to continue to live and work together to promote healthy, safer and Christ-</a:t>
            </a:r>
            <a:r>
              <a:rPr lang="en-US" sz="4000" dirty="0" err="1">
                <a:solidFill>
                  <a:srgbClr val="8179B1"/>
                </a:solidFill>
                <a:latin typeface="Roboto" panose="02000000000000000000" pitchFamily="2" charset="0"/>
              </a:rPr>
              <a:t>centred</a:t>
            </a:r>
            <a:r>
              <a:rPr lang="en-US" sz="4000" dirty="0">
                <a:solidFill>
                  <a:srgbClr val="8179B1"/>
                </a:solidFill>
                <a:latin typeface="Roboto" panose="02000000000000000000" pitchFamily="2" charset="0"/>
              </a:rPr>
              <a:t> faith communities.</a:t>
            </a:r>
            <a:endParaRPr lang="en-US" sz="3000" dirty="0">
              <a:solidFill>
                <a:schemeClr val="tx1"/>
              </a:solidFill>
            </a:endParaRPr>
          </a:p>
        </p:txBody>
      </p:sp>
      <p:pic>
        <p:nvPicPr>
          <p:cNvPr id="11" name="Picture 10">
            <a:extLst>
              <a:ext uri="{FF2B5EF4-FFF2-40B4-BE49-F238E27FC236}">
                <a16:creationId xmlns:a16="http://schemas.microsoft.com/office/drawing/2014/main" id="{BF0A37BE-4BC2-4E84-893D-7C52C95D1093}"/>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50808"/>
            <a:ext cx="24382800" cy="359646"/>
          </a:xfrm>
          <a:prstGeom prst="rect">
            <a:avLst/>
          </a:prstGeom>
        </p:spPr>
      </p:pic>
      <p:sp>
        <p:nvSpPr>
          <p:cNvPr id="161" name="Introduction"/>
          <p:cNvSpPr txBox="1"/>
          <p:nvPr/>
        </p:nvSpPr>
        <p:spPr>
          <a:xfrm>
            <a:off x="104698" y="13420716"/>
            <a:ext cx="1415452"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End of Course</a:t>
            </a:r>
          </a:p>
        </p:txBody>
      </p:sp>
    </p:spTree>
    <p:extLst>
      <p:ext uri="{BB962C8B-B14F-4D97-AF65-F5344CB8AC3E}">
        <p14:creationId xmlns:p14="http://schemas.microsoft.com/office/powerpoint/2010/main" val="3435437293"/>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
                                        <p:tgtEl>
                                          <p:spTgt spid="14"/>
                                        </p:tgtEl>
                                      </p:cBhvr>
                                    </p:animEffect>
                                  </p:childTnLst>
                                </p:cTn>
                              </p:par>
                              <p:par>
                                <p:cTn id="8" presetID="1"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827" y="-446508"/>
            <a:ext cx="24384000" cy="15849600"/>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4129336"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b="1" i="0" dirty="0">
                <a:solidFill>
                  <a:srgbClr val="FFFFFF"/>
                </a:solidFill>
                <a:effectLst/>
                <a:latin typeface="Roboto" panose="02000000000000000000" pitchFamily="2" charset="0"/>
              </a:rPr>
              <a:t>Coercion and Control</a:t>
            </a:r>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2101061" y="3086607"/>
            <a:ext cx="9775506" cy="4944140"/>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Controlling </a:t>
            </a:r>
            <a:r>
              <a:rPr lang="en-US" sz="4000" dirty="0" err="1">
                <a:solidFill>
                  <a:srgbClr val="8179B1"/>
                </a:solidFill>
                <a:latin typeface="Roboto" panose="02000000000000000000" pitchFamily="2" charset="0"/>
              </a:rPr>
              <a:t>behaviour</a:t>
            </a:r>
            <a:endParaRPr lang="en-US" sz="4000" dirty="0">
              <a:solidFill>
                <a:srgbClr val="8179B1"/>
              </a:solidFill>
              <a:latin typeface="Roboto" panose="02000000000000000000" pitchFamily="2" charset="0"/>
            </a:endParaRPr>
          </a:p>
          <a:p>
            <a:pPr algn="l">
              <a:buClr>
                <a:srgbClr val="92D050"/>
              </a:buClr>
              <a:buSzPct val="120000"/>
            </a:pPr>
            <a:r>
              <a:rPr lang="en-US" sz="3000" b="1" i="1" dirty="0">
                <a:solidFill>
                  <a:schemeClr val="tx1"/>
                </a:solidFill>
              </a:rPr>
              <a:t>“a range of acts designed to </a:t>
            </a:r>
            <a:r>
              <a:rPr lang="en-US" sz="3000" b="1" i="1" dirty="0">
                <a:solidFill>
                  <a:schemeClr val="tx1"/>
                </a:solidFill>
                <a:highlight>
                  <a:srgbClr val="FFFF00"/>
                </a:highlight>
              </a:rPr>
              <a:t>make a person subordinate and/or dependent</a:t>
            </a:r>
            <a:r>
              <a:rPr lang="en-US" sz="3000" b="1" i="1" dirty="0">
                <a:solidFill>
                  <a:schemeClr val="tx1"/>
                </a:solidFill>
              </a:rPr>
              <a:t> by isolating them from sources of support, exploiting their resources and capacities for personal gain, depriving them of the means needed for independence, resistance and escape, and regulating their daily life;"</a:t>
            </a:r>
          </a:p>
          <a:p>
            <a:pPr algn="l">
              <a:spcBef>
                <a:spcPts val="1200"/>
              </a:spcBef>
              <a:spcAft>
                <a:spcPts val="600"/>
              </a:spcAft>
              <a:buClr>
                <a:srgbClr val="92D050"/>
              </a:buClr>
              <a:buSzPct val="120000"/>
            </a:pPr>
            <a:r>
              <a:rPr lang="en-US" sz="3000" dirty="0">
                <a:solidFill>
                  <a:schemeClr val="tx1"/>
                </a:solidFill>
              </a:rPr>
              <a:t>Serious Crime Act 2015</a:t>
            </a:r>
          </a:p>
        </p:txBody>
      </p:sp>
      <p:sp>
        <p:nvSpPr>
          <p:cNvPr id="30" name="Learning from…">
            <a:extLst>
              <a:ext uri="{FF2B5EF4-FFF2-40B4-BE49-F238E27FC236}">
                <a16:creationId xmlns:a16="http://schemas.microsoft.com/office/drawing/2014/main" id="{D666EEDE-3637-478D-9C9D-628A18B1E400}"/>
              </a:ext>
            </a:extLst>
          </p:cNvPr>
          <p:cNvSpPr txBox="1"/>
          <p:nvPr/>
        </p:nvSpPr>
        <p:spPr>
          <a:xfrm>
            <a:off x="12507434" y="3086607"/>
            <a:ext cx="9775505" cy="4944140"/>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Coercive </a:t>
            </a:r>
            <a:r>
              <a:rPr lang="en-US" sz="4000" dirty="0" err="1">
                <a:solidFill>
                  <a:srgbClr val="8179B1"/>
                </a:solidFill>
                <a:latin typeface="Roboto" panose="02000000000000000000" pitchFamily="2" charset="0"/>
              </a:rPr>
              <a:t>behaviour</a:t>
            </a:r>
            <a:endParaRPr lang="en-US" sz="4000" dirty="0">
              <a:solidFill>
                <a:srgbClr val="8179B1"/>
              </a:solidFill>
              <a:latin typeface="Roboto" panose="02000000000000000000" pitchFamily="2" charset="0"/>
            </a:endParaRPr>
          </a:p>
          <a:p>
            <a:pPr lvl="0" algn="l">
              <a:buClr>
                <a:srgbClr val="92D050"/>
              </a:buClr>
              <a:buSzPct val="120000"/>
            </a:pPr>
            <a:r>
              <a:rPr lang="en-US" sz="3000" b="1" i="1" dirty="0"/>
              <a:t>“Coercive </a:t>
            </a:r>
            <a:r>
              <a:rPr lang="en-US" sz="3000" b="1" i="1" dirty="0" err="1"/>
              <a:t>behaviour</a:t>
            </a:r>
            <a:r>
              <a:rPr lang="en-US" sz="3000" b="1" i="1" dirty="0"/>
              <a:t> is defined as an act or a pattern of acts of assault, threats, humiliation and intimidation, or other abuse, that is </a:t>
            </a:r>
            <a:r>
              <a:rPr lang="en-US" sz="3000" b="1" i="1" dirty="0">
                <a:highlight>
                  <a:srgbClr val="FFFF00"/>
                </a:highlight>
              </a:rPr>
              <a:t>used to harm, punish, or frighten</a:t>
            </a:r>
            <a:r>
              <a:rPr lang="en-US" sz="3000" b="1" i="1" dirty="0"/>
              <a:t> their victim."</a:t>
            </a:r>
          </a:p>
          <a:p>
            <a:pPr lvl="0" algn="l">
              <a:spcBef>
                <a:spcPts val="1200"/>
              </a:spcBef>
              <a:spcAft>
                <a:spcPts val="600"/>
              </a:spcAft>
              <a:buClr>
                <a:srgbClr val="92D050"/>
              </a:buClr>
              <a:buSzPct val="120000"/>
            </a:pPr>
            <a:r>
              <a:rPr lang="en-US" sz="3000" dirty="0"/>
              <a:t>Serious Crime Act 2015</a:t>
            </a:r>
          </a:p>
          <a:p>
            <a:pPr algn="l"/>
            <a:endParaRPr lang="en-US" sz="4000" dirty="0">
              <a:solidFill>
                <a:srgbClr val="221F72"/>
              </a:solidFill>
              <a:latin typeface="Roboto" panose="02000000000000000000" pitchFamily="2" charset="0"/>
            </a:endParaRPr>
          </a:p>
        </p:txBody>
      </p:sp>
      <p:sp>
        <p:nvSpPr>
          <p:cNvPr id="13" name="Learning from…">
            <a:extLst>
              <a:ext uri="{FF2B5EF4-FFF2-40B4-BE49-F238E27FC236}">
                <a16:creationId xmlns:a16="http://schemas.microsoft.com/office/drawing/2014/main" id="{30F9F5A6-4EC5-475E-9728-AEC22F90D106}"/>
              </a:ext>
            </a:extLst>
          </p:cNvPr>
          <p:cNvSpPr txBox="1"/>
          <p:nvPr/>
        </p:nvSpPr>
        <p:spPr>
          <a:xfrm>
            <a:off x="2101061" y="8505601"/>
            <a:ext cx="20181878" cy="4339542"/>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221F72"/>
                </a:solidFill>
                <a:latin typeface="Roboto" panose="02000000000000000000" pitchFamily="2" charset="0"/>
              </a:rPr>
              <a:t>‘</a:t>
            </a:r>
            <a:r>
              <a:rPr lang="en-US" sz="4000" dirty="0">
                <a:solidFill>
                  <a:srgbClr val="8179B1"/>
                </a:solidFill>
                <a:latin typeface="Roboto" panose="02000000000000000000" pitchFamily="2" charset="0"/>
              </a:rPr>
              <a:t>Coercive control’ may involve:</a:t>
            </a:r>
            <a:endParaRPr lang="en-US" sz="1800" dirty="0">
              <a:solidFill>
                <a:srgbClr val="8179B1"/>
              </a:solidFill>
              <a:latin typeface="Roboto" panose="02000000000000000000" pitchFamily="2" charset="0"/>
            </a:endParaRPr>
          </a:p>
          <a:p>
            <a:pPr marL="457200" indent="-457200" algn="l">
              <a:spcAft>
                <a:spcPts val="600"/>
              </a:spcAft>
              <a:buFont typeface="Wingdings" panose="05000000000000000000" pitchFamily="2" charset="2"/>
              <a:buChar char="ü"/>
            </a:pPr>
            <a:endParaRPr lang="en-US" sz="1800" dirty="0">
              <a:solidFill>
                <a:srgbClr val="008000"/>
              </a:solidFill>
            </a:endParaRPr>
          </a:p>
          <a:p>
            <a:pPr marL="457200" indent="-457200" algn="l">
              <a:spcBef>
                <a:spcPts val="1200"/>
              </a:spcBef>
              <a:spcAft>
                <a:spcPts val="600"/>
              </a:spcAft>
              <a:buClr>
                <a:srgbClr val="92D050"/>
              </a:buClr>
              <a:buSzPct val="120000"/>
              <a:buBlip>
                <a:blip r:embed="rId4"/>
              </a:buBlip>
            </a:pPr>
            <a:r>
              <a:rPr lang="en-US" sz="3000" dirty="0">
                <a:solidFill>
                  <a:schemeClr val="tx1"/>
                </a:solidFill>
              </a:rPr>
              <a:t>Taking control over someone’s everyday life.</a:t>
            </a:r>
          </a:p>
          <a:p>
            <a:pPr marL="457200" indent="-457200" algn="l">
              <a:spcBef>
                <a:spcPts val="1200"/>
              </a:spcBef>
              <a:spcAft>
                <a:spcPts val="600"/>
              </a:spcAft>
              <a:buClr>
                <a:srgbClr val="92D050"/>
              </a:buClr>
              <a:buSzPct val="120000"/>
              <a:buBlip>
                <a:blip r:embed="rId4"/>
              </a:buBlip>
            </a:pPr>
            <a:r>
              <a:rPr lang="en-US" sz="3000" dirty="0">
                <a:solidFill>
                  <a:schemeClr val="tx1"/>
                </a:solidFill>
              </a:rPr>
              <a:t> Monitoring or controlling someone’s emails, text messages, or social media accounts.</a:t>
            </a:r>
          </a:p>
          <a:p>
            <a:pPr marL="457200" indent="-457200" algn="l">
              <a:spcBef>
                <a:spcPts val="1200"/>
              </a:spcBef>
              <a:spcAft>
                <a:spcPts val="600"/>
              </a:spcAft>
              <a:buClr>
                <a:srgbClr val="92D050"/>
              </a:buClr>
              <a:buSzPct val="120000"/>
              <a:buBlip>
                <a:blip r:embed="rId4"/>
              </a:buBlip>
            </a:pPr>
            <a:r>
              <a:rPr lang="en-US" sz="3000" dirty="0">
                <a:solidFill>
                  <a:schemeClr val="tx1"/>
                </a:solidFill>
              </a:rPr>
              <a:t> Threats to kill or harm</a:t>
            </a:r>
          </a:p>
          <a:p>
            <a:pPr marL="457200" indent="-457200" algn="l">
              <a:spcBef>
                <a:spcPts val="1200"/>
              </a:spcBef>
              <a:spcAft>
                <a:spcPts val="600"/>
              </a:spcAft>
              <a:buClr>
                <a:srgbClr val="92D050"/>
              </a:buClr>
              <a:buSzPct val="120000"/>
              <a:buBlip>
                <a:blip r:embed="rId4"/>
              </a:buBlip>
            </a:pPr>
            <a:r>
              <a:rPr lang="en-US" sz="3000" dirty="0">
                <a:solidFill>
                  <a:schemeClr val="tx1"/>
                </a:solidFill>
              </a:rPr>
              <a:t> Harassment and stalking</a:t>
            </a:r>
          </a:p>
        </p:txBody>
      </p:sp>
      <p:pic>
        <p:nvPicPr>
          <p:cNvPr id="14" name="Picture 13">
            <a:extLst>
              <a:ext uri="{FF2B5EF4-FFF2-40B4-BE49-F238E27FC236}">
                <a16:creationId xmlns:a16="http://schemas.microsoft.com/office/drawing/2014/main" id="{2285AF9D-5C84-4F56-AEAE-C6EE909B40E6}"/>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24372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061736"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Part 1: What is domestic abuse?</a:t>
            </a:r>
          </a:p>
        </p:txBody>
      </p:sp>
    </p:spTree>
    <p:extLst>
      <p:ext uri="{BB962C8B-B14F-4D97-AF65-F5344CB8AC3E}">
        <p14:creationId xmlns:p14="http://schemas.microsoft.com/office/powerpoint/2010/main" val="80739694"/>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fade">
                                      <p:cBhvr>
                                        <p:cTn id="13" dur="500"/>
                                        <p:tgtEl>
                                          <p:spTgt spid="20">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fade">
                                      <p:cBhvr>
                                        <p:cTn id="16" dur="500"/>
                                        <p:tgtEl>
                                          <p:spTgt spid="2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xEl>
                                              <p:pRg st="0" end="0"/>
                                            </p:txEl>
                                          </p:spTgt>
                                        </p:tgtEl>
                                        <p:attrNameLst>
                                          <p:attrName>style.visibility</p:attrName>
                                        </p:attrNameLst>
                                      </p:cBhvr>
                                      <p:to>
                                        <p:strVal val="visible"/>
                                      </p:to>
                                    </p:set>
                                    <p:animEffect transition="in" filter="fade">
                                      <p:cBhvr>
                                        <p:cTn id="24" dur="500"/>
                                        <p:tgtEl>
                                          <p:spTgt spid="30">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fade">
                                      <p:cBhvr>
                                        <p:cTn id="27" dur="500"/>
                                        <p:tgtEl>
                                          <p:spTgt spid="30">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xEl>
                                              <p:pRg st="2" end="2"/>
                                            </p:txEl>
                                          </p:spTgt>
                                        </p:tgtEl>
                                        <p:attrNameLst>
                                          <p:attrName>style.visibility</p:attrName>
                                        </p:attrNameLst>
                                      </p:cBhvr>
                                      <p:to>
                                        <p:strVal val="visible"/>
                                      </p:to>
                                    </p:set>
                                    <p:animEffect transition="in" filter="fade">
                                      <p:cBhvr>
                                        <p:cTn id="30" dur="500"/>
                                        <p:tgtEl>
                                          <p:spTgt spid="3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Effect transition="in" filter="fade">
                                      <p:cBhvr>
                                        <p:cTn id="43" dur="500"/>
                                        <p:tgtEl>
                                          <p:spTgt spid="1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xEl>
                                              <p:pRg st="3" end="3"/>
                                            </p:txEl>
                                          </p:spTgt>
                                        </p:tgtEl>
                                        <p:attrNameLst>
                                          <p:attrName>style.visibility</p:attrName>
                                        </p:attrNameLst>
                                      </p:cBhvr>
                                      <p:to>
                                        <p:strVal val="visible"/>
                                      </p:to>
                                    </p:set>
                                    <p:animEffect transition="in" filter="fade">
                                      <p:cBhvr>
                                        <p:cTn id="48" dur="500"/>
                                        <p:tgtEl>
                                          <p:spTgt spid="1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xEl>
                                              <p:pRg st="4" end="4"/>
                                            </p:txEl>
                                          </p:spTgt>
                                        </p:tgtEl>
                                        <p:attrNameLst>
                                          <p:attrName>style.visibility</p:attrName>
                                        </p:attrNameLst>
                                      </p:cBhvr>
                                      <p:to>
                                        <p:strVal val="visible"/>
                                      </p:to>
                                    </p:set>
                                    <p:animEffect transition="in" filter="fade">
                                      <p:cBhvr>
                                        <p:cTn id="53" dur="500"/>
                                        <p:tgtEl>
                                          <p:spTgt spid="1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3">
                                            <p:txEl>
                                              <p:pRg st="5" end="5"/>
                                            </p:txEl>
                                          </p:spTgt>
                                        </p:tgtEl>
                                        <p:attrNameLst>
                                          <p:attrName>style.visibility</p:attrName>
                                        </p:attrNameLst>
                                      </p:cBhvr>
                                      <p:to>
                                        <p:strVal val="visible"/>
                                      </p:to>
                                    </p:set>
                                    <p:animEffect transition="in" filter="fade">
                                      <p:cBhvr>
                                        <p:cTn id="58"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3">
            <a:extLst>
              <a:ext uri="{28A0092B-C50C-407E-A947-70E740481C1C}">
                <a14:useLocalDpi xmlns:a14="http://schemas.microsoft.com/office/drawing/2010/main" val="0"/>
              </a:ext>
            </a:extLst>
          </a:blip>
          <a:srcRect/>
          <a:stretch/>
        </p:blipFill>
        <p:spPr>
          <a:xfrm>
            <a:off x="-827" y="-446508"/>
            <a:ext cx="24384000" cy="15849600"/>
          </a:xfrm>
          <a:prstGeom prst="rect">
            <a:avLst/>
          </a:prstGeom>
          <a:ln w="12700">
            <a:miter lim="400000"/>
          </a:ln>
        </p:spPr>
      </p:pic>
      <p:sp>
        <p:nvSpPr>
          <p:cNvPr id="155" name="Rectangle"/>
          <p:cNvSpPr/>
          <p:nvPr/>
        </p:nvSpPr>
        <p:spPr>
          <a:xfrm>
            <a:off x="-3300" y="-3553"/>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5515934"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b="1" i="0" dirty="0">
                <a:solidFill>
                  <a:srgbClr val="FFFFFF"/>
                </a:solidFill>
                <a:effectLst/>
                <a:latin typeface="Roboto" panose="02000000000000000000" pitchFamily="2" charset="0"/>
              </a:rPr>
              <a:t>Hidden in Plain Sight (video)</a:t>
            </a:r>
          </a:p>
        </p:txBody>
      </p:sp>
      <p:pic>
        <p:nvPicPr>
          <p:cNvPr id="158" name="logo.jpg" descr="logo.jpg"/>
          <p:cNvPicPr>
            <a:picLocks noChangeAspect="1"/>
          </p:cNvPicPr>
          <p:nvPr/>
        </p:nvPicPr>
        <p:blipFill>
          <a:blip r:embed="rId4"/>
          <a:stretch>
            <a:fillRect/>
          </a:stretch>
        </p:blipFill>
        <p:spPr>
          <a:xfrm>
            <a:off x="20587034" y="-24576"/>
            <a:ext cx="3796966" cy="1456822"/>
          </a:xfrm>
          <a:prstGeom prst="rect">
            <a:avLst/>
          </a:prstGeom>
          <a:ln w="12700">
            <a:miter lim="400000"/>
          </a:ln>
        </p:spPr>
      </p:pic>
      <p:pic>
        <p:nvPicPr>
          <p:cNvPr id="14" name="Online Media 1" title="Hidden in Plain Sight - Coercive Control and Domestic Abuse">
            <a:hlinkClick r:id="" action="ppaction://media"/>
            <a:extLst>
              <a:ext uri="{FF2B5EF4-FFF2-40B4-BE49-F238E27FC236}">
                <a16:creationId xmlns:a16="http://schemas.microsoft.com/office/drawing/2014/main" id="{30587614-3EEB-4D1C-9F19-0FF8B1280230}"/>
              </a:ext>
            </a:extLst>
          </p:cNvPr>
          <p:cNvPicPr>
            <a:picLocks noRot="1" noChangeAspect="1"/>
          </p:cNvPicPr>
          <p:nvPr>
            <a:videoFile r:link="rId1"/>
          </p:nvPr>
        </p:nvPicPr>
        <p:blipFill>
          <a:blip r:embed="rId5"/>
          <a:stretch>
            <a:fillRect/>
          </a:stretch>
        </p:blipFill>
        <p:spPr>
          <a:xfrm>
            <a:off x="1369069" y="1462338"/>
            <a:ext cx="21383163" cy="11986335"/>
          </a:xfrm>
          <a:prstGeom prst="rect">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0A6004C6-7EFD-4EC3-BA4E-8D99FB64D1F0}"/>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29268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1987724"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Hidden in plain sight</a:t>
            </a:r>
          </a:p>
        </p:txBody>
      </p:sp>
    </p:spTree>
    <p:extLst>
      <p:ext uri="{BB962C8B-B14F-4D97-AF65-F5344CB8AC3E}">
        <p14:creationId xmlns:p14="http://schemas.microsoft.com/office/powerpoint/2010/main" val="164413718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p:cTn id="12" fill="hold" display="0">
                  <p:stCondLst>
                    <p:cond delay="indefinite"/>
                  </p:stCondLst>
                </p:cTn>
                <p:tgtEl>
                  <p:spTgt spid="1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827" y="256877"/>
            <a:ext cx="24384000" cy="14442830"/>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4223913"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b="1" i="0" dirty="0">
                <a:solidFill>
                  <a:srgbClr val="FFFFFF"/>
                </a:solidFill>
                <a:effectLst/>
                <a:latin typeface="Roboto" panose="02000000000000000000" pitchFamily="2" charset="0"/>
              </a:rPr>
              <a:t>Statistically Speaking</a:t>
            </a:r>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2101061" y="3086606"/>
            <a:ext cx="9775506" cy="5962144"/>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Going beyond our preconceptions</a:t>
            </a:r>
          </a:p>
          <a:p>
            <a:pPr marL="457200" indent="-457200" algn="l">
              <a:spcBef>
                <a:spcPts val="1200"/>
              </a:spcBef>
              <a:spcAft>
                <a:spcPts val="600"/>
              </a:spcAft>
              <a:buClr>
                <a:srgbClr val="92D050"/>
              </a:buClr>
              <a:buSzPct val="120000"/>
              <a:buBlip>
                <a:blip r:embed="rId4"/>
              </a:buBlip>
            </a:pPr>
            <a:r>
              <a:rPr lang="en-US" sz="3000" dirty="0">
                <a:solidFill>
                  <a:schemeClr val="tx1"/>
                </a:solidFill>
              </a:rPr>
              <a:t> The majority of domestic abuse occurs within heterosexual relationships.</a:t>
            </a:r>
          </a:p>
          <a:p>
            <a:pPr marL="457200" indent="-457200" algn="l">
              <a:spcBef>
                <a:spcPts val="1200"/>
              </a:spcBef>
              <a:spcAft>
                <a:spcPts val="600"/>
              </a:spcAft>
              <a:buClr>
                <a:srgbClr val="92D050"/>
              </a:buClr>
              <a:buSzPct val="120000"/>
              <a:buBlip>
                <a:blip r:embed="rId4"/>
              </a:buBlip>
            </a:pPr>
            <a:r>
              <a:rPr lang="en-US" sz="3000" dirty="0">
                <a:solidFill>
                  <a:schemeClr val="tx1"/>
                </a:solidFill>
              </a:rPr>
              <a:t> Women are more likely to be survivors of domestic abuse.</a:t>
            </a:r>
          </a:p>
          <a:p>
            <a:pPr marL="457200" indent="-457200" algn="l">
              <a:spcBef>
                <a:spcPts val="1200"/>
              </a:spcBef>
              <a:spcAft>
                <a:spcPts val="600"/>
              </a:spcAft>
              <a:buClr>
                <a:srgbClr val="92D050"/>
              </a:buClr>
              <a:buSzPct val="120000"/>
              <a:buBlip>
                <a:blip r:embed="rId4"/>
              </a:buBlip>
            </a:pPr>
            <a:r>
              <a:rPr lang="en-US" sz="3000" dirty="0">
                <a:solidFill>
                  <a:schemeClr val="tx1"/>
                </a:solidFill>
              </a:rPr>
              <a:t> Men can be victims too.</a:t>
            </a:r>
          </a:p>
          <a:p>
            <a:pPr marL="457200" indent="-457200" algn="l">
              <a:spcBef>
                <a:spcPts val="1200"/>
              </a:spcBef>
              <a:spcAft>
                <a:spcPts val="600"/>
              </a:spcAft>
              <a:buClr>
                <a:srgbClr val="92D050"/>
              </a:buClr>
              <a:buSzPct val="120000"/>
              <a:buBlip>
                <a:blip r:embed="rId4"/>
              </a:buBlip>
            </a:pPr>
            <a:r>
              <a:rPr lang="en-US" sz="3000" dirty="0">
                <a:solidFill>
                  <a:schemeClr val="tx1"/>
                </a:solidFill>
              </a:rPr>
              <a:t> Violence and abuse also occurs within LGBTQI+ relationships.</a:t>
            </a:r>
          </a:p>
        </p:txBody>
      </p:sp>
      <p:sp>
        <p:nvSpPr>
          <p:cNvPr id="30" name="Learning from…">
            <a:extLst>
              <a:ext uri="{FF2B5EF4-FFF2-40B4-BE49-F238E27FC236}">
                <a16:creationId xmlns:a16="http://schemas.microsoft.com/office/drawing/2014/main" id="{D666EEDE-3637-478D-9C9D-628A18B1E400}"/>
              </a:ext>
            </a:extLst>
          </p:cNvPr>
          <p:cNvSpPr txBox="1"/>
          <p:nvPr/>
        </p:nvSpPr>
        <p:spPr>
          <a:xfrm>
            <a:off x="12507434" y="3086607"/>
            <a:ext cx="9775505" cy="5962144"/>
          </a:xfrm>
          <a:prstGeom prst="rect">
            <a:avLst/>
          </a:prstGeom>
          <a:solidFill>
            <a:schemeClr val="bg1"/>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The latest estimates:</a:t>
            </a:r>
          </a:p>
          <a:p>
            <a:pPr marL="457200" lvl="0" indent="-457200" algn="l">
              <a:spcBef>
                <a:spcPts val="1200"/>
              </a:spcBef>
              <a:spcAft>
                <a:spcPts val="600"/>
              </a:spcAft>
              <a:buClr>
                <a:srgbClr val="92D050"/>
              </a:buClr>
              <a:buSzPct val="120000"/>
              <a:buBlip>
                <a:blip r:embed="rId4"/>
              </a:buBlip>
            </a:pPr>
            <a:r>
              <a:rPr lang="en-US" sz="3000" dirty="0"/>
              <a:t> 1 in 3 women will experience domestic violence in their lifetimes.</a:t>
            </a:r>
          </a:p>
          <a:p>
            <a:pPr marL="457200" lvl="0" indent="-457200" algn="l">
              <a:spcBef>
                <a:spcPts val="1200"/>
              </a:spcBef>
              <a:spcAft>
                <a:spcPts val="600"/>
              </a:spcAft>
              <a:buClr>
                <a:srgbClr val="92D050"/>
              </a:buClr>
              <a:buSzPct val="120000"/>
              <a:buBlip>
                <a:blip r:embed="rId4"/>
              </a:buBlip>
            </a:pPr>
            <a:r>
              <a:rPr lang="en-US" sz="3000" dirty="0"/>
              <a:t> 1 in 6 men will experience domestic abuse in their lifetime.</a:t>
            </a:r>
          </a:p>
          <a:p>
            <a:pPr marL="457200" lvl="0" indent="-457200" algn="l">
              <a:spcBef>
                <a:spcPts val="1200"/>
              </a:spcBef>
              <a:spcAft>
                <a:spcPts val="600"/>
              </a:spcAft>
              <a:buClr>
                <a:srgbClr val="92D050"/>
              </a:buClr>
              <a:buSzPct val="120000"/>
              <a:buBlip>
                <a:blip r:embed="rId4"/>
              </a:buBlip>
            </a:pPr>
            <a:r>
              <a:rPr lang="en-US" sz="3000" dirty="0"/>
              <a:t> 2 women are killed every week by current or former partners, in contrast to 30 men per year.</a:t>
            </a:r>
          </a:p>
          <a:p>
            <a:pPr lvl="0" algn="l">
              <a:spcBef>
                <a:spcPts val="1200"/>
              </a:spcBef>
              <a:spcAft>
                <a:spcPts val="600"/>
              </a:spcAft>
              <a:buClr>
                <a:srgbClr val="92D050"/>
              </a:buClr>
              <a:buSzPct val="120000"/>
            </a:pPr>
            <a:r>
              <a:rPr lang="en-US" sz="3000" i="1" dirty="0"/>
              <a:t>(Crime Survey, England and Wales 2019 </a:t>
            </a:r>
            <a:r>
              <a:rPr lang="en-US" sz="3000" dirty="0"/>
              <a:t>&amp;</a:t>
            </a:r>
            <a:r>
              <a:rPr lang="en-US" sz="3000" i="1" dirty="0"/>
              <a:t> Office for National Statistics, 2019)</a:t>
            </a:r>
            <a:endParaRPr lang="en-US" sz="4000" i="1" dirty="0">
              <a:solidFill>
                <a:srgbClr val="221F72"/>
              </a:solidFill>
              <a:latin typeface="Roboto" panose="02000000000000000000" pitchFamily="2" charset="0"/>
            </a:endParaRPr>
          </a:p>
        </p:txBody>
      </p:sp>
      <p:pic>
        <p:nvPicPr>
          <p:cNvPr id="12" name="Picture 11">
            <a:extLst>
              <a:ext uri="{FF2B5EF4-FFF2-40B4-BE49-F238E27FC236}">
                <a16:creationId xmlns:a16="http://schemas.microsoft.com/office/drawing/2014/main" id="{6A58ADD6-8EF6-450C-BFE1-A80F20433236}"/>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34128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061736"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500" b="1">
                <a:solidFill>
                  <a:srgbClr val="DBDBDB"/>
                </a:solidFill>
              </a:defRPr>
            </a:lvl1pPr>
          </a:lstStyle>
          <a:p>
            <a:r>
              <a:rPr lang="en-US" dirty="0"/>
              <a:t>Part 1: What is domestic abuse?</a:t>
            </a:r>
          </a:p>
        </p:txBody>
      </p:sp>
    </p:spTree>
    <p:extLst>
      <p:ext uri="{BB962C8B-B14F-4D97-AF65-F5344CB8AC3E}">
        <p14:creationId xmlns:p14="http://schemas.microsoft.com/office/powerpoint/2010/main" val="321361951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fade">
                                      <p:cBhvr>
                                        <p:cTn id="25" dur="500"/>
                                        <p:tgtEl>
                                          <p:spTgt spid="2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Effect transition="in" filter="fade">
                                      <p:cBhvr>
                                        <p:cTn id="30" dur="500"/>
                                        <p:tgtEl>
                                          <p:spTgt spid="2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xEl>
                                              <p:pRg st="0" end="0"/>
                                            </p:txEl>
                                          </p:spTgt>
                                        </p:tgtEl>
                                        <p:attrNameLst>
                                          <p:attrName>style.visibility</p:attrName>
                                        </p:attrNameLst>
                                      </p:cBhvr>
                                      <p:to>
                                        <p:strVal val="visible"/>
                                      </p:to>
                                    </p:set>
                                    <p:animEffect transition="in" filter="fade">
                                      <p:cBhvr>
                                        <p:cTn id="38" dur="500"/>
                                        <p:tgtEl>
                                          <p:spTgt spid="3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xEl>
                                              <p:pRg st="1" end="1"/>
                                            </p:txEl>
                                          </p:spTgt>
                                        </p:tgtEl>
                                        <p:attrNameLst>
                                          <p:attrName>style.visibility</p:attrName>
                                        </p:attrNameLst>
                                      </p:cBhvr>
                                      <p:to>
                                        <p:strVal val="visible"/>
                                      </p:to>
                                    </p:set>
                                    <p:animEffect transition="in" filter="fade">
                                      <p:cBhvr>
                                        <p:cTn id="43" dur="500"/>
                                        <p:tgtEl>
                                          <p:spTgt spid="3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xEl>
                                              <p:pRg st="2" end="2"/>
                                            </p:txEl>
                                          </p:spTgt>
                                        </p:tgtEl>
                                        <p:attrNameLst>
                                          <p:attrName>style.visibility</p:attrName>
                                        </p:attrNameLst>
                                      </p:cBhvr>
                                      <p:to>
                                        <p:strVal val="visible"/>
                                      </p:to>
                                    </p:set>
                                    <p:animEffect transition="in" filter="fade">
                                      <p:cBhvr>
                                        <p:cTn id="48" dur="500"/>
                                        <p:tgtEl>
                                          <p:spTgt spid="30">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0">
                                            <p:txEl>
                                              <p:pRg st="3" end="3"/>
                                            </p:txEl>
                                          </p:spTgt>
                                        </p:tgtEl>
                                        <p:attrNameLst>
                                          <p:attrName>style.visibility</p:attrName>
                                        </p:attrNameLst>
                                      </p:cBhvr>
                                      <p:to>
                                        <p:strVal val="visible"/>
                                      </p:to>
                                    </p:set>
                                    <p:animEffect transition="in" filter="fade">
                                      <p:cBhvr>
                                        <p:cTn id="53" dur="500"/>
                                        <p:tgtEl>
                                          <p:spTgt spid="30">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0">
                                            <p:txEl>
                                              <p:pRg st="4" end="4"/>
                                            </p:txEl>
                                          </p:spTgt>
                                        </p:tgtEl>
                                        <p:attrNameLst>
                                          <p:attrName>style.visibility</p:attrName>
                                        </p:attrNameLst>
                                      </p:cBhvr>
                                      <p:to>
                                        <p:strVal val="visible"/>
                                      </p:to>
                                    </p:set>
                                    <p:animEffect transition="in" filter="fade">
                                      <p:cBhvr>
                                        <p:cTn id="58"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otection.jpg"/>
          <p:cNvPicPr>
            <a:picLocks noChangeAspect="1"/>
          </p:cNvPicPr>
          <p:nvPr/>
        </p:nvPicPr>
        <p:blipFill>
          <a:blip r:embed="rId2">
            <a:extLst>
              <a:ext uri="{28A0092B-C50C-407E-A947-70E740481C1C}">
                <a14:useLocalDpi xmlns:a14="http://schemas.microsoft.com/office/drawing/2010/main" val="0"/>
              </a:ext>
            </a:extLst>
          </a:blip>
          <a:srcRect/>
          <a:stretch/>
        </p:blipFill>
        <p:spPr>
          <a:xfrm>
            <a:off x="827" y="703835"/>
            <a:ext cx="24383173" cy="15436425"/>
          </a:xfrm>
          <a:prstGeom prst="rect">
            <a:avLst/>
          </a:prstGeom>
          <a:ln w="12700">
            <a:miter lim="400000"/>
          </a:ln>
        </p:spPr>
      </p:pic>
      <p:sp>
        <p:nvSpPr>
          <p:cNvPr id="155" name="Rectangle"/>
          <p:cNvSpPr/>
          <p:nvPr/>
        </p:nvSpPr>
        <p:spPr>
          <a:xfrm>
            <a:off x="0" y="-24576"/>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dirty="0"/>
          </a:p>
        </p:txBody>
      </p:sp>
      <p:sp>
        <p:nvSpPr>
          <p:cNvPr id="156" name="Safeguarding Foundations"/>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sp>
        <p:nvSpPr>
          <p:cNvPr id="157" name="Aims and Outcomes"/>
          <p:cNvSpPr txBox="1"/>
          <p:nvPr/>
        </p:nvSpPr>
        <p:spPr>
          <a:xfrm>
            <a:off x="150035" y="674060"/>
            <a:ext cx="3629199"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pPr algn="l"/>
            <a:r>
              <a:rPr lang="en-GB" dirty="0">
                <a:latin typeface="Roboto" panose="02000000000000000000" pitchFamily="2" charset="0"/>
              </a:rPr>
              <a:t>‘Toxic Masculinity’</a:t>
            </a:r>
            <a:endParaRPr lang="en-GB" b="1" i="0" dirty="0">
              <a:solidFill>
                <a:srgbClr val="FFFFFF"/>
              </a:solidFill>
              <a:effectLst/>
              <a:latin typeface="Roboto" panose="02000000000000000000" pitchFamily="2" charset="0"/>
            </a:endParaRPr>
          </a:p>
        </p:txBody>
      </p:sp>
      <p:pic>
        <p:nvPicPr>
          <p:cNvPr id="158" name="logo.jpg" descr="logo.jpg"/>
          <p:cNvPicPr>
            <a:picLocks noChangeAspect="1"/>
          </p:cNvPicPr>
          <p:nvPr/>
        </p:nvPicPr>
        <p:blipFill>
          <a:blip r:embed="rId3"/>
          <a:stretch>
            <a:fillRect/>
          </a:stretch>
        </p:blipFill>
        <p:spPr>
          <a:xfrm>
            <a:off x="20587034" y="-24576"/>
            <a:ext cx="3796966" cy="1456822"/>
          </a:xfrm>
          <a:prstGeom prst="rect">
            <a:avLst/>
          </a:prstGeom>
          <a:ln w="12700">
            <a:miter lim="400000"/>
          </a:ln>
        </p:spPr>
      </p:pic>
      <p:sp>
        <p:nvSpPr>
          <p:cNvPr id="20" name="Learning from…">
            <a:extLst>
              <a:ext uri="{FF2B5EF4-FFF2-40B4-BE49-F238E27FC236}">
                <a16:creationId xmlns:a16="http://schemas.microsoft.com/office/drawing/2014/main" id="{CAB9DF20-77EE-4AF7-A518-E54E38FF60C9}"/>
              </a:ext>
            </a:extLst>
          </p:cNvPr>
          <p:cNvSpPr txBox="1"/>
          <p:nvPr/>
        </p:nvSpPr>
        <p:spPr>
          <a:xfrm>
            <a:off x="2101061" y="3086606"/>
            <a:ext cx="9775506" cy="9955334"/>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What is ‘toxic masculinity’?</a:t>
            </a:r>
          </a:p>
          <a:p>
            <a:pPr algn="l">
              <a:spcBef>
                <a:spcPts val="1200"/>
              </a:spcBef>
              <a:spcAft>
                <a:spcPts val="600"/>
              </a:spcAft>
              <a:buClr>
                <a:srgbClr val="92D050"/>
              </a:buClr>
              <a:buSzPct val="120000"/>
            </a:pPr>
            <a:r>
              <a:rPr lang="en-US" sz="3000" dirty="0">
                <a:solidFill>
                  <a:schemeClr val="tx1"/>
                </a:solidFill>
              </a:rPr>
              <a:t>A concept of masculinity also places significant importance on ‘manliness’ based on:</a:t>
            </a:r>
          </a:p>
          <a:p>
            <a:pPr marL="457200" lvl="3" indent="-457200" algn="l">
              <a:spcBef>
                <a:spcPts val="1200"/>
              </a:spcBef>
              <a:spcAft>
                <a:spcPts val="600"/>
              </a:spcAft>
              <a:buClr>
                <a:srgbClr val="92D050"/>
              </a:buClr>
              <a:buSzPct val="120000"/>
              <a:buBlip>
                <a:blip r:embed="rId4"/>
              </a:buBlip>
            </a:pPr>
            <a:r>
              <a:rPr lang="en-US" sz="3000" dirty="0">
                <a:solidFill>
                  <a:schemeClr val="tx1"/>
                </a:solidFill>
              </a:rPr>
              <a:t> strength</a:t>
            </a:r>
          </a:p>
          <a:p>
            <a:pPr marL="457200" lvl="3" indent="-457200" algn="l">
              <a:spcBef>
                <a:spcPts val="1200"/>
              </a:spcBef>
              <a:spcAft>
                <a:spcPts val="600"/>
              </a:spcAft>
              <a:buClr>
                <a:srgbClr val="92D050"/>
              </a:buClr>
              <a:buSzPct val="120000"/>
              <a:buBlip>
                <a:blip r:embed="rId4"/>
              </a:buBlip>
            </a:pPr>
            <a:r>
              <a:rPr lang="en-US" sz="3000" dirty="0">
                <a:solidFill>
                  <a:schemeClr val="tx1"/>
                </a:solidFill>
              </a:rPr>
              <a:t> lack of emotion</a:t>
            </a:r>
          </a:p>
          <a:p>
            <a:pPr marL="457200" lvl="3" indent="-457200" algn="l">
              <a:spcBef>
                <a:spcPts val="1200"/>
              </a:spcBef>
              <a:spcAft>
                <a:spcPts val="600"/>
              </a:spcAft>
              <a:buClr>
                <a:srgbClr val="92D050"/>
              </a:buClr>
              <a:buSzPct val="120000"/>
              <a:buBlip>
                <a:blip r:embed="rId4"/>
              </a:buBlip>
            </a:pPr>
            <a:r>
              <a:rPr lang="en-US" sz="3000" dirty="0">
                <a:solidFill>
                  <a:schemeClr val="tx1"/>
                </a:solidFill>
              </a:rPr>
              <a:t> self-sufficiency</a:t>
            </a:r>
          </a:p>
          <a:p>
            <a:pPr marL="457200" lvl="3" indent="-457200" algn="l">
              <a:spcBef>
                <a:spcPts val="1200"/>
              </a:spcBef>
              <a:spcAft>
                <a:spcPts val="600"/>
              </a:spcAft>
              <a:buClr>
                <a:srgbClr val="92D050"/>
              </a:buClr>
              <a:buSzPct val="120000"/>
              <a:buBlip>
                <a:blip r:embed="rId4"/>
              </a:buBlip>
            </a:pPr>
            <a:r>
              <a:rPr lang="en-US" sz="3000" dirty="0">
                <a:solidFill>
                  <a:schemeClr val="tx1"/>
                </a:solidFill>
              </a:rPr>
              <a:t> dominance</a:t>
            </a:r>
          </a:p>
          <a:p>
            <a:pPr marL="457200" lvl="3" indent="-457200" algn="l">
              <a:spcBef>
                <a:spcPts val="1200"/>
              </a:spcBef>
              <a:spcAft>
                <a:spcPts val="600"/>
              </a:spcAft>
              <a:buClr>
                <a:srgbClr val="92D050"/>
              </a:buClr>
              <a:buSzPct val="120000"/>
              <a:buBlip>
                <a:blip r:embed="rId4"/>
              </a:buBlip>
            </a:pPr>
            <a:r>
              <a:rPr lang="en-US" sz="3000" dirty="0">
                <a:solidFill>
                  <a:schemeClr val="tx1"/>
                </a:solidFill>
              </a:rPr>
              <a:t> sexual virility</a:t>
            </a:r>
          </a:p>
          <a:p>
            <a:pPr lvl="2" indent="0" algn="l">
              <a:spcBef>
                <a:spcPts val="1200"/>
              </a:spcBef>
              <a:spcAft>
                <a:spcPts val="600"/>
              </a:spcAft>
              <a:buClr>
                <a:srgbClr val="92D050"/>
              </a:buClr>
              <a:buSzPct val="120000"/>
            </a:pPr>
            <a:r>
              <a:rPr lang="en-US" sz="3000" dirty="0">
                <a:solidFill>
                  <a:schemeClr val="tx1"/>
                </a:solidFill>
              </a:rPr>
              <a:t>According to traditional ‘toxic masculine’ values, a man who does not display enough of these traits may fall short of being a ‘real man.’</a:t>
            </a:r>
          </a:p>
          <a:p>
            <a:pPr lvl="2" indent="0" algn="l">
              <a:spcBef>
                <a:spcPts val="1200"/>
              </a:spcBef>
              <a:spcAft>
                <a:spcPts val="600"/>
              </a:spcAft>
              <a:buClr>
                <a:srgbClr val="92D050"/>
              </a:buClr>
              <a:buSzPct val="120000"/>
            </a:pPr>
            <a:r>
              <a:rPr lang="en-US" sz="3000" dirty="0">
                <a:solidFill>
                  <a:schemeClr val="tx1"/>
                </a:solidFill>
              </a:rPr>
              <a:t>These ideals are often found in popular culture.</a:t>
            </a:r>
          </a:p>
        </p:txBody>
      </p:sp>
      <p:sp>
        <p:nvSpPr>
          <p:cNvPr id="30" name="Learning from…">
            <a:extLst>
              <a:ext uri="{FF2B5EF4-FFF2-40B4-BE49-F238E27FC236}">
                <a16:creationId xmlns:a16="http://schemas.microsoft.com/office/drawing/2014/main" id="{D666EEDE-3637-478D-9C9D-628A18B1E400}"/>
              </a:ext>
            </a:extLst>
          </p:cNvPr>
          <p:cNvSpPr txBox="1"/>
          <p:nvPr/>
        </p:nvSpPr>
        <p:spPr>
          <a:xfrm>
            <a:off x="12507434" y="3086606"/>
            <a:ext cx="9775505" cy="9955333"/>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0" tIns="360000" rIns="360000" bIns="360000" numCol="1" anchor="t">
            <a:noAutofit/>
          </a:bodyPr>
          <a:lstStyle/>
          <a:p>
            <a:pPr algn="l"/>
            <a:r>
              <a:rPr lang="en-US" sz="4000" dirty="0">
                <a:solidFill>
                  <a:srgbClr val="8179B1"/>
                </a:solidFill>
                <a:latin typeface="Roboto" panose="02000000000000000000" pitchFamily="2" charset="0"/>
              </a:rPr>
              <a:t>What’s the problem?</a:t>
            </a:r>
          </a:p>
          <a:p>
            <a:pPr lvl="0" algn="l">
              <a:spcBef>
                <a:spcPts val="1200"/>
              </a:spcBef>
              <a:spcAft>
                <a:spcPts val="600"/>
              </a:spcAft>
              <a:buClr>
                <a:srgbClr val="92D050"/>
              </a:buClr>
              <a:buSzPct val="120000"/>
            </a:pPr>
            <a:r>
              <a:rPr lang="en-US" sz="3000" dirty="0"/>
              <a:t>Over-</a:t>
            </a:r>
            <a:r>
              <a:rPr lang="en-US" sz="3000" dirty="0" err="1"/>
              <a:t>emphasising</a:t>
            </a:r>
            <a:r>
              <a:rPr lang="en-US" sz="3000" dirty="0"/>
              <a:t> these traits may lead to harmful imbalances in a person who is trying to live up to these expectations. Some examples include:</a:t>
            </a:r>
          </a:p>
          <a:p>
            <a:pPr marL="457200" lvl="0" indent="-457200" algn="l">
              <a:spcBef>
                <a:spcPts val="1200"/>
              </a:spcBef>
              <a:spcAft>
                <a:spcPts val="600"/>
              </a:spcAft>
              <a:buClr>
                <a:srgbClr val="92D050"/>
              </a:buClr>
              <a:buSzPct val="150000"/>
              <a:buBlip>
                <a:blip r:embed="rId5"/>
              </a:buBlip>
            </a:pPr>
            <a:r>
              <a:rPr lang="en-US" sz="3000" dirty="0"/>
              <a:t> aggression</a:t>
            </a:r>
          </a:p>
          <a:p>
            <a:pPr marL="457200" lvl="0" indent="-457200" algn="l">
              <a:spcBef>
                <a:spcPts val="1200"/>
              </a:spcBef>
              <a:spcAft>
                <a:spcPts val="600"/>
              </a:spcAft>
              <a:buClr>
                <a:srgbClr val="92D050"/>
              </a:buClr>
              <a:buSzPct val="150000"/>
              <a:buBlip>
                <a:blip r:embed="rId5"/>
              </a:buBlip>
            </a:pPr>
            <a:r>
              <a:rPr lang="en-US" sz="3000" dirty="0"/>
              <a:t> sexual aggression or control</a:t>
            </a:r>
          </a:p>
          <a:p>
            <a:pPr marL="457200" lvl="0" indent="-457200" algn="l">
              <a:spcBef>
                <a:spcPts val="1200"/>
              </a:spcBef>
              <a:spcAft>
                <a:spcPts val="600"/>
              </a:spcAft>
              <a:buClr>
                <a:srgbClr val="92D050"/>
              </a:buClr>
              <a:buSzPct val="150000"/>
              <a:buBlip>
                <a:blip r:embed="rId5"/>
              </a:buBlip>
            </a:pPr>
            <a:r>
              <a:rPr lang="en-US" sz="3000" dirty="0"/>
              <a:t> showing no emotion or suppressing emotions</a:t>
            </a:r>
          </a:p>
          <a:p>
            <a:pPr marL="457200" lvl="0" indent="-457200" algn="l">
              <a:spcBef>
                <a:spcPts val="1200"/>
              </a:spcBef>
              <a:spcAft>
                <a:spcPts val="600"/>
              </a:spcAft>
              <a:buClr>
                <a:srgbClr val="92D050"/>
              </a:buClr>
              <a:buSzPct val="150000"/>
              <a:buBlip>
                <a:blip r:embed="rId5"/>
              </a:buBlip>
            </a:pPr>
            <a:r>
              <a:rPr lang="en-US" sz="3000" dirty="0"/>
              <a:t> hyper-competitiveness</a:t>
            </a:r>
          </a:p>
          <a:p>
            <a:pPr marL="457200" lvl="0" indent="-457200" algn="l">
              <a:spcBef>
                <a:spcPts val="1200"/>
              </a:spcBef>
              <a:spcAft>
                <a:spcPts val="600"/>
              </a:spcAft>
              <a:buClr>
                <a:srgbClr val="92D050"/>
              </a:buClr>
              <a:buSzPct val="150000"/>
              <a:buBlip>
                <a:blip r:embed="rId5"/>
              </a:buBlip>
            </a:pPr>
            <a:r>
              <a:rPr lang="en-US" sz="3000" dirty="0"/>
              <a:t> needing to dominate or control others</a:t>
            </a:r>
          </a:p>
          <a:p>
            <a:pPr marL="457200" lvl="0" indent="-457200" algn="l">
              <a:spcBef>
                <a:spcPts val="1200"/>
              </a:spcBef>
              <a:spcAft>
                <a:spcPts val="600"/>
              </a:spcAft>
              <a:buClr>
                <a:srgbClr val="92D050"/>
              </a:buClr>
              <a:buSzPct val="150000"/>
              <a:buBlip>
                <a:blip r:embed="rId5"/>
              </a:buBlip>
            </a:pPr>
            <a:r>
              <a:rPr lang="en-US" sz="3000" dirty="0"/>
              <a:t> a tendency towards or glorification of violence</a:t>
            </a:r>
          </a:p>
          <a:p>
            <a:pPr marL="457200" lvl="0" indent="-457200" algn="l">
              <a:spcBef>
                <a:spcPts val="1200"/>
              </a:spcBef>
              <a:spcAft>
                <a:spcPts val="600"/>
              </a:spcAft>
              <a:buClr>
                <a:srgbClr val="92D050"/>
              </a:buClr>
              <a:buSzPct val="150000"/>
              <a:buBlip>
                <a:blip r:embed="rId5"/>
              </a:buBlip>
            </a:pPr>
            <a:r>
              <a:rPr lang="en-US" sz="3000" dirty="0"/>
              <a:t> isolation</a:t>
            </a:r>
          </a:p>
          <a:p>
            <a:pPr marL="457200" lvl="0" indent="-457200" algn="l">
              <a:spcBef>
                <a:spcPts val="1200"/>
              </a:spcBef>
              <a:spcAft>
                <a:spcPts val="600"/>
              </a:spcAft>
              <a:buClr>
                <a:srgbClr val="92D050"/>
              </a:buClr>
              <a:buSzPct val="150000"/>
              <a:buBlip>
                <a:blip r:embed="rId5"/>
              </a:buBlip>
            </a:pPr>
            <a:r>
              <a:rPr lang="en-US" sz="3000" dirty="0"/>
              <a:t> low empathy</a:t>
            </a:r>
          </a:p>
          <a:p>
            <a:pPr marL="457200" lvl="0" indent="-457200" algn="l">
              <a:spcBef>
                <a:spcPts val="1200"/>
              </a:spcBef>
              <a:spcAft>
                <a:spcPts val="600"/>
              </a:spcAft>
              <a:buClr>
                <a:srgbClr val="92D050"/>
              </a:buClr>
              <a:buSzPct val="150000"/>
              <a:buBlip>
                <a:blip r:embed="rId5"/>
              </a:buBlip>
            </a:pPr>
            <a:r>
              <a:rPr lang="en-US" sz="3000" dirty="0"/>
              <a:t> entitlement</a:t>
            </a:r>
          </a:p>
          <a:p>
            <a:pPr marL="457200" lvl="0" indent="-457200" algn="l">
              <a:spcBef>
                <a:spcPts val="1200"/>
              </a:spcBef>
              <a:spcAft>
                <a:spcPts val="600"/>
              </a:spcAft>
              <a:buClr>
                <a:srgbClr val="92D050"/>
              </a:buClr>
              <a:buSzPct val="150000"/>
              <a:buBlip>
                <a:blip r:embed="rId5"/>
              </a:buBlip>
            </a:pPr>
            <a:r>
              <a:rPr lang="en-US" sz="3000" dirty="0"/>
              <a:t> chauvinism and sexism</a:t>
            </a:r>
            <a:endParaRPr lang="en-US" sz="4000" i="1" dirty="0">
              <a:solidFill>
                <a:srgbClr val="221F72"/>
              </a:solidFill>
              <a:latin typeface="Roboto" panose="02000000000000000000" pitchFamily="2" charset="0"/>
            </a:endParaRPr>
          </a:p>
        </p:txBody>
      </p:sp>
      <p:pic>
        <p:nvPicPr>
          <p:cNvPr id="12" name="Picture 11">
            <a:extLst>
              <a:ext uri="{FF2B5EF4-FFF2-40B4-BE49-F238E27FC236}">
                <a16:creationId xmlns:a16="http://schemas.microsoft.com/office/drawing/2014/main" id="{90B53151-CEB0-428E-AF38-650FFEB83A86}"/>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159" name="Rectangle"/>
          <p:cNvSpPr/>
          <p:nvPr/>
        </p:nvSpPr>
        <p:spPr>
          <a:xfrm>
            <a:off x="3902400" y="13464000"/>
            <a:ext cx="24383174" cy="390022"/>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61" name="Introduction"/>
          <p:cNvSpPr txBox="1"/>
          <p:nvPr/>
        </p:nvSpPr>
        <p:spPr>
          <a:xfrm>
            <a:off x="104698" y="13420716"/>
            <a:ext cx="3061736"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DBDBDB"/>
                </a:solidFill>
              </a:defRPr>
            </a:lvl1pPr>
          </a:lstStyle>
          <a:p>
            <a:r>
              <a:rPr lang="en-US" dirty="0"/>
              <a:t>Part 1: What is domestic abuse?</a:t>
            </a:r>
          </a:p>
        </p:txBody>
      </p:sp>
    </p:spTree>
    <p:extLst>
      <p:ext uri="{BB962C8B-B14F-4D97-AF65-F5344CB8AC3E}">
        <p14:creationId xmlns:p14="http://schemas.microsoft.com/office/powerpoint/2010/main" val="3885859253"/>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xEl>
                                              <p:pRg st="4" end="4"/>
                                            </p:txEl>
                                          </p:spTgt>
                                        </p:tgtEl>
                                        <p:attrNameLst>
                                          <p:attrName>style.visibility</p:attrName>
                                        </p:attrNameLst>
                                      </p:cBhvr>
                                      <p:to>
                                        <p:strVal val="visible"/>
                                      </p:to>
                                    </p:set>
                                    <p:animEffect transition="in" filter="fade">
                                      <p:cBhvr>
                                        <p:cTn id="26" dur="500"/>
                                        <p:tgtEl>
                                          <p:spTgt spid="20">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xEl>
                                              <p:pRg st="6" end="6"/>
                                            </p:txEl>
                                          </p:spTgt>
                                        </p:tgtEl>
                                        <p:attrNameLst>
                                          <p:attrName>style.visibility</p:attrName>
                                        </p:attrNameLst>
                                      </p:cBhvr>
                                      <p:to>
                                        <p:strVal val="visible"/>
                                      </p:to>
                                    </p:set>
                                    <p:animEffect transition="in" filter="fade">
                                      <p:cBhvr>
                                        <p:cTn id="32" dur="500"/>
                                        <p:tgtEl>
                                          <p:spTgt spid="2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xEl>
                                              <p:pRg st="7" end="7"/>
                                            </p:txEl>
                                          </p:spTgt>
                                        </p:tgtEl>
                                        <p:attrNameLst>
                                          <p:attrName>style.visibility</p:attrName>
                                        </p:attrNameLst>
                                      </p:cBhvr>
                                      <p:to>
                                        <p:strVal val="visible"/>
                                      </p:to>
                                    </p:set>
                                    <p:animEffect transition="in" filter="fade">
                                      <p:cBhvr>
                                        <p:cTn id="37" dur="500"/>
                                        <p:tgtEl>
                                          <p:spTgt spid="2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xEl>
                                              <p:pRg st="8" end="8"/>
                                            </p:txEl>
                                          </p:spTgt>
                                        </p:tgtEl>
                                        <p:attrNameLst>
                                          <p:attrName>style.visibility</p:attrName>
                                        </p:attrNameLst>
                                      </p:cBhvr>
                                      <p:to>
                                        <p:strVal val="visible"/>
                                      </p:to>
                                    </p:set>
                                    <p:animEffect transition="in" filter="fade">
                                      <p:cBhvr>
                                        <p:cTn id="42" dur="500"/>
                                        <p:tgtEl>
                                          <p:spTgt spid="2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xEl>
                                              <p:pRg st="0" end="0"/>
                                            </p:txEl>
                                          </p:spTgt>
                                        </p:tgtEl>
                                        <p:attrNameLst>
                                          <p:attrName>style.visibility</p:attrName>
                                        </p:attrNameLst>
                                      </p:cBhvr>
                                      <p:to>
                                        <p:strVal val="visible"/>
                                      </p:to>
                                    </p:set>
                                    <p:animEffect transition="in" filter="fade">
                                      <p:cBhvr>
                                        <p:cTn id="50" dur="500"/>
                                        <p:tgtEl>
                                          <p:spTgt spid="3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Effect transition="in" filter="fade">
                                      <p:cBhvr>
                                        <p:cTn id="55" dur="500"/>
                                        <p:tgtEl>
                                          <p:spTgt spid="30">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
                                            <p:txEl>
                                              <p:pRg st="2" end="2"/>
                                            </p:txEl>
                                          </p:spTgt>
                                        </p:tgtEl>
                                        <p:attrNameLst>
                                          <p:attrName>style.visibility</p:attrName>
                                        </p:attrNameLst>
                                      </p:cBhvr>
                                      <p:to>
                                        <p:strVal val="visible"/>
                                      </p:to>
                                    </p:set>
                                    <p:animEffect transition="in" filter="fade">
                                      <p:cBhvr>
                                        <p:cTn id="60" dur="500"/>
                                        <p:tgtEl>
                                          <p:spTgt spid="30">
                                            <p:txEl>
                                              <p:pRg st="2" end="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0">
                                            <p:txEl>
                                              <p:pRg st="3" end="3"/>
                                            </p:txEl>
                                          </p:spTgt>
                                        </p:tgtEl>
                                        <p:attrNameLst>
                                          <p:attrName>style.visibility</p:attrName>
                                        </p:attrNameLst>
                                      </p:cBhvr>
                                      <p:to>
                                        <p:strVal val="visible"/>
                                      </p:to>
                                    </p:set>
                                    <p:animEffect transition="in" filter="fade">
                                      <p:cBhvr>
                                        <p:cTn id="63" dur="500"/>
                                        <p:tgtEl>
                                          <p:spTgt spid="30">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xEl>
                                              <p:pRg st="4" end="4"/>
                                            </p:txEl>
                                          </p:spTgt>
                                        </p:tgtEl>
                                        <p:attrNameLst>
                                          <p:attrName>style.visibility</p:attrName>
                                        </p:attrNameLst>
                                      </p:cBhvr>
                                      <p:to>
                                        <p:strVal val="visible"/>
                                      </p:to>
                                    </p:set>
                                    <p:animEffect transition="in" filter="fade">
                                      <p:cBhvr>
                                        <p:cTn id="66" dur="500"/>
                                        <p:tgtEl>
                                          <p:spTgt spid="30">
                                            <p:txEl>
                                              <p:pRg st="4" end="4"/>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0">
                                            <p:txEl>
                                              <p:pRg st="5" end="5"/>
                                            </p:txEl>
                                          </p:spTgt>
                                        </p:tgtEl>
                                        <p:attrNameLst>
                                          <p:attrName>style.visibility</p:attrName>
                                        </p:attrNameLst>
                                      </p:cBhvr>
                                      <p:to>
                                        <p:strVal val="visible"/>
                                      </p:to>
                                    </p:set>
                                    <p:animEffect transition="in" filter="fade">
                                      <p:cBhvr>
                                        <p:cTn id="69" dur="500"/>
                                        <p:tgtEl>
                                          <p:spTgt spid="30">
                                            <p:txEl>
                                              <p:pRg st="5" end="5"/>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0">
                                            <p:txEl>
                                              <p:pRg st="6" end="6"/>
                                            </p:txEl>
                                          </p:spTgt>
                                        </p:tgtEl>
                                        <p:attrNameLst>
                                          <p:attrName>style.visibility</p:attrName>
                                        </p:attrNameLst>
                                      </p:cBhvr>
                                      <p:to>
                                        <p:strVal val="visible"/>
                                      </p:to>
                                    </p:set>
                                    <p:animEffect transition="in" filter="fade">
                                      <p:cBhvr>
                                        <p:cTn id="72" dur="500"/>
                                        <p:tgtEl>
                                          <p:spTgt spid="30">
                                            <p:txEl>
                                              <p:pRg st="6" end="6"/>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0">
                                            <p:txEl>
                                              <p:pRg st="7" end="7"/>
                                            </p:txEl>
                                          </p:spTgt>
                                        </p:tgtEl>
                                        <p:attrNameLst>
                                          <p:attrName>style.visibility</p:attrName>
                                        </p:attrNameLst>
                                      </p:cBhvr>
                                      <p:to>
                                        <p:strVal val="visible"/>
                                      </p:to>
                                    </p:set>
                                    <p:animEffect transition="in" filter="fade">
                                      <p:cBhvr>
                                        <p:cTn id="75" dur="500"/>
                                        <p:tgtEl>
                                          <p:spTgt spid="30">
                                            <p:txEl>
                                              <p:pRg st="7" end="7"/>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0">
                                            <p:txEl>
                                              <p:pRg st="8" end="8"/>
                                            </p:txEl>
                                          </p:spTgt>
                                        </p:tgtEl>
                                        <p:attrNameLst>
                                          <p:attrName>style.visibility</p:attrName>
                                        </p:attrNameLst>
                                      </p:cBhvr>
                                      <p:to>
                                        <p:strVal val="visible"/>
                                      </p:to>
                                    </p:set>
                                    <p:animEffect transition="in" filter="fade">
                                      <p:cBhvr>
                                        <p:cTn id="78" dur="500"/>
                                        <p:tgtEl>
                                          <p:spTgt spid="30">
                                            <p:txEl>
                                              <p:pRg st="8" end="8"/>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0">
                                            <p:txEl>
                                              <p:pRg st="9" end="9"/>
                                            </p:txEl>
                                          </p:spTgt>
                                        </p:tgtEl>
                                        <p:attrNameLst>
                                          <p:attrName>style.visibility</p:attrName>
                                        </p:attrNameLst>
                                      </p:cBhvr>
                                      <p:to>
                                        <p:strVal val="visible"/>
                                      </p:to>
                                    </p:set>
                                    <p:animEffect transition="in" filter="fade">
                                      <p:cBhvr>
                                        <p:cTn id="81" dur="500"/>
                                        <p:tgtEl>
                                          <p:spTgt spid="30">
                                            <p:txEl>
                                              <p:pRg st="9" end="9"/>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30">
                                            <p:txEl>
                                              <p:pRg st="10" end="10"/>
                                            </p:txEl>
                                          </p:spTgt>
                                        </p:tgtEl>
                                        <p:attrNameLst>
                                          <p:attrName>style.visibility</p:attrName>
                                        </p:attrNameLst>
                                      </p:cBhvr>
                                      <p:to>
                                        <p:strVal val="visible"/>
                                      </p:to>
                                    </p:set>
                                    <p:animEffect transition="in" filter="fade">
                                      <p:cBhvr>
                                        <p:cTn id="84" dur="500"/>
                                        <p:tgtEl>
                                          <p:spTgt spid="30">
                                            <p:txEl>
                                              <p:pRg st="10" end="10"/>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30">
                                            <p:txEl>
                                              <p:pRg st="11" end="11"/>
                                            </p:txEl>
                                          </p:spTgt>
                                        </p:tgtEl>
                                        <p:attrNameLst>
                                          <p:attrName>style.visibility</p:attrName>
                                        </p:attrNameLst>
                                      </p:cBhvr>
                                      <p:to>
                                        <p:strVal val="visible"/>
                                      </p:to>
                                    </p:set>
                                    <p:animEffect transition="in" filter="fade">
                                      <p:cBhvr>
                                        <p:cTn id="87" dur="500"/>
                                        <p:tgtEl>
                                          <p:spTgt spid="3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Rectangle"/>
          <p:cNvSpPr/>
          <p:nvPr/>
        </p:nvSpPr>
        <p:spPr>
          <a:xfrm>
            <a:off x="413" y="-91424"/>
            <a:ext cx="24383173" cy="1456822"/>
          </a:xfrm>
          <a:prstGeom prst="rect">
            <a:avLst/>
          </a:prstGeom>
          <a:solidFill>
            <a:srgbClr val="8179B1"/>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3" name="Final Assessment (1/7) - Scenario One, Q1"/>
          <p:cNvSpPr txBox="1"/>
          <p:nvPr/>
        </p:nvSpPr>
        <p:spPr>
          <a:xfrm>
            <a:off x="149553" y="653037"/>
            <a:ext cx="9291005" cy="55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3300" b="1">
                <a:solidFill>
                  <a:srgbClr val="FFFFFF"/>
                </a:solidFill>
              </a:defRPr>
            </a:lvl1pPr>
          </a:lstStyle>
          <a:p>
            <a:r>
              <a:rPr lang="en-GB" dirty="0"/>
              <a:t>Review Your Learning: Part 1 (question 1 of 3)</a:t>
            </a:r>
            <a:endParaRPr dirty="0"/>
          </a:p>
        </p:txBody>
      </p:sp>
      <p:pic>
        <p:nvPicPr>
          <p:cNvPr id="754" name="logo.jpg" descr="logo.jpg"/>
          <p:cNvPicPr>
            <a:picLocks noChangeAspect="1"/>
          </p:cNvPicPr>
          <p:nvPr/>
        </p:nvPicPr>
        <p:blipFill>
          <a:blip r:embed="rId3"/>
          <a:stretch>
            <a:fillRect/>
          </a:stretch>
        </p:blipFill>
        <p:spPr>
          <a:xfrm>
            <a:off x="20587034" y="-91424"/>
            <a:ext cx="3796966" cy="1456822"/>
          </a:xfrm>
          <a:prstGeom prst="rect">
            <a:avLst/>
          </a:prstGeom>
          <a:ln w="12700">
            <a:miter lim="400000"/>
          </a:ln>
        </p:spPr>
      </p:pic>
      <p:sp>
        <p:nvSpPr>
          <p:cNvPr id="2" name="TextBox 1">
            <a:extLst>
              <a:ext uri="{FF2B5EF4-FFF2-40B4-BE49-F238E27FC236}">
                <a16:creationId xmlns:a16="http://schemas.microsoft.com/office/drawing/2014/main" id="{E88666F7-BD04-4B0C-AAB2-584157E1E6CC}"/>
              </a:ext>
            </a:extLst>
          </p:cNvPr>
          <p:cNvSpPr txBox="1"/>
          <p:nvPr/>
        </p:nvSpPr>
        <p:spPr>
          <a:xfrm>
            <a:off x="1886857" y="2504515"/>
            <a:ext cx="1870017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So far in this course, we have learned some key ideas and realities relating to domestic abuse.</a:t>
            </a:r>
          </a:p>
          <a:p>
            <a:pPr marL="0" marR="0" indent="0" algn="just" defTabSz="2438338"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0" marR="0" indent="0" algn="just" defTabSz="2438338" rtl="0" fontAlgn="auto" latinLnBrk="0" hangingPunct="0">
              <a:lnSpc>
                <a:spcPct val="100000"/>
              </a:lnSpc>
              <a:spcBef>
                <a:spcPts val="0"/>
              </a:spcBef>
              <a:spcAft>
                <a:spcPts val="0"/>
              </a:spcAft>
              <a:buClrTx/>
              <a:buSzTx/>
              <a:buFontTx/>
              <a:buNone/>
              <a:tabLst/>
            </a:pPr>
            <a:r>
              <a:rPr lang="en-US" sz="3200" b="0" i="0" dirty="0">
                <a:solidFill>
                  <a:srgbClr val="333333"/>
                </a:solidFill>
                <a:effectLst/>
                <a:latin typeface="Open Sans" panose="020B0606030504020204" pitchFamily="34" charset="0"/>
              </a:rPr>
              <a:t>Choose </a:t>
            </a:r>
            <a:r>
              <a:rPr lang="en-US" sz="3200" b="1" i="0" dirty="0">
                <a:solidFill>
                  <a:srgbClr val="333333"/>
                </a:solidFill>
                <a:effectLst/>
                <a:latin typeface="Open Sans" panose="020B0606030504020204" pitchFamily="34" charset="0"/>
              </a:rPr>
              <a:t>3 true statements</a:t>
            </a:r>
            <a:r>
              <a:rPr lang="en-US" sz="3200" b="0" i="0" dirty="0">
                <a:solidFill>
                  <a:srgbClr val="333333"/>
                </a:solidFill>
                <a:effectLst/>
                <a:latin typeface="Open Sans" panose="020B0606030504020204" pitchFamily="34" charset="0"/>
              </a:rPr>
              <a:t> from the options below:</a:t>
            </a: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5" name="TextBox 14">
            <a:extLst>
              <a:ext uri="{FF2B5EF4-FFF2-40B4-BE49-F238E27FC236}">
                <a16:creationId xmlns:a16="http://schemas.microsoft.com/office/drawing/2014/main" id="{A75E0D42-429C-4400-949B-AF6757FF83D9}"/>
              </a:ext>
            </a:extLst>
          </p:cNvPr>
          <p:cNvSpPr txBox="1"/>
          <p:nvPr/>
        </p:nvSpPr>
        <p:spPr>
          <a:xfrm>
            <a:off x="3265714" y="4138318"/>
            <a:ext cx="17321320"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Domestic abuse can sometimes be directed from children and young people towards their parents,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carers</a:t>
            </a:r>
            <a:r>
              <a:rPr kumimoji="0" lang="en-US" sz="3200" b="0" i="0" u="none" strike="noStrike" cap="none" spc="0" normalizeH="0" baseline="0" dirty="0">
                <a:ln>
                  <a:noFill/>
                </a:ln>
                <a:solidFill>
                  <a:srgbClr val="5E5E5E"/>
                </a:solidFill>
                <a:effectLst/>
                <a:uFillTx/>
                <a:latin typeface="+mn-lt"/>
                <a:ea typeface="+mn-ea"/>
                <a:cs typeface="+mn-cs"/>
                <a:sym typeface="Helvetica Neue"/>
              </a:rPr>
              <a:t> or guardians.</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Domestic abuse includes any situation that involves so called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honour</a:t>
            </a:r>
            <a:r>
              <a:rPr kumimoji="0" lang="en-US" sz="3200" b="0" i="0" u="none" strike="noStrike" cap="none" spc="0" normalizeH="0" baseline="0" dirty="0">
                <a:ln>
                  <a:noFill/>
                </a:ln>
                <a:solidFill>
                  <a:srgbClr val="5E5E5E"/>
                </a:solidFill>
                <a:effectLst/>
                <a:uFillTx/>
                <a:latin typeface="+mn-lt"/>
                <a:ea typeface="+mn-ea"/>
                <a:cs typeface="+mn-cs"/>
                <a:sym typeface="Helvetica Neue"/>
              </a:rPr>
              <a:t>' based violence, female genital mutilation (FGM) and forced marriage.</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Domestic abuse is exclusively perpetrated by men.</a:t>
            </a:r>
          </a:p>
          <a:p>
            <a:pPr marL="457200" lvl="8" indent="-457200" algn="l">
              <a:buSzPct val="140000"/>
              <a:buFont typeface="Courier New" panose="02070309020205020404" pitchFamily="49" charset="0"/>
              <a:buChar char="o"/>
            </a:pPr>
            <a:endParaRPr kumimoji="0" lang="en-US" sz="3200" b="0" i="0" u="none" strike="noStrike" cap="none" spc="0" normalizeH="0" baseline="0" dirty="0">
              <a:ln>
                <a:noFill/>
              </a:ln>
              <a:solidFill>
                <a:srgbClr val="5E5E5E"/>
              </a:solidFill>
              <a:effectLst/>
              <a:uFillTx/>
              <a:latin typeface="+mn-lt"/>
              <a:ea typeface="+mn-ea"/>
              <a:cs typeface="+mn-cs"/>
              <a:sym typeface="Helvetica Neue"/>
            </a:endParaRPr>
          </a:p>
          <a:p>
            <a:pPr marL="457200" lvl="8" indent="-457200" algn="l">
              <a:buSzPct val="140000"/>
              <a:buFont typeface="Courier New" panose="02070309020205020404" pitchFamily="49" charset="0"/>
              <a:buChar char="o"/>
            </a:pPr>
            <a:r>
              <a:rPr kumimoji="0" lang="en-US" sz="3200" b="0" i="0" u="none" strike="noStrike" cap="none" spc="0" normalizeH="0" baseline="0" dirty="0">
                <a:ln>
                  <a:noFill/>
                </a:ln>
                <a:solidFill>
                  <a:srgbClr val="5E5E5E"/>
                </a:solidFill>
                <a:effectLst/>
                <a:uFillTx/>
                <a:latin typeface="+mn-lt"/>
                <a:ea typeface="+mn-ea"/>
                <a:cs typeface="+mn-cs"/>
                <a:sym typeface="Helvetica Neue"/>
              </a:rPr>
              <a:t>'Controlling </a:t>
            </a:r>
            <a:r>
              <a:rPr kumimoji="0" lang="en-US" sz="3200" b="0" i="0" u="none" strike="noStrike" cap="none" spc="0" normalizeH="0" baseline="0" dirty="0" err="1">
                <a:ln>
                  <a:noFill/>
                </a:ln>
                <a:solidFill>
                  <a:srgbClr val="5E5E5E"/>
                </a:solidFill>
                <a:effectLst/>
                <a:uFillTx/>
                <a:latin typeface="+mn-lt"/>
                <a:ea typeface="+mn-ea"/>
                <a:cs typeface="+mn-cs"/>
                <a:sym typeface="Helvetica Neue"/>
              </a:rPr>
              <a:t>behaviour</a:t>
            </a:r>
            <a:r>
              <a:rPr kumimoji="0" lang="en-US" sz="3200" b="0" i="0" u="none" strike="noStrike" cap="none" spc="0" normalizeH="0" baseline="0" dirty="0">
                <a:ln>
                  <a:noFill/>
                </a:ln>
                <a:solidFill>
                  <a:srgbClr val="5E5E5E"/>
                </a:solidFill>
                <a:effectLst/>
                <a:uFillTx/>
                <a:latin typeface="+mn-lt"/>
                <a:ea typeface="+mn-ea"/>
                <a:cs typeface="+mn-cs"/>
                <a:sym typeface="Helvetica Neue"/>
              </a:rPr>
              <a:t>' is defined as a range of acts designed to make a person subordinate and/or dependent.</a:t>
            </a:r>
            <a:endParaRPr kumimoji="0" lang="en-GB" sz="3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1" name="Safeguarding Foundations">
            <a:extLst>
              <a:ext uri="{FF2B5EF4-FFF2-40B4-BE49-F238E27FC236}">
                <a16:creationId xmlns:a16="http://schemas.microsoft.com/office/drawing/2014/main" id="{A665E7AB-D7C8-4BF7-8DB2-E3169BA6A6F3}"/>
              </a:ext>
            </a:extLst>
          </p:cNvPr>
          <p:cNvSpPr txBox="1"/>
          <p:nvPr/>
        </p:nvSpPr>
        <p:spPr>
          <a:xfrm>
            <a:off x="149553" y="-3553"/>
            <a:ext cx="805348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2800">
                <a:solidFill>
                  <a:srgbClr val="000000"/>
                </a:solidFill>
              </a:defRPr>
            </a:lvl1pPr>
          </a:lstStyle>
          <a:p>
            <a:r>
              <a:rPr lang="en-US" sz="3600" dirty="0"/>
              <a:t>Raising Awareness of Domestic Abuse</a:t>
            </a:r>
            <a:endParaRPr sz="3600" dirty="0"/>
          </a:p>
        </p:txBody>
      </p:sp>
      <p:pic>
        <p:nvPicPr>
          <p:cNvPr id="12" name="Picture 11">
            <a:extLst>
              <a:ext uri="{FF2B5EF4-FFF2-40B4-BE49-F238E27FC236}">
                <a16:creationId xmlns:a16="http://schemas.microsoft.com/office/drawing/2014/main" id="{C315158E-4B0B-4128-ADC9-03C291292534}"/>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0" y="13465996"/>
            <a:ext cx="24382800" cy="359646"/>
          </a:xfrm>
          <a:prstGeom prst="rect">
            <a:avLst/>
          </a:prstGeom>
        </p:spPr>
      </p:pic>
      <p:sp>
        <p:nvSpPr>
          <p:cNvPr id="748" name="Rectangle"/>
          <p:cNvSpPr/>
          <p:nvPr/>
        </p:nvSpPr>
        <p:spPr>
          <a:xfrm>
            <a:off x="4388400" y="13464000"/>
            <a:ext cx="24383174" cy="390023"/>
          </a:xfrm>
          <a:prstGeom prst="rect">
            <a:avLst/>
          </a:prstGeom>
          <a:solidFill>
            <a:srgbClr val="929292"/>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750" name="Part 5 - Final Assessment"/>
          <p:cNvSpPr txBox="1"/>
          <p:nvPr/>
        </p:nvSpPr>
        <p:spPr>
          <a:xfrm>
            <a:off x="44246" y="13415606"/>
            <a:ext cx="4308872" cy="333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500" b="1">
                <a:solidFill>
                  <a:srgbClr val="FFFFFF"/>
                </a:solidFill>
              </a:defRPr>
            </a:lvl1pPr>
          </a:lstStyle>
          <a:p>
            <a:r>
              <a:rPr lang="en-US" dirty="0"/>
              <a:t>Review Your Learning: Part 1 (question 1 of 3)</a:t>
            </a:r>
          </a:p>
        </p:txBody>
      </p:sp>
    </p:spTree>
    <p:extLst>
      <p:ext uri="{BB962C8B-B14F-4D97-AF65-F5344CB8AC3E}">
        <p14:creationId xmlns:p14="http://schemas.microsoft.com/office/powerpoint/2010/main" val="155996582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14486</TotalTime>
  <Words>5970</Words>
  <Application>Microsoft Office PowerPoint</Application>
  <PresentationFormat>Custom</PresentationFormat>
  <Paragraphs>624</Paragraphs>
  <Slides>49</Slides>
  <Notes>34</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Courier New</vt:lpstr>
      <vt:lpstr>Helvetica Neue</vt:lpstr>
      <vt:lpstr>Helvetica Neue Medium</vt:lpstr>
      <vt:lpstr>Open Sans</vt:lpstr>
      <vt:lpstr>Roboto</vt:lpstr>
      <vt:lpstr>Wingdings</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Hardy</dc:creator>
  <cp:lastModifiedBy>Tim</cp:lastModifiedBy>
  <cp:revision>35</cp:revision>
  <dcterms:modified xsi:type="dcterms:W3CDTF">2022-03-29T15:40:32Z</dcterms:modified>
</cp:coreProperties>
</file>