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3" r:id="rId6"/>
    <p:sldMasterId id="2147483680" r:id="rId7"/>
    <p:sldMasterId id="2147483668" r:id="rId8"/>
  </p:sldMasterIdLst>
  <p:handoutMasterIdLst>
    <p:handoutMasterId r:id="rId46"/>
  </p:handoutMasterIdLst>
  <p:sldIdLst>
    <p:sldId id="260" r:id="rId9"/>
    <p:sldId id="259"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6" r:id="rId24"/>
    <p:sldId id="277" r:id="rId25"/>
    <p:sldId id="278" r:id="rId26"/>
    <p:sldId id="279" r:id="rId27"/>
    <p:sldId id="280" r:id="rId28"/>
    <p:sldId id="281" r:id="rId29"/>
    <p:sldId id="282" r:id="rId30"/>
    <p:sldId id="288" r:id="rId31"/>
    <p:sldId id="289" r:id="rId32"/>
    <p:sldId id="290" r:id="rId33"/>
    <p:sldId id="291" r:id="rId34"/>
    <p:sldId id="292" r:id="rId35"/>
    <p:sldId id="294" r:id="rId36"/>
    <p:sldId id="293" r:id="rId37"/>
    <p:sldId id="295" r:id="rId38"/>
    <p:sldId id="297" r:id="rId39"/>
    <p:sldId id="296" r:id="rId40"/>
    <p:sldId id="284" r:id="rId41"/>
    <p:sldId id="285" r:id="rId42"/>
    <p:sldId id="286" r:id="rId43"/>
    <p:sldId id="287" r:id="rId44"/>
    <p:sldId id="261" r:id="rId45"/>
  </p:sldIdLst>
  <p:sldSz cx="9144000" cy="6858000" type="screen4x3"/>
  <p:notesSz cx="6797675" cy="9926638"/>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479"/>
    <a:srgbClr val="004379"/>
    <a:srgbClr val="0098D8"/>
    <a:srgbClr val="E50043"/>
    <a:srgbClr val="AD1380"/>
    <a:srgbClr val="80B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94674"/>
  </p:normalViewPr>
  <p:slideViewPr>
    <p:cSldViewPr>
      <p:cViewPr varScale="1">
        <p:scale>
          <a:sx n="82" d="100"/>
          <a:sy n="82" d="100"/>
        </p:scale>
        <p:origin x="1286" y="6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0" d="100"/>
          <a:sy n="80" d="100"/>
        </p:scale>
        <p:origin x="-1974" y="-78"/>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569C540-FD14-46D4-BA75-927980567850}" type="datetimeFigureOut">
              <a:rPr lang="en-GB" smtClean="0"/>
              <a:t>20/01/2021</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217B660-7463-45FA-B3BA-986E876535D1}" type="slidenum">
              <a:rPr lang="en-GB" smtClean="0"/>
              <a:t>‹#›</a:t>
            </a:fld>
            <a:endParaRPr lang="en-GB"/>
          </a:p>
        </p:txBody>
      </p:sp>
    </p:spTree>
    <p:extLst>
      <p:ext uri="{BB962C8B-B14F-4D97-AF65-F5344CB8AC3E}">
        <p14:creationId xmlns:p14="http://schemas.microsoft.com/office/powerpoint/2010/main" val="39133176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433513" y="2781300"/>
            <a:ext cx="6276975" cy="438582"/>
          </a:xfrm>
          <a:prstGeom prst="rect">
            <a:avLst/>
          </a:prstGeom>
        </p:spPr>
        <p:txBody>
          <a:bodyPr anchor="t" anchorCtr="1">
            <a:spAutoFit/>
          </a:bodyPr>
          <a:lstStyle>
            <a:lvl1pPr marL="0" indent="0">
              <a:buNone/>
              <a:defRPr sz="2250">
                <a:solidFill>
                  <a:schemeClr val="bg1"/>
                </a:solidFill>
              </a:defRPr>
            </a:lvl1pPr>
          </a:lstStyle>
          <a:p>
            <a:pPr algn="ctr"/>
            <a:r>
              <a:rPr lang="en-US" sz="2250" dirty="0">
                <a:solidFill>
                  <a:schemeClr val="bg1"/>
                </a:solidFill>
                <a:latin typeface="Arial"/>
                <a:cs typeface="Arial"/>
              </a:rPr>
              <a:t>Title</a:t>
            </a:r>
          </a:p>
        </p:txBody>
      </p:sp>
      <p:sp>
        <p:nvSpPr>
          <p:cNvPr id="10" name="Text Placeholder 9"/>
          <p:cNvSpPr>
            <a:spLocks noGrp="1"/>
          </p:cNvSpPr>
          <p:nvPr>
            <p:ph type="body" sz="quarter" idx="11" hasCustomPrompt="1"/>
          </p:nvPr>
        </p:nvSpPr>
        <p:spPr>
          <a:xfrm>
            <a:off x="1433513" y="3644900"/>
            <a:ext cx="6276975" cy="323165"/>
          </a:xfrm>
          <a:prstGeom prst="rect">
            <a:avLst/>
          </a:prstGeom>
        </p:spPr>
        <p:txBody>
          <a:bodyPr>
            <a:spAutoFit/>
          </a:bodyPr>
          <a:lstStyle>
            <a:lvl1pPr marL="0" indent="0" algn="ctr">
              <a:buNone/>
              <a:defRPr sz="1500">
                <a:solidFill>
                  <a:schemeClr val="bg1"/>
                </a:solidFill>
              </a:defRPr>
            </a:lvl1pPr>
            <a:lvl2pPr marL="342900" indent="0" algn="ctr">
              <a:buNone/>
              <a:defRPr sz="1500">
                <a:solidFill>
                  <a:schemeClr val="bg1"/>
                </a:solidFill>
              </a:defRPr>
            </a:lvl2pPr>
            <a:lvl3pPr marL="685800" indent="0" algn="ctr">
              <a:buNone/>
              <a:defRPr sz="1500">
                <a:solidFill>
                  <a:schemeClr val="bg1"/>
                </a:solidFill>
              </a:defRPr>
            </a:lvl3pPr>
            <a:lvl4pPr marL="1028700" indent="0" algn="ctr">
              <a:buNone/>
              <a:defRPr sz="1500">
                <a:solidFill>
                  <a:schemeClr val="bg1"/>
                </a:solidFill>
              </a:defRPr>
            </a:lvl4pPr>
            <a:lvl5pPr marL="1371600" indent="0" algn="ctr">
              <a:buNone/>
              <a:defRPr sz="1500">
                <a:solidFill>
                  <a:schemeClr val="bg1"/>
                </a:solidFill>
              </a:defRPr>
            </a:lvl5pPr>
          </a:lstStyle>
          <a:p>
            <a:pPr lvl="0"/>
            <a:r>
              <a:rPr lang="en-US" dirty="0"/>
              <a:t>Name</a:t>
            </a:r>
          </a:p>
        </p:txBody>
      </p:sp>
      <p:sp>
        <p:nvSpPr>
          <p:cNvPr id="11" name="Text Placeholder 9"/>
          <p:cNvSpPr>
            <a:spLocks noGrp="1"/>
          </p:cNvSpPr>
          <p:nvPr>
            <p:ph type="body" sz="quarter" idx="12" hasCustomPrompt="1"/>
          </p:nvPr>
        </p:nvSpPr>
        <p:spPr>
          <a:xfrm>
            <a:off x="1433513" y="4393083"/>
            <a:ext cx="6276975" cy="276999"/>
          </a:xfrm>
          <a:prstGeom prst="rect">
            <a:avLst/>
          </a:prstGeom>
        </p:spPr>
        <p:txBody>
          <a:bodyPr>
            <a:spAutoFit/>
          </a:bodyPr>
          <a:lstStyle>
            <a:lvl1pPr marL="0" indent="0" algn="ctr">
              <a:buNone/>
              <a:defRPr sz="1200">
                <a:solidFill>
                  <a:schemeClr val="bg1"/>
                </a:solidFill>
              </a:defRPr>
            </a:lvl1pPr>
            <a:lvl2pPr marL="342900" indent="0" algn="ctr">
              <a:buNone/>
              <a:defRPr sz="1500">
                <a:solidFill>
                  <a:schemeClr val="bg1"/>
                </a:solidFill>
              </a:defRPr>
            </a:lvl2pPr>
            <a:lvl3pPr marL="685800" indent="0" algn="ctr">
              <a:buNone/>
              <a:defRPr sz="1500">
                <a:solidFill>
                  <a:schemeClr val="bg1"/>
                </a:solidFill>
              </a:defRPr>
            </a:lvl3pPr>
            <a:lvl4pPr marL="1028700" indent="0" algn="ctr">
              <a:buNone/>
              <a:defRPr sz="1500">
                <a:solidFill>
                  <a:schemeClr val="bg1"/>
                </a:solidFill>
              </a:defRPr>
            </a:lvl4pPr>
            <a:lvl5pPr marL="1371600" indent="0" algn="ctr">
              <a:buNone/>
              <a:defRPr sz="1500">
                <a:solidFill>
                  <a:schemeClr val="bg1"/>
                </a:solidFill>
              </a:defRPr>
            </a:lvl5pPr>
          </a:lstStyle>
          <a:p>
            <a:pPr lvl="0"/>
            <a:r>
              <a:rPr lang="en-US" dirty="0"/>
              <a:t>Date</a:t>
            </a:r>
          </a:p>
        </p:txBody>
      </p:sp>
    </p:spTree>
    <p:extLst>
      <p:ext uri="{BB962C8B-B14F-4D97-AF65-F5344CB8AC3E}">
        <p14:creationId xmlns:p14="http://schemas.microsoft.com/office/powerpoint/2010/main" val="349489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208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cxnSp>
        <p:nvCxnSpPr>
          <p:cNvPr id="9" name="Straight Connector 8"/>
          <p:cNvCxnSpPr/>
          <p:nvPr userDrawn="1"/>
        </p:nvCxnSpPr>
        <p:spPr>
          <a:xfrm>
            <a:off x="323528" y="1556792"/>
            <a:ext cx="8568952" cy="0"/>
          </a:xfrm>
          <a:prstGeom prst="line">
            <a:avLst/>
          </a:prstGeom>
          <a:ln w="1270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1" hasCustomPrompt="1"/>
          </p:nvPr>
        </p:nvSpPr>
        <p:spPr>
          <a:xfrm>
            <a:off x="323850" y="1557338"/>
            <a:ext cx="8569325" cy="287337"/>
          </a:xfrm>
          <a:prstGeom prst="rect">
            <a:avLst/>
          </a:prstGeom>
        </p:spPr>
        <p:txBody>
          <a:bodyPr vert="horz"/>
          <a:lstStyle>
            <a:lvl1pPr marL="0" indent="0">
              <a:buNone/>
              <a:defRPr kumimoji="0" lang="en-US" sz="1350" b="0" i="0" u="none" strike="noStrike" kern="1200" cap="none" spc="0" normalizeH="0" baseline="0" noProof="0" dirty="0">
                <a:ln>
                  <a:noFill/>
                </a:ln>
                <a:solidFill>
                  <a:srgbClr val="0098D8"/>
                </a:solidFill>
                <a:effectLst/>
                <a:uLnTx/>
                <a:uFillTx/>
                <a:latin typeface="Arial"/>
                <a:cs typeface="Arial"/>
              </a:defRPr>
            </a:lvl1pPr>
          </a:lstStyle>
          <a:p>
            <a:pPr fontAlgn="ctr">
              <a:spcBef>
                <a:spcPct val="0"/>
              </a:spcBef>
            </a:pPr>
            <a:r>
              <a:rPr lang="en-US" sz="1350" dirty="0">
                <a:solidFill>
                  <a:srgbClr val="004379"/>
                </a:solidFill>
                <a:latin typeface="Arial"/>
                <a:cs typeface="Arial"/>
              </a:rPr>
              <a:t>Title sub text here</a:t>
            </a:r>
            <a:endParaRPr kumimoji="0" lang="en-US" sz="1500" b="0" i="0" u="none" strike="noStrike" kern="1200" cap="none" spc="0" normalizeH="0" baseline="0" noProof="0" dirty="0">
              <a:ln>
                <a:noFill/>
              </a:ln>
              <a:solidFill>
                <a:srgbClr val="1E1E1E"/>
              </a:solidFill>
              <a:effectLst/>
              <a:uLnTx/>
              <a:uFillTx/>
              <a:latin typeface="Arial"/>
              <a:ea typeface="+mj-ea"/>
              <a:cs typeface="Arial"/>
            </a:endParaRPr>
          </a:p>
        </p:txBody>
      </p:sp>
      <p:sp>
        <p:nvSpPr>
          <p:cNvPr id="5" name="Text Placeholder 4"/>
          <p:cNvSpPr>
            <a:spLocks noGrp="1"/>
          </p:cNvSpPr>
          <p:nvPr>
            <p:ph type="body" sz="quarter" idx="13" hasCustomPrompt="1"/>
          </p:nvPr>
        </p:nvSpPr>
        <p:spPr>
          <a:xfrm>
            <a:off x="323850" y="908050"/>
            <a:ext cx="8569325" cy="649288"/>
          </a:xfrm>
          <a:prstGeom prst="rect">
            <a:avLst/>
          </a:prstGeom>
        </p:spPr>
        <p:txBody>
          <a:bodyPr/>
          <a:lstStyle>
            <a:lvl1pPr marL="0" indent="0" algn="l" defTabSz="914400" rtl="0" eaLnBrk="1" latinLnBrk="0" hangingPunct="1">
              <a:spcBef>
                <a:spcPct val="20000"/>
              </a:spcBef>
              <a:buFont typeface="Arial" pitchFamily="34" charset="0"/>
              <a:buNone/>
              <a:defRPr lang="en-US" sz="3200" kern="1200" baseline="0" dirty="0">
                <a:solidFill>
                  <a:srgbClr val="004379"/>
                </a:solidFill>
                <a:latin typeface="+mn-lt"/>
                <a:ea typeface="+mn-ea"/>
                <a:cs typeface="+mn-cs"/>
              </a:defRPr>
            </a:lvl1pPr>
          </a:lstStyle>
          <a:p>
            <a:pPr lvl="0"/>
            <a:r>
              <a:rPr lang="en-US" sz="4000" dirty="0">
                <a:latin typeface="Arial" charset="0"/>
                <a:ea typeface="Arial" charset="0"/>
                <a:cs typeface="Arial" charset="0"/>
              </a:rPr>
              <a:t>Title</a:t>
            </a:r>
          </a:p>
          <a:p>
            <a:pPr lvl="0"/>
            <a:endParaRPr lang="en-US" dirty="0"/>
          </a:p>
        </p:txBody>
      </p:sp>
      <p:sp>
        <p:nvSpPr>
          <p:cNvPr id="6" name="Content Placeholder 3"/>
          <p:cNvSpPr>
            <a:spLocks noGrp="1"/>
          </p:cNvSpPr>
          <p:nvPr>
            <p:ph sz="quarter" idx="14"/>
          </p:nvPr>
        </p:nvSpPr>
        <p:spPr>
          <a:xfrm>
            <a:off x="323528" y="1844824"/>
            <a:ext cx="8568952" cy="4680520"/>
          </a:xfrm>
          <a:prstGeom prst="rect">
            <a:avLst/>
          </a:prstGeom>
        </p:spPr>
        <p:txBody>
          <a:bodyPr/>
          <a:lstStyle>
            <a:lvl1pPr>
              <a:defRPr sz="3200" baseline="0">
                <a:solidFill>
                  <a:srgbClr val="004379"/>
                </a:solidFill>
              </a:defRPr>
            </a:lvl1pPr>
            <a:lvl2pPr>
              <a:defRPr sz="2800" baseline="0">
                <a:solidFill>
                  <a:srgbClr val="004379"/>
                </a:solidFill>
              </a:defRPr>
            </a:lvl2pPr>
            <a:lvl3pPr>
              <a:defRPr sz="2400" baseline="0">
                <a:solidFill>
                  <a:srgbClr val="004379"/>
                </a:solidFill>
              </a:defRPr>
            </a:lvl3pPr>
            <a:lvl4pPr>
              <a:defRPr sz="2000" baseline="0">
                <a:solidFill>
                  <a:srgbClr val="004379"/>
                </a:solidFill>
              </a:defRPr>
            </a:lvl4pPr>
            <a:lvl5pPr>
              <a:defRPr sz="2000" baseline="0">
                <a:solidFill>
                  <a:srgbClr val="0043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2970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064479"/>
                </a:solidFill>
              </a:defRPr>
            </a:lvl1pPr>
            <a:lvl2pPr>
              <a:defRPr sz="2400">
                <a:solidFill>
                  <a:srgbClr val="064479"/>
                </a:solidFill>
              </a:defRPr>
            </a:lvl2pPr>
            <a:lvl3pPr>
              <a:defRPr sz="2000">
                <a:solidFill>
                  <a:srgbClr val="064479"/>
                </a:solidFill>
              </a:defRPr>
            </a:lvl3pPr>
            <a:lvl4pPr>
              <a:defRPr sz="1800">
                <a:solidFill>
                  <a:srgbClr val="064479"/>
                </a:solidFill>
              </a:defRPr>
            </a:lvl4pPr>
            <a:lvl5pPr>
              <a:defRPr sz="1800">
                <a:solidFill>
                  <a:srgbClr val="06447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p:cNvSpPr>
            <a:spLocks noGrp="1"/>
          </p:cNvSpPr>
          <p:nvPr>
            <p:ph sz="half" idx="10"/>
          </p:nvPr>
        </p:nvSpPr>
        <p:spPr>
          <a:xfrm>
            <a:off x="4634280" y="1619072"/>
            <a:ext cx="4038600" cy="4525963"/>
          </a:xfrm>
          <a:prstGeom prst="rect">
            <a:avLst/>
          </a:prstGeom>
        </p:spPr>
        <p:txBody>
          <a:bodyPr/>
          <a:lstStyle>
            <a:lvl1pPr>
              <a:defRPr sz="2800">
                <a:solidFill>
                  <a:srgbClr val="064479"/>
                </a:solidFill>
              </a:defRPr>
            </a:lvl1pPr>
            <a:lvl2pPr>
              <a:defRPr sz="2400">
                <a:solidFill>
                  <a:srgbClr val="064479"/>
                </a:solidFill>
              </a:defRPr>
            </a:lvl2pPr>
            <a:lvl3pPr>
              <a:defRPr sz="2000">
                <a:solidFill>
                  <a:srgbClr val="064479"/>
                </a:solidFill>
              </a:defRPr>
            </a:lvl3pPr>
            <a:lvl4pPr>
              <a:defRPr sz="1800">
                <a:solidFill>
                  <a:srgbClr val="064479"/>
                </a:solidFill>
              </a:defRPr>
            </a:lvl4pPr>
            <a:lvl5pPr>
              <a:defRPr sz="1800">
                <a:solidFill>
                  <a:srgbClr val="06447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3" hasCustomPrompt="1"/>
          </p:nvPr>
        </p:nvSpPr>
        <p:spPr>
          <a:xfrm>
            <a:off x="323850" y="908050"/>
            <a:ext cx="8569325" cy="649288"/>
          </a:xfrm>
          <a:prstGeom prst="rect">
            <a:avLst/>
          </a:prstGeom>
        </p:spPr>
        <p:txBody>
          <a:bodyPr/>
          <a:lstStyle>
            <a:lvl1pPr marL="0" indent="0" algn="l" defTabSz="914400" rtl="0" eaLnBrk="1" latinLnBrk="0" hangingPunct="1">
              <a:spcBef>
                <a:spcPct val="20000"/>
              </a:spcBef>
              <a:buFont typeface="Arial" pitchFamily="34" charset="0"/>
              <a:buNone/>
              <a:defRPr lang="en-US" sz="3200" kern="1200" baseline="0" dirty="0">
                <a:solidFill>
                  <a:srgbClr val="004379"/>
                </a:solidFill>
                <a:latin typeface="+mn-lt"/>
                <a:ea typeface="+mn-ea"/>
                <a:cs typeface="+mn-cs"/>
              </a:defRPr>
            </a:lvl1pPr>
          </a:lstStyle>
          <a:p>
            <a:pPr lvl="0"/>
            <a:r>
              <a:rPr lang="en-US" sz="4000" dirty="0">
                <a:latin typeface="Arial" charset="0"/>
                <a:ea typeface="Arial" charset="0"/>
                <a:cs typeface="Arial" charset="0"/>
              </a:rPr>
              <a:t>Title</a:t>
            </a:r>
          </a:p>
          <a:p>
            <a:pPr lvl="0"/>
            <a:endParaRPr lang="en-US" dirty="0"/>
          </a:p>
        </p:txBody>
      </p:sp>
    </p:spTree>
    <p:extLst>
      <p:ext uri="{BB962C8B-B14F-4D97-AF65-F5344CB8AC3E}">
        <p14:creationId xmlns:p14="http://schemas.microsoft.com/office/powerpoint/2010/main" val="105218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1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31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Layout">
    <p:spTree>
      <p:nvGrpSpPr>
        <p:cNvPr id="1" name=""/>
        <p:cNvGrpSpPr/>
        <p:nvPr/>
      </p:nvGrpSpPr>
      <p:grpSpPr>
        <a:xfrm>
          <a:off x="0" y="0"/>
          <a:ext cx="0" cy="0"/>
          <a:chOff x="0" y="0"/>
          <a:chExt cx="0" cy="0"/>
        </a:xfrm>
      </p:grpSpPr>
      <p:sp>
        <p:nvSpPr>
          <p:cNvPr id="2" name="Text Placeholder 1"/>
          <p:cNvSpPr>
            <a:spLocks noGrp="1"/>
          </p:cNvSpPr>
          <p:nvPr>
            <p:ph type="body" sz="quarter" idx="10" hasCustomPrompt="1"/>
          </p:nvPr>
        </p:nvSpPr>
        <p:spPr>
          <a:xfrm>
            <a:off x="1475656" y="1844824"/>
            <a:ext cx="6276975" cy="438582"/>
          </a:xfrm>
          <a:prstGeom prst="rect">
            <a:avLst/>
          </a:prstGeom>
        </p:spPr>
        <p:txBody>
          <a:bodyPr/>
          <a:lstStyle>
            <a:lvl1pPr marL="0" indent="0" algn="ctr">
              <a:buNone/>
              <a:defRPr sz="2400">
                <a:solidFill>
                  <a:schemeClr val="bg1"/>
                </a:solidFill>
                <a:latin typeface="+mn-lt"/>
              </a:defRPr>
            </a:lvl1pPr>
          </a:lstStyle>
          <a:p>
            <a:r>
              <a:rPr lang="en-GB" dirty="0"/>
              <a:t>Questions?</a:t>
            </a:r>
          </a:p>
        </p:txBody>
      </p:sp>
    </p:spTree>
    <p:extLst>
      <p:ext uri="{BB962C8B-B14F-4D97-AF65-F5344CB8AC3E}">
        <p14:creationId xmlns:p14="http://schemas.microsoft.com/office/powerpoint/2010/main" val="6297183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intons Powerpoint Template - Business Standard Screen-01.jpg"/>
          <p:cNvPicPr>
            <a:picLocks noChangeAspect="1"/>
          </p:cNvPicPr>
          <p:nvPr userDrawn="1"/>
        </p:nvPicPr>
        <p:blipFill>
          <a:blip r:embed="rId3"/>
          <a:stretch>
            <a:fillRect/>
          </a:stretch>
        </p:blipFill>
        <p:spPr>
          <a:xfrm>
            <a:off x="1574" y="0"/>
            <a:ext cx="9140851" cy="6858000"/>
          </a:xfrm>
          <a:prstGeom prst="rect">
            <a:avLst/>
          </a:prstGeom>
        </p:spPr>
      </p:pic>
    </p:spTree>
    <p:extLst>
      <p:ext uri="{BB962C8B-B14F-4D97-AF65-F5344CB8AC3E}">
        <p14:creationId xmlns:p14="http://schemas.microsoft.com/office/powerpoint/2010/main" val="70398341"/>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intons Powerpoint Template - Generic Standard Screen-02.jpg"/>
          <p:cNvPicPr>
            <a:picLocks noChangeAspect="1"/>
          </p:cNvPicPr>
          <p:nvPr userDrawn="1"/>
        </p:nvPicPr>
        <p:blipFill>
          <a:blip r:embed="rId3"/>
          <a:stretch>
            <a:fillRect/>
          </a:stretch>
        </p:blipFill>
        <p:spPr>
          <a:xfrm>
            <a:off x="1574" y="0"/>
            <a:ext cx="9140851" cy="6858000"/>
          </a:xfrm>
          <a:prstGeom prst="rect">
            <a:avLst/>
          </a:prstGeom>
        </p:spPr>
      </p:pic>
    </p:spTree>
    <p:extLst>
      <p:ext uri="{BB962C8B-B14F-4D97-AF65-F5344CB8AC3E}">
        <p14:creationId xmlns:p14="http://schemas.microsoft.com/office/powerpoint/2010/main" val="1945588567"/>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intons Powerpoint Template - Generic Standard Screen-03.jpg"/>
          <p:cNvPicPr>
            <a:picLocks noChangeAspect="1"/>
          </p:cNvPicPr>
          <p:nvPr userDrawn="1"/>
        </p:nvPicPr>
        <p:blipFill>
          <a:blip r:embed="rId5"/>
          <a:stretch>
            <a:fillRect/>
          </a:stretch>
        </p:blipFill>
        <p:spPr>
          <a:xfrm>
            <a:off x="7344" y="0"/>
            <a:ext cx="9136656" cy="6858000"/>
          </a:xfrm>
          <a:prstGeom prst="rect">
            <a:avLst/>
          </a:prstGeom>
        </p:spPr>
      </p:pic>
    </p:spTree>
    <p:extLst>
      <p:ext uri="{BB962C8B-B14F-4D97-AF65-F5344CB8AC3E}">
        <p14:creationId xmlns:p14="http://schemas.microsoft.com/office/powerpoint/2010/main" val="12675931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050202"/>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intons Powerpoint Template - Standard Screen-04.jpg"/>
          <p:cNvPicPr>
            <a:picLocks noChangeAspect="1"/>
          </p:cNvPicPr>
          <p:nvPr userDrawn="1"/>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1633935693"/>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facultyoffice.org.uk/" TargetMode="External"/><Relationship Id="rId7" Type="http://schemas.openxmlformats.org/officeDocument/2006/relationships/hyperlink" Target="https://www.churchofengland.org/sites/default/files/2017-11/House%20of%20Bishops%20Statement%20on%20Civil%20Partnerships%202005.pdf" TargetMode="External"/><Relationship Id="rId2" Type="http://schemas.openxmlformats.org/officeDocument/2006/relationships/hyperlink" Target="https://www.gov.uk/government/publications/guidance-for-the-clergy" TargetMode="External"/><Relationship Id="rId1" Type="http://schemas.openxmlformats.org/officeDocument/2006/relationships/slideLayout" Target="../slideLayouts/slideLayout4.xml"/><Relationship Id="rId6" Type="http://schemas.openxmlformats.org/officeDocument/2006/relationships/hyperlink" Target="https://www.churchofengland.org/more/media-centre/news/house-bishops-pastoral-guidance-same-sex-marriage" TargetMode="External"/><Relationship Id="rId5" Type="http://schemas.openxmlformats.org/officeDocument/2006/relationships/hyperlink" Target="https://www.churchofengland.org/sites/default/files/2017-10/marriage%20measure%202008%20guidance.pdf" TargetMode="External"/><Relationship Id="rId4" Type="http://schemas.openxmlformats.org/officeDocument/2006/relationships/hyperlink" Target="https://www.yourchurchwedding.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33513" y="2781300"/>
            <a:ext cx="6276975" cy="854080"/>
          </a:xfrm>
        </p:spPr>
        <p:txBody>
          <a:bodyPr/>
          <a:lstStyle/>
          <a:p>
            <a:r>
              <a:rPr lang="en-GB" b="1" dirty="0"/>
              <a:t>MARRIAGE LAW 2018</a:t>
            </a:r>
            <a:endParaRPr lang="en-GB" dirty="0"/>
          </a:p>
          <a:p>
            <a:endParaRPr lang="en-US" dirty="0"/>
          </a:p>
        </p:txBody>
      </p:sp>
      <p:sp>
        <p:nvSpPr>
          <p:cNvPr id="3" name="Text Placeholder 2"/>
          <p:cNvSpPr>
            <a:spLocks noGrp="1"/>
          </p:cNvSpPr>
          <p:nvPr>
            <p:ph type="body" sz="quarter" idx="11"/>
          </p:nvPr>
        </p:nvSpPr>
        <p:spPr>
          <a:xfrm>
            <a:off x="1433513" y="3644900"/>
            <a:ext cx="6276975" cy="600164"/>
          </a:xfrm>
        </p:spPr>
        <p:txBody>
          <a:bodyPr/>
          <a:lstStyle/>
          <a:p>
            <a:r>
              <a:rPr lang="en-US" dirty="0"/>
              <a:t>Jane </a:t>
            </a:r>
            <a:r>
              <a:rPr lang="en-US" dirty="0" err="1"/>
              <a:t>Lowdon</a:t>
            </a:r>
            <a:r>
              <a:rPr lang="en-US" dirty="0"/>
              <a:t> </a:t>
            </a:r>
          </a:p>
          <a:p>
            <a:r>
              <a:rPr lang="en-US" dirty="0"/>
              <a:t>Registrar of the Diocese of Newcastle</a:t>
            </a:r>
          </a:p>
        </p:txBody>
      </p:sp>
      <p:sp>
        <p:nvSpPr>
          <p:cNvPr id="4" name="Text Placeholder 3"/>
          <p:cNvSpPr>
            <a:spLocks noGrp="1"/>
          </p:cNvSpPr>
          <p:nvPr>
            <p:ph type="body" sz="quarter" idx="12"/>
          </p:nvPr>
        </p:nvSpPr>
        <p:spPr/>
        <p:txBody>
          <a:bodyPr/>
          <a:lstStyle/>
          <a:p>
            <a:r>
              <a:rPr lang="en-US" dirty="0"/>
              <a:t>May 2018</a:t>
            </a:r>
          </a:p>
        </p:txBody>
      </p:sp>
    </p:spTree>
    <p:extLst>
      <p:ext uri="{BB962C8B-B14F-4D97-AF65-F5344CB8AC3E}">
        <p14:creationId xmlns:p14="http://schemas.microsoft.com/office/powerpoint/2010/main" val="648891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CD6D34-0F38-4B45-8FD7-39355C4F2122}"/>
              </a:ext>
            </a:extLst>
          </p:cNvPr>
          <p:cNvSpPr>
            <a:spLocks noGrp="1"/>
          </p:cNvSpPr>
          <p:nvPr>
            <p:ph sz="half" idx="1"/>
          </p:nvPr>
        </p:nvSpPr>
        <p:spPr>
          <a:xfrm>
            <a:off x="457199" y="1600200"/>
            <a:ext cx="8435975" cy="4525963"/>
          </a:xfrm>
        </p:spPr>
        <p:txBody>
          <a:bodyPr/>
          <a:lstStyle/>
          <a:p>
            <a:r>
              <a:rPr lang="en-GB" sz="2400" dirty="0"/>
              <a:t>Incumbent to receive reasonable notice of marriage</a:t>
            </a:r>
          </a:p>
          <a:p>
            <a:pPr lvl="1">
              <a:buFont typeface="Courier New" panose="02070309020205020404" pitchFamily="49" charset="0"/>
              <a:buChar char="o"/>
            </a:pPr>
            <a:r>
              <a:rPr lang="en-GB" dirty="0"/>
              <a:t>Parties must give at least 7 days notice of Banns </a:t>
            </a:r>
          </a:p>
          <a:p>
            <a:pPr marL="342900" lvl="1" indent="0">
              <a:buNone/>
            </a:pPr>
            <a:endParaRPr lang="en-GB" dirty="0"/>
          </a:p>
          <a:p>
            <a:r>
              <a:rPr lang="en-GB" sz="2400" dirty="0"/>
              <a:t>Incumbent may appoint date and time of marriage </a:t>
            </a:r>
          </a:p>
          <a:p>
            <a:pPr lvl="1">
              <a:buFont typeface="Courier New" panose="02070309020205020404" pitchFamily="49" charset="0"/>
              <a:buChar char="o"/>
            </a:pPr>
            <a:r>
              <a:rPr lang="en-GB" dirty="0"/>
              <a:t>To take place between 8.a.m. and 6.p.m.</a:t>
            </a:r>
          </a:p>
          <a:p>
            <a:pPr marL="342900" lvl="1" indent="0">
              <a:buNone/>
            </a:pPr>
            <a:endParaRPr lang="en-GB" dirty="0"/>
          </a:p>
          <a:p>
            <a:r>
              <a:rPr lang="en-GB" sz="2400" dirty="0"/>
              <a:t>Incumbent to offer other services – organist, bell ringers </a:t>
            </a:r>
          </a:p>
          <a:p>
            <a:pPr marL="0" indent="0">
              <a:buNone/>
            </a:pPr>
            <a:endParaRPr lang="en-GB" sz="2400" dirty="0"/>
          </a:p>
          <a:p>
            <a:r>
              <a:rPr lang="en-GB" sz="2400" dirty="0"/>
              <a:t>Canon B35 – music, hymns, flowers </a:t>
            </a:r>
          </a:p>
          <a:p>
            <a:pPr marL="0" indent="0">
              <a:buNone/>
            </a:pPr>
            <a:endParaRPr lang="en-GB" sz="1800" dirty="0"/>
          </a:p>
        </p:txBody>
      </p:sp>
      <p:sp>
        <p:nvSpPr>
          <p:cNvPr id="4" name="Text Placeholder 3">
            <a:extLst>
              <a:ext uri="{FF2B5EF4-FFF2-40B4-BE49-F238E27FC236}">
                <a16:creationId xmlns:a16="http://schemas.microsoft.com/office/drawing/2014/main" id="{85269A95-37C0-4D90-98D1-E8067E5C9A5B}"/>
              </a:ext>
            </a:extLst>
          </p:cNvPr>
          <p:cNvSpPr>
            <a:spLocks noGrp="1"/>
          </p:cNvSpPr>
          <p:nvPr>
            <p:ph type="body" sz="quarter" idx="13"/>
          </p:nvPr>
        </p:nvSpPr>
        <p:spPr/>
        <p:txBody>
          <a:bodyPr/>
          <a:lstStyle/>
          <a:p>
            <a:r>
              <a:rPr lang="en-GB" dirty="0"/>
              <a:t>Limitation on the general rule</a:t>
            </a:r>
          </a:p>
          <a:p>
            <a:endParaRPr lang="en-GB" dirty="0"/>
          </a:p>
        </p:txBody>
      </p:sp>
    </p:spTree>
    <p:extLst>
      <p:ext uri="{BB962C8B-B14F-4D97-AF65-F5344CB8AC3E}">
        <p14:creationId xmlns:p14="http://schemas.microsoft.com/office/powerpoint/2010/main" val="609462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D4CA70-D89B-4815-B09E-583614ED0776}"/>
              </a:ext>
            </a:extLst>
          </p:cNvPr>
          <p:cNvSpPr>
            <a:spLocks noGrp="1"/>
          </p:cNvSpPr>
          <p:nvPr>
            <p:ph sz="half" idx="1"/>
          </p:nvPr>
        </p:nvSpPr>
        <p:spPr>
          <a:xfrm>
            <a:off x="457200" y="1600200"/>
            <a:ext cx="8291264" cy="4525963"/>
          </a:xfrm>
        </p:spPr>
        <p:txBody>
          <a:bodyPr/>
          <a:lstStyle/>
          <a:p>
            <a:r>
              <a:rPr lang="en-GB" sz="2400" dirty="0"/>
              <a:t>What is an SRC and when is it used?</a:t>
            </a:r>
          </a:p>
          <a:p>
            <a:pPr lvl="1">
              <a:buFont typeface="Courier New" panose="02070309020205020404" pitchFamily="49" charset="0"/>
              <a:buChar char="o"/>
            </a:pPr>
            <a:r>
              <a:rPr lang="en-GB" dirty="0"/>
              <a:t>Civil preliminary</a:t>
            </a:r>
          </a:p>
          <a:p>
            <a:pPr lvl="1">
              <a:buFont typeface="Courier New" panose="02070309020205020404" pitchFamily="49" charset="0"/>
              <a:buChar char="o"/>
            </a:pPr>
            <a:r>
              <a:rPr lang="en-GB" dirty="0"/>
              <a:t>7 days residence</a:t>
            </a:r>
          </a:p>
          <a:p>
            <a:pPr lvl="1">
              <a:buFont typeface="Courier New" panose="02070309020205020404" pitchFamily="49" charset="0"/>
              <a:buChar char="o"/>
            </a:pPr>
            <a:r>
              <a:rPr lang="en-GB" dirty="0"/>
              <a:t>28 days notice</a:t>
            </a:r>
          </a:p>
          <a:p>
            <a:pPr lvl="1">
              <a:buFont typeface="Courier New" panose="02070309020205020404" pitchFamily="49" charset="0"/>
              <a:buChar char="o"/>
            </a:pPr>
            <a:r>
              <a:rPr lang="en-GB" dirty="0"/>
              <a:t>Recommended for foreign divorcee</a:t>
            </a:r>
          </a:p>
          <a:p>
            <a:pPr lvl="1">
              <a:buFont typeface="Courier New" panose="02070309020205020404" pitchFamily="49" charset="0"/>
              <a:buChar char="o"/>
            </a:pPr>
            <a:r>
              <a:rPr lang="en-GB" dirty="0"/>
              <a:t>Mandatory for non EEA Nationals – Immigration Act 2014</a:t>
            </a:r>
          </a:p>
          <a:p>
            <a:pPr lvl="1">
              <a:buFont typeface="Courier New" panose="02070309020205020404" pitchFamily="49" charset="0"/>
              <a:buChar char="o"/>
            </a:pPr>
            <a:r>
              <a:rPr lang="en-GB" dirty="0"/>
              <a:t>Check identity to verify nationality </a:t>
            </a:r>
          </a:p>
          <a:p>
            <a:pPr lvl="2">
              <a:buFont typeface="Courier New" panose="02070309020205020404" pitchFamily="49" charset="0"/>
              <a:buChar char="o"/>
            </a:pPr>
            <a:endParaRPr lang="en-GB" sz="2400" dirty="0"/>
          </a:p>
          <a:p>
            <a:pPr marL="0" indent="0">
              <a:buNone/>
            </a:pPr>
            <a:endParaRPr lang="en-GB" sz="2400" dirty="0"/>
          </a:p>
        </p:txBody>
      </p:sp>
      <p:sp>
        <p:nvSpPr>
          <p:cNvPr id="4" name="Text Placeholder 3">
            <a:extLst>
              <a:ext uri="{FF2B5EF4-FFF2-40B4-BE49-F238E27FC236}">
                <a16:creationId xmlns:a16="http://schemas.microsoft.com/office/drawing/2014/main" id="{1658833D-1DEF-4041-BAE6-BCBF603AF766}"/>
              </a:ext>
            </a:extLst>
          </p:cNvPr>
          <p:cNvSpPr>
            <a:spLocks noGrp="1"/>
          </p:cNvSpPr>
          <p:nvPr>
            <p:ph type="body" sz="quarter" idx="13"/>
          </p:nvPr>
        </p:nvSpPr>
        <p:spPr/>
        <p:txBody>
          <a:bodyPr/>
          <a:lstStyle/>
          <a:p>
            <a:r>
              <a:rPr lang="en-GB" dirty="0"/>
              <a:t>Superintendent Registrar’s Certificate </a:t>
            </a:r>
          </a:p>
          <a:p>
            <a:endParaRPr lang="en-GB" dirty="0"/>
          </a:p>
        </p:txBody>
      </p:sp>
    </p:spTree>
    <p:extLst>
      <p:ext uri="{BB962C8B-B14F-4D97-AF65-F5344CB8AC3E}">
        <p14:creationId xmlns:p14="http://schemas.microsoft.com/office/powerpoint/2010/main" val="390050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FFD98F-ECDB-45FA-843B-5265562AE54E}"/>
              </a:ext>
            </a:extLst>
          </p:cNvPr>
          <p:cNvSpPr>
            <a:spLocks noGrp="1"/>
          </p:cNvSpPr>
          <p:nvPr>
            <p:ph sz="half" idx="1"/>
          </p:nvPr>
        </p:nvSpPr>
        <p:spPr>
          <a:xfrm>
            <a:off x="323850" y="1600200"/>
            <a:ext cx="8712645" cy="4525963"/>
          </a:xfrm>
        </p:spPr>
        <p:txBody>
          <a:bodyPr/>
          <a:lstStyle/>
          <a:p>
            <a:pPr marL="0" indent="0">
              <a:buNone/>
            </a:pPr>
            <a:r>
              <a:rPr lang="en-GB" dirty="0"/>
              <a:t>Austria, Belgium, Bulgaria, Croatia, Republic of Cyprus, Czech Republic, Denmark, Estonia, Finland, France. Germany, Greece, Hungary, Ireland, Italy, Latvia, Lithuania, Luxembourg, Malta, Netherlands, Poland, Portugal, Romania, Slovakia, Slovenia, Spain, Sweden and the UK.</a:t>
            </a:r>
          </a:p>
          <a:p>
            <a:pPr marL="0" indent="0">
              <a:buNone/>
            </a:pPr>
            <a:endParaRPr lang="en-GB" b="1" dirty="0"/>
          </a:p>
          <a:p>
            <a:pPr marL="0" indent="0">
              <a:buNone/>
            </a:pPr>
            <a:r>
              <a:rPr lang="en-GB" b="1" dirty="0"/>
              <a:t>The European Economic Area (EEA)</a:t>
            </a:r>
            <a:endParaRPr lang="en-GB" dirty="0"/>
          </a:p>
          <a:p>
            <a:pPr marL="0" indent="0">
              <a:buNone/>
            </a:pPr>
            <a:r>
              <a:rPr lang="en-GB" dirty="0"/>
              <a:t>The EEC includes EU countries and also Iceland, Liechtenstein and Norway.</a:t>
            </a:r>
          </a:p>
          <a:p>
            <a:pPr marL="0" indent="0">
              <a:buNone/>
            </a:pPr>
            <a:r>
              <a:rPr lang="en-GB" dirty="0"/>
              <a:t>Switzerland.</a:t>
            </a:r>
          </a:p>
          <a:p>
            <a:endParaRPr lang="en-GB" dirty="0"/>
          </a:p>
        </p:txBody>
      </p:sp>
      <p:sp>
        <p:nvSpPr>
          <p:cNvPr id="4" name="Text Placeholder 3">
            <a:extLst>
              <a:ext uri="{FF2B5EF4-FFF2-40B4-BE49-F238E27FC236}">
                <a16:creationId xmlns:a16="http://schemas.microsoft.com/office/drawing/2014/main" id="{4F927B10-49EE-40E3-B3AD-D8669D7D550F}"/>
              </a:ext>
            </a:extLst>
          </p:cNvPr>
          <p:cNvSpPr>
            <a:spLocks noGrp="1"/>
          </p:cNvSpPr>
          <p:nvPr>
            <p:ph type="body" sz="quarter" idx="13"/>
          </p:nvPr>
        </p:nvSpPr>
        <p:spPr/>
        <p:txBody>
          <a:bodyPr/>
          <a:lstStyle/>
          <a:p>
            <a:r>
              <a:rPr lang="en-GB" b="1" dirty="0"/>
              <a:t>EU Countries </a:t>
            </a:r>
            <a:endParaRPr lang="en-GB" dirty="0"/>
          </a:p>
        </p:txBody>
      </p:sp>
    </p:spTree>
    <p:extLst>
      <p:ext uri="{BB962C8B-B14F-4D97-AF65-F5344CB8AC3E}">
        <p14:creationId xmlns:p14="http://schemas.microsoft.com/office/powerpoint/2010/main" val="386423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0C752B-50B0-42BF-ABB4-060F00BC2ABB}"/>
              </a:ext>
            </a:extLst>
          </p:cNvPr>
          <p:cNvSpPr>
            <a:spLocks noGrp="1"/>
          </p:cNvSpPr>
          <p:nvPr>
            <p:ph sz="half" idx="1"/>
          </p:nvPr>
        </p:nvSpPr>
        <p:spPr>
          <a:xfrm>
            <a:off x="323850" y="1988840"/>
            <a:ext cx="8569324" cy="4525963"/>
          </a:xfrm>
        </p:spPr>
        <p:txBody>
          <a:bodyPr/>
          <a:lstStyle/>
          <a:p>
            <a:r>
              <a:rPr lang="en-GB" sz="1800" dirty="0"/>
              <a:t>Valid for 12 months</a:t>
            </a:r>
          </a:p>
          <a:p>
            <a:r>
              <a:rPr lang="en-GB" sz="1800" dirty="0"/>
              <a:t>Separate Certificate for each party</a:t>
            </a:r>
          </a:p>
          <a:p>
            <a:r>
              <a:rPr lang="en-GB" sz="1800" dirty="0"/>
              <a:t>Check information on Certificates – including signature, expiry date, column 7</a:t>
            </a:r>
          </a:p>
          <a:p>
            <a:pPr marL="0" lvl="0" indent="0">
              <a:buNone/>
            </a:pPr>
            <a:endParaRPr lang="en-GB" sz="1800" dirty="0"/>
          </a:p>
          <a:p>
            <a:r>
              <a:rPr lang="en-GB" sz="1800" dirty="0"/>
              <a:t>Pre-marriage questions </a:t>
            </a:r>
          </a:p>
          <a:p>
            <a:pPr lvl="1">
              <a:buFont typeface="Courier New" panose="02070309020205020404" pitchFamily="49" charset="0"/>
              <a:buChar char="o"/>
            </a:pPr>
            <a:r>
              <a:rPr lang="en-GB" sz="1800" dirty="0"/>
              <a:t>Names</a:t>
            </a:r>
          </a:p>
          <a:p>
            <a:pPr lvl="1">
              <a:buFont typeface="Courier New" panose="02070309020205020404" pitchFamily="49" charset="0"/>
              <a:buChar char="o"/>
            </a:pPr>
            <a:r>
              <a:rPr lang="en-GB" sz="1800" dirty="0"/>
              <a:t>Age</a:t>
            </a:r>
          </a:p>
          <a:p>
            <a:pPr lvl="1">
              <a:buFont typeface="Courier New" panose="02070309020205020404" pitchFamily="49" charset="0"/>
              <a:buChar char="o"/>
            </a:pPr>
            <a:r>
              <a:rPr lang="en-GB" sz="1800" dirty="0"/>
              <a:t>Other form of marriage</a:t>
            </a:r>
          </a:p>
          <a:p>
            <a:r>
              <a:rPr lang="en-GB" sz="1800" dirty="0"/>
              <a:t>Forced Marriage and Sham Marriage</a:t>
            </a:r>
          </a:p>
          <a:p>
            <a:pPr lvl="1">
              <a:buFont typeface="Courier New" panose="02070309020205020404" pitchFamily="49" charset="0"/>
              <a:buChar char="o"/>
            </a:pPr>
            <a:r>
              <a:rPr lang="en-GB" sz="1800" dirty="0"/>
              <a:t>One entered into for purposes of evading UK Immigration Law and involves at least one non EEA National </a:t>
            </a:r>
          </a:p>
          <a:p>
            <a:r>
              <a:rPr lang="en-GB" sz="1800" dirty="0"/>
              <a:t>Mental Capacity </a:t>
            </a:r>
          </a:p>
          <a:p>
            <a:pPr lvl="1">
              <a:buFont typeface="Courier New" panose="02070309020205020404" pitchFamily="49" charset="0"/>
              <a:buChar char="o"/>
            </a:pPr>
            <a:r>
              <a:rPr lang="en-GB" sz="1800" dirty="0"/>
              <a:t>Understand the ceremony and the words</a:t>
            </a:r>
          </a:p>
          <a:p>
            <a:pPr lvl="1">
              <a:buFont typeface="Courier New" panose="02070309020205020404" pitchFamily="49" charset="0"/>
              <a:buChar char="o"/>
            </a:pPr>
            <a:r>
              <a:rPr lang="en-GB" sz="1800" dirty="0"/>
              <a:t>Nature of the marriage contract </a:t>
            </a:r>
          </a:p>
          <a:p>
            <a:endParaRPr lang="en-GB" sz="1400" dirty="0"/>
          </a:p>
        </p:txBody>
      </p:sp>
      <p:sp>
        <p:nvSpPr>
          <p:cNvPr id="4" name="Text Placeholder 3">
            <a:extLst>
              <a:ext uri="{FF2B5EF4-FFF2-40B4-BE49-F238E27FC236}">
                <a16:creationId xmlns:a16="http://schemas.microsoft.com/office/drawing/2014/main" id="{03EBD544-FB8E-49F1-8714-CB38D2C09C1A}"/>
              </a:ext>
            </a:extLst>
          </p:cNvPr>
          <p:cNvSpPr>
            <a:spLocks noGrp="1"/>
          </p:cNvSpPr>
          <p:nvPr>
            <p:ph type="body" sz="quarter" idx="13"/>
          </p:nvPr>
        </p:nvSpPr>
        <p:spPr/>
        <p:txBody>
          <a:bodyPr/>
          <a:lstStyle/>
          <a:p>
            <a:r>
              <a:rPr lang="en-GB" dirty="0"/>
              <a:t>How long are they valid for and is there anything I must check?</a:t>
            </a:r>
          </a:p>
        </p:txBody>
      </p:sp>
    </p:spTree>
    <p:extLst>
      <p:ext uri="{BB962C8B-B14F-4D97-AF65-F5344CB8AC3E}">
        <p14:creationId xmlns:p14="http://schemas.microsoft.com/office/powerpoint/2010/main" val="1921673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B90DD505-8E0B-4050-988C-60CC4CEE86AF}"/>
              </a:ext>
            </a:extLst>
          </p:cNvPr>
          <p:cNvGrpSpPr/>
          <p:nvPr/>
        </p:nvGrpSpPr>
        <p:grpSpPr>
          <a:xfrm>
            <a:off x="107504" y="1124744"/>
            <a:ext cx="8784976" cy="5517232"/>
            <a:chOff x="0" y="0"/>
            <a:chExt cx="11639365" cy="6879705"/>
          </a:xfrm>
        </p:grpSpPr>
        <p:sp>
          <p:nvSpPr>
            <p:cNvPr id="57" name="Rectangle 56">
              <a:extLst>
                <a:ext uri="{FF2B5EF4-FFF2-40B4-BE49-F238E27FC236}">
                  <a16:creationId xmlns:a16="http://schemas.microsoft.com/office/drawing/2014/main" id="{383D903F-710F-4613-B4A8-997D3324FC81}"/>
                </a:ext>
              </a:extLst>
            </p:cNvPr>
            <p:cNvSpPr/>
            <p:nvPr/>
          </p:nvSpPr>
          <p:spPr>
            <a:xfrm>
              <a:off x="0" y="5246"/>
              <a:ext cx="1788255" cy="1032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t>(1)Check the Superintendent Registrars certificate for marriage (SRC).</a:t>
              </a:r>
              <a:endParaRPr lang="en-GB" sz="900" dirty="0"/>
            </a:p>
            <a:p>
              <a:pPr algn="ctr"/>
              <a:endParaRPr lang="en-GB" sz="900" dirty="0"/>
            </a:p>
          </p:txBody>
        </p:sp>
        <p:sp>
          <p:nvSpPr>
            <p:cNvPr id="58" name="Flowchart: Decision 57">
              <a:extLst>
                <a:ext uri="{FF2B5EF4-FFF2-40B4-BE49-F238E27FC236}">
                  <a16:creationId xmlns:a16="http://schemas.microsoft.com/office/drawing/2014/main" id="{7FF549B6-D627-47B0-A956-EFEE6CBC6737}"/>
                </a:ext>
              </a:extLst>
            </p:cNvPr>
            <p:cNvSpPr/>
            <p:nvPr/>
          </p:nvSpPr>
          <p:spPr>
            <a:xfrm>
              <a:off x="2633982" y="0"/>
              <a:ext cx="1788255" cy="103222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700" b="1" dirty="0"/>
                <a:t>Have</a:t>
              </a:r>
              <a:endParaRPr lang="en-GB" sz="700" dirty="0"/>
            </a:p>
            <a:p>
              <a:pPr algn="ctr" fontAlgn="base"/>
              <a:r>
                <a:rPr lang="en-US" sz="700" b="1" dirty="0"/>
                <a:t>you received </a:t>
              </a:r>
              <a:br>
                <a:rPr lang="en-US" sz="700" b="1" dirty="0"/>
              </a:br>
              <a:r>
                <a:rPr lang="en-US" sz="700" b="1" dirty="0"/>
                <a:t>2 SRC’s, both </a:t>
              </a:r>
              <a:br>
                <a:rPr lang="en-US" sz="700" b="1" dirty="0"/>
              </a:br>
              <a:r>
                <a:rPr lang="en-US" sz="700" b="1" dirty="0"/>
                <a:t>signed and in</a:t>
              </a:r>
              <a:endParaRPr lang="en-GB" sz="700" dirty="0"/>
            </a:p>
            <a:p>
              <a:pPr algn="ctr" fontAlgn="base"/>
              <a:r>
                <a:rPr lang="en-US" sz="700" b="1" dirty="0"/>
                <a:t>date?</a:t>
              </a:r>
              <a:endParaRPr lang="en-GB" sz="700" dirty="0"/>
            </a:p>
            <a:p>
              <a:pPr algn="ctr"/>
              <a:endParaRPr lang="en-GB" sz="300" dirty="0"/>
            </a:p>
          </p:txBody>
        </p:sp>
        <p:sp>
          <p:nvSpPr>
            <p:cNvPr id="59" name="Rectangle 58">
              <a:extLst>
                <a:ext uri="{FF2B5EF4-FFF2-40B4-BE49-F238E27FC236}">
                  <a16:creationId xmlns:a16="http://schemas.microsoft.com/office/drawing/2014/main" id="{51ABA185-9933-4922-B28B-D798004CC2AB}"/>
                </a:ext>
              </a:extLst>
            </p:cNvPr>
            <p:cNvSpPr/>
            <p:nvPr/>
          </p:nvSpPr>
          <p:spPr>
            <a:xfrm>
              <a:off x="6508946" y="204095"/>
              <a:ext cx="1788255" cy="1032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t>Contact your local </a:t>
              </a:r>
              <a:br>
                <a:rPr lang="en-US" sz="800" b="1" dirty="0"/>
              </a:br>
              <a:r>
                <a:rPr lang="en-US" sz="800" b="1" dirty="0"/>
                <a:t>Superintendent </a:t>
              </a:r>
              <a:br>
                <a:rPr lang="en-US" sz="800" b="1" dirty="0"/>
              </a:br>
              <a:r>
                <a:rPr lang="en-US" sz="800" b="1" dirty="0"/>
                <a:t>Registrar or GRO to </a:t>
              </a:r>
              <a:br>
                <a:rPr lang="en-US" sz="800" b="1" dirty="0"/>
              </a:br>
              <a:r>
                <a:rPr lang="en-US" sz="800" b="1" dirty="0"/>
                <a:t>see if the marriage can </a:t>
              </a:r>
              <a:br>
                <a:rPr lang="en-US" sz="800" b="1" dirty="0"/>
              </a:br>
              <a:r>
                <a:rPr lang="en-US" sz="800" b="1" dirty="0"/>
                <a:t>proceed.</a:t>
              </a:r>
              <a:endParaRPr lang="en-GB" sz="800" dirty="0"/>
            </a:p>
            <a:p>
              <a:pPr algn="ctr"/>
              <a:endParaRPr lang="en-GB" sz="800" dirty="0"/>
            </a:p>
          </p:txBody>
        </p:sp>
        <p:sp>
          <p:nvSpPr>
            <p:cNvPr id="60" name="Flowchart: Decision 59">
              <a:extLst>
                <a:ext uri="{FF2B5EF4-FFF2-40B4-BE49-F238E27FC236}">
                  <a16:creationId xmlns:a16="http://schemas.microsoft.com/office/drawing/2014/main" id="{44EBBD95-90E4-4A2C-B004-0A6D88A994AA}"/>
                </a:ext>
              </a:extLst>
            </p:cNvPr>
            <p:cNvSpPr/>
            <p:nvPr/>
          </p:nvSpPr>
          <p:spPr>
            <a:xfrm>
              <a:off x="9147958" y="191177"/>
              <a:ext cx="1788255" cy="103222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Can the marriage proceed?</a:t>
              </a:r>
            </a:p>
          </p:txBody>
        </p:sp>
        <p:sp>
          <p:nvSpPr>
            <p:cNvPr id="61" name="Flowchart: Decision 60">
              <a:extLst>
                <a:ext uri="{FF2B5EF4-FFF2-40B4-BE49-F238E27FC236}">
                  <a16:creationId xmlns:a16="http://schemas.microsoft.com/office/drawing/2014/main" id="{B0D2F466-47C5-44B7-A9D3-486DF64A44AE}"/>
                </a:ext>
              </a:extLst>
            </p:cNvPr>
            <p:cNvSpPr/>
            <p:nvPr/>
          </p:nvSpPr>
          <p:spPr>
            <a:xfrm>
              <a:off x="126959" y="1210486"/>
              <a:ext cx="1788255" cy="103222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500" b="1" dirty="0"/>
                <a:t>Does the SRC correctly detail the marriage venue?	</a:t>
              </a:r>
              <a:endParaRPr lang="en-GB" sz="100" dirty="0"/>
            </a:p>
          </p:txBody>
        </p:sp>
        <p:cxnSp>
          <p:nvCxnSpPr>
            <p:cNvPr id="62" name="Connector: Elbow 61">
              <a:extLst>
                <a:ext uri="{FF2B5EF4-FFF2-40B4-BE49-F238E27FC236}">
                  <a16:creationId xmlns:a16="http://schemas.microsoft.com/office/drawing/2014/main" id="{4662CCC6-A980-4890-9802-23FBE5FA40AC}"/>
                </a:ext>
              </a:extLst>
            </p:cNvPr>
            <p:cNvCxnSpPr>
              <a:cxnSpLocks/>
              <a:stCxn id="61" idx="3"/>
              <a:endCxn id="59" idx="1"/>
            </p:cNvCxnSpPr>
            <p:nvPr/>
          </p:nvCxnSpPr>
          <p:spPr>
            <a:xfrm flipV="1">
              <a:off x="1915214" y="720208"/>
              <a:ext cx="4593732" cy="100639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FB665139-3481-4273-B8D2-FB833F08BEEC}"/>
                </a:ext>
              </a:extLst>
            </p:cNvPr>
            <p:cNvCxnSpPr>
              <a:cxnSpLocks/>
              <a:stCxn id="61" idx="2"/>
              <a:endCxn id="64" idx="0"/>
            </p:cNvCxnSpPr>
            <p:nvPr/>
          </p:nvCxnSpPr>
          <p:spPr>
            <a:xfrm rot="16200000" flipH="1">
              <a:off x="936951" y="2326847"/>
              <a:ext cx="655779" cy="48750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C5747C4F-1857-446A-9CED-A905623A8FF6}"/>
                </a:ext>
              </a:extLst>
            </p:cNvPr>
            <p:cNvSpPr/>
            <p:nvPr/>
          </p:nvSpPr>
          <p:spPr>
            <a:xfrm>
              <a:off x="614466" y="2898491"/>
              <a:ext cx="1788255" cy="1032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t>(2) Directly question the couple to verify the details held on the SRC.</a:t>
              </a:r>
              <a:endParaRPr lang="en-GB" sz="1000" dirty="0"/>
            </a:p>
            <a:p>
              <a:endParaRPr lang="en-GB" sz="800" dirty="0"/>
            </a:p>
          </p:txBody>
        </p:sp>
        <p:cxnSp>
          <p:nvCxnSpPr>
            <p:cNvPr id="65" name="Connector: Elbow 64">
              <a:extLst>
                <a:ext uri="{FF2B5EF4-FFF2-40B4-BE49-F238E27FC236}">
                  <a16:creationId xmlns:a16="http://schemas.microsoft.com/office/drawing/2014/main" id="{A598259C-C139-4DD4-88D1-B1E280F9F03A}"/>
                </a:ext>
              </a:extLst>
            </p:cNvPr>
            <p:cNvCxnSpPr>
              <a:cxnSpLocks/>
              <a:stCxn id="60" idx="2"/>
              <a:endCxn id="64" idx="0"/>
            </p:cNvCxnSpPr>
            <p:nvPr/>
          </p:nvCxnSpPr>
          <p:spPr>
            <a:xfrm rot="5400000">
              <a:off x="4937796" y="-2205799"/>
              <a:ext cx="1675088" cy="85334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Flowchart: Decision 65">
              <a:extLst>
                <a:ext uri="{FF2B5EF4-FFF2-40B4-BE49-F238E27FC236}">
                  <a16:creationId xmlns:a16="http://schemas.microsoft.com/office/drawing/2014/main" id="{052C6FAF-2722-4775-954D-78C50E7EDAC4}"/>
                </a:ext>
              </a:extLst>
            </p:cNvPr>
            <p:cNvSpPr/>
            <p:nvPr/>
          </p:nvSpPr>
          <p:spPr>
            <a:xfrm>
              <a:off x="4874751" y="2180777"/>
              <a:ext cx="1788255" cy="103222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700" b="1" dirty="0"/>
                <a:t>Does the </a:t>
              </a:r>
              <a:br>
                <a:rPr lang="en-US" sz="700" b="1" dirty="0"/>
              </a:br>
              <a:r>
                <a:rPr lang="en-US" sz="700" b="1" dirty="0"/>
                <a:t>information </a:t>
              </a:r>
              <a:br>
                <a:rPr lang="en-US" sz="700" b="1" dirty="0"/>
              </a:br>
              <a:r>
                <a:rPr lang="en-US" sz="700" b="1" dirty="0"/>
                <a:t>match?</a:t>
              </a:r>
              <a:r>
                <a:rPr lang="en-US" sz="100" b="1" dirty="0"/>
                <a:t>	</a:t>
              </a:r>
              <a:endParaRPr lang="en-GB" sz="100" dirty="0"/>
            </a:p>
          </p:txBody>
        </p:sp>
        <p:cxnSp>
          <p:nvCxnSpPr>
            <p:cNvPr id="67" name="Straight Arrow Connector 66">
              <a:extLst>
                <a:ext uri="{FF2B5EF4-FFF2-40B4-BE49-F238E27FC236}">
                  <a16:creationId xmlns:a16="http://schemas.microsoft.com/office/drawing/2014/main" id="{2BB576E0-4427-41E5-BA1E-0C5C3292B858}"/>
                </a:ext>
              </a:extLst>
            </p:cNvPr>
            <p:cNvCxnSpPr>
              <a:cxnSpLocks/>
              <a:stCxn id="66" idx="3"/>
              <a:endCxn id="68" idx="1"/>
            </p:cNvCxnSpPr>
            <p:nvPr/>
          </p:nvCxnSpPr>
          <p:spPr>
            <a:xfrm>
              <a:off x="6663006" y="2696890"/>
              <a:ext cx="6104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Flowchart: Decision 67">
              <a:extLst>
                <a:ext uri="{FF2B5EF4-FFF2-40B4-BE49-F238E27FC236}">
                  <a16:creationId xmlns:a16="http://schemas.microsoft.com/office/drawing/2014/main" id="{1A39AD65-09B9-4139-9A14-09F531ADCD12}"/>
                </a:ext>
              </a:extLst>
            </p:cNvPr>
            <p:cNvSpPr/>
            <p:nvPr/>
          </p:nvSpPr>
          <p:spPr>
            <a:xfrm>
              <a:off x="7273457" y="2180777"/>
              <a:ext cx="1788255" cy="103222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500" b="1" dirty="0"/>
                <a:t>Is </a:t>
              </a:r>
              <a:br>
                <a:rPr lang="en-US" sz="500" b="1" dirty="0"/>
              </a:br>
              <a:r>
                <a:rPr lang="en-US" sz="500" b="1" dirty="0"/>
                <a:t>there an </a:t>
              </a:r>
              <a:br>
                <a:rPr lang="en-US" sz="500" b="1" dirty="0"/>
              </a:br>
              <a:r>
                <a:rPr lang="en-US" sz="500" b="1" dirty="0"/>
                <a:t>impediment to the </a:t>
              </a:r>
              <a:br>
                <a:rPr lang="en-US" sz="500" b="1" dirty="0"/>
              </a:br>
              <a:r>
                <a:rPr lang="en-US" sz="500" b="1" dirty="0"/>
                <a:t>marriage?</a:t>
              </a:r>
              <a:endParaRPr lang="en-GB" sz="500" dirty="0"/>
            </a:p>
            <a:p>
              <a:pPr algn="ctr" fontAlgn="base"/>
              <a:r>
                <a:rPr lang="en-US" sz="100" b="1" dirty="0"/>
                <a:t>	</a:t>
              </a:r>
              <a:endParaRPr lang="en-GB" sz="100" dirty="0"/>
            </a:p>
          </p:txBody>
        </p:sp>
        <p:sp>
          <p:nvSpPr>
            <p:cNvPr id="69" name="Rectangle 68">
              <a:extLst>
                <a:ext uri="{FF2B5EF4-FFF2-40B4-BE49-F238E27FC236}">
                  <a16:creationId xmlns:a16="http://schemas.microsoft.com/office/drawing/2014/main" id="{84C98082-2C06-4F52-8DFB-9D1627EE06B6}"/>
                </a:ext>
              </a:extLst>
            </p:cNvPr>
            <p:cNvSpPr/>
            <p:nvPr/>
          </p:nvSpPr>
          <p:spPr>
            <a:xfrm>
              <a:off x="9715476" y="3184629"/>
              <a:ext cx="1788255" cy="1032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t>Contact your local </a:t>
              </a:r>
              <a:br>
                <a:rPr lang="en-US" sz="800" b="1" dirty="0"/>
              </a:br>
              <a:r>
                <a:rPr lang="en-US" sz="800" b="1" dirty="0"/>
                <a:t>Superintendent </a:t>
              </a:r>
              <a:br>
                <a:rPr lang="en-US" sz="800" b="1" dirty="0"/>
              </a:br>
              <a:r>
                <a:rPr lang="en-US" sz="800" b="1" dirty="0"/>
                <a:t>Registrar or GRO to </a:t>
              </a:r>
              <a:br>
                <a:rPr lang="en-US" sz="800" b="1" dirty="0"/>
              </a:br>
              <a:r>
                <a:rPr lang="en-US" sz="800" b="1" dirty="0"/>
                <a:t>see if the marriage can </a:t>
              </a:r>
              <a:br>
                <a:rPr lang="en-US" sz="800" b="1" dirty="0"/>
              </a:br>
              <a:r>
                <a:rPr lang="en-US" sz="800" b="1" dirty="0"/>
                <a:t>proceed.</a:t>
              </a:r>
              <a:endParaRPr lang="en-GB" sz="800" dirty="0"/>
            </a:p>
            <a:p>
              <a:pPr algn="ctr"/>
              <a:endParaRPr lang="en-GB" sz="800" dirty="0"/>
            </a:p>
          </p:txBody>
        </p:sp>
        <p:sp>
          <p:nvSpPr>
            <p:cNvPr id="70" name="Rectangle 69">
              <a:extLst>
                <a:ext uri="{FF2B5EF4-FFF2-40B4-BE49-F238E27FC236}">
                  <a16:creationId xmlns:a16="http://schemas.microsoft.com/office/drawing/2014/main" id="{FA678461-53F6-426E-ACDF-9EF44C3967F5}"/>
                </a:ext>
              </a:extLst>
            </p:cNvPr>
            <p:cNvSpPr/>
            <p:nvPr/>
          </p:nvSpPr>
          <p:spPr>
            <a:xfrm>
              <a:off x="7272566" y="4057773"/>
              <a:ext cx="1788255" cy="1032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000" b="1"/>
                <a:t>Note the amendments </a:t>
              </a:r>
              <a:br>
                <a:rPr lang="en-US" sz="1000" b="1"/>
              </a:br>
              <a:r>
                <a:rPr lang="en-US" sz="1000" b="1"/>
                <a:t>on the reverse of </a:t>
              </a:r>
              <a:br>
                <a:rPr lang="en-US" sz="1000" b="1"/>
              </a:br>
              <a:r>
                <a:rPr lang="en-US" sz="1000" b="1"/>
                <a:t>the SRC.</a:t>
              </a:r>
              <a:endParaRPr lang="en-GB" sz="1000"/>
            </a:p>
          </p:txBody>
        </p:sp>
        <p:sp>
          <p:nvSpPr>
            <p:cNvPr id="71" name="Rectangle 70">
              <a:extLst>
                <a:ext uri="{FF2B5EF4-FFF2-40B4-BE49-F238E27FC236}">
                  <a16:creationId xmlns:a16="http://schemas.microsoft.com/office/drawing/2014/main" id="{2051B366-043C-4598-A10F-8538D8739CA6}"/>
                </a:ext>
              </a:extLst>
            </p:cNvPr>
            <p:cNvSpPr/>
            <p:nvPr/>
          </p:nvSpPr>
          <p:spPr>
            <a:xfrm>
              <a:off x="3566104" y="4049450"/>
              <a:ext cx="1788255" cy="1032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sz="900" b="1" dirty="0"/>
                <a:t>(3) Check that both parties are entering into the marriage knowingly and voluntarily.</a:t>
              </a:r>
              <a:endParaRPr lang="en-GB" sz="900" dirty="0"/>
            </a:p>
          </p:txBody>
        </p:sp>
        <p:sp>
          <p:nvSpPr>
            <p:cNvPr id="72" name="Flowchart: Decision 71">
              <a:extLst>
                <a:ext uri="{FF2B5EF4-FFF2-40B4-BE49-F238E27FC236}">
                  <a16:creationId xmlns:a16="http://schemas.microsoft.com/office/drawing/2014/main" id="{C27EBFDF-A56F-4996-8664-962E635CD017}"/>
                </a:ext>
              </a:extLst>
            </p:cNvPr>
            <p:cNvSpPr/>
            <p:nvPr/>
          </p:nvSpPr>
          <p:spPr>
            <a:xfrm>
              <a:off x="682586" y="4057773"/>
              <a:ext cx="1788255" cy="103222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700" b="1" dirty="0"/>
                <a:t>Is </a:t>
              </a:r>
              <a:br>
                <a:rPr lang="en-US" sz="700" b="1" dirty="0"/>
              </a:br>
              <a:r>
                <a:rPr lang="en-US" sz="700" b="1" dirty="0"/>
                <a:t>there sign of </a:t>
              </a:r>
              <a:br>
                <a:rPr lang="en-US" sz="700" b="1" dirty="0"/>
              </a:br>
              <a:r>
                <a:rPr lang="en-US" sz="700" b="1" dirty="0"/>
                <a:t>duress or a forced </a:t>
              </a:r>
              <a:br>
                <a:rPr lang="en-US" sz="700" b="1" dirty="0"/>
              </a:br>
              <a:r>
                <a:rPr lang="en-US" sz="700" b="1" dirty="0"/>
                <a:t>marriage?</a:t>
              </a:r>
              <a:endParaRPr lang="en-GB" sz="700" dirty="0"/>
            </a:p>
            <a:p>
              <a:pPr algn="ctr" fontAlgn="base"/>
              <a:r>
                <a:rPr lang="en-US" sz="100" b="1" dirty="0"/>
                <a:t>	</a:t>
              </a:r>
              <a:endParaRPr lang="en-GB" sz="100" dirty="0"/>
            </a:p>
          </p:txBody>
        </p:sp>
        <p:cxnSp>
          <p:nvCxnSpPr>
            <p:cNvPr id="73" name="Connector: Elbow 72">
              <a:extLst>
                <a:ext uri="{FF2B5EF4-FFF2-40B4-BE49-F238E27FC236}">
                  <a16:creationId xmlns:a16="http://schemas.microsoft.com/office/drawing/2014/main" id="{5C671BBF-359D-47CE-903E-D0A23D756C0D}"/>
                </a:ext>
              </a:extLst>
            </p:cNvPr>
            <p:cNvCxnSpPr>
              <a:cxnSpLocks/>
              <a:stCxn id="72" idx="2"/>
              <a:endCxn id="69" idx="1"/>
            </p:cNvCxnSpPr>
            <p:nvPr/>
          </p:nvCxnSpPr>
          <p:spPr>
            <a:xfrm rot="5400000" flipH="1" flipV="1">
              <a:off x="4951466" y="325990"/>
              <a:ext cx="1389257" cy="8138762"/>
            </a:xfrm>
            <a:prstGeom prst="bentConnector4">
              <a:avLst>
                <a:gd name="adj1" fmla="val -16455"/>
                <a:gd name="adj2" fmla="val 5549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94EACA03-3478-4518-8946-52FCC145F6CA}"/>
                </a:ext>
              </a:extLst>
            </p:cNvPr>
            <p:cNvCxnSpPr>
              <a:cxnSpLocks/>
              <a:stCxn id="66" idx="2"/>
              <a:endCxn id="71" idx="0"/>
            </p:cNvCxnSpPr>
            <p:nvPr/>
          </p:nvCxnSpPr>
          <p:spPr>
            <a:xfrm rot="5400000">
              <a:off x="4696333" y="2976903"/>
              <a:ext cx="836447" cy="130864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294764F7-03D9-4DC2-8199-CB9D266D86BD}"/>
                </a:ext>
              </a:extLst>
            </p:cNvPr>
            <p:cNvCxnSpPr>
              <a:cxnSpLocks/>
              <a:stCxn id="68" idx="2"/>
              <a:endCxn id="70" idx="0"/>
            </p:cNvCxnSpPr>
            <p:nvPr/>
          </p:nvCxnSpPr>
          <p:spPr>
            <a:xfrm rot="5400000">
              <a:off x="7744755" y="3634943"/>
              <a:ext cx="844770" cy="8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40B9166D-1D2D-40AC-A30A-B55579BB4620}"/>
                </a:ext>
              </a:extLst>
            </p:cNvPr>
            <p:cNvCxnSpPr>
              <a:cxnSpLocks/>
              <a:stCxn id="68" idx="3"/>
              <a:endCxn id="69" idx="1"/>
            </p:cNvCxnSpPr>
            <p:nvPr/>
          </p:nvCxnSpPr>
          <p:spPr>
            <a:xfrm>
              <a:off x="9061712" y="2696890"/>
              <a:ext cx="653764" cy="100385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B144176D-1021-4291-B85F-12A70BE66807}"/>
                </a:ext>
              </a:extLst>
            </p:cNvPr>
            <p:cNvCxnSpPr>
              <a:cxnSpLocks/>
              <a:stCxn id="64" idx="3"/>
              <a:endCxn id="66" idx="1"/>
            </p:cNvCxnSpPr>
            <p:nvPr/>
          </p:nvCxnSpPr>
          <p:spPr>
            <a:xfrm flipV="1">
              <a:off x="2402721" y="2696890"/>
              <a:ext cx="2472030" cy="71771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Flowchart: Decision 77">
              <a:extLst>
                <a:ext uri="{FF2B5EF4-FFF2-40B4-BE49-F238E27FC236}">
                  <a16:creationId xmlns:a16="http://schemas.microsoft.com/office/drawing/2014/main" id="{282C35A8-9CA6-4C7D-8ED0-B43C3549D9C9}"/>
                </a:ext>
              </a:extLst>
            </p:cNvPr>
            <p:cNvSpPr/>
            <p:nvPr/>
          </p:nvSpPr>
          <p:spPr>
            <a:xfrm>
              <a:off x="18385" y="5500370"/>
              <a:ext cx="1788255" cy="103222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700" b="1" dirty="0"/>
                <a:t>Is </a:t>
              </a:r>
              <a:br>
                <a:rPr lang="en-US" sz="700" b="1" dirty="0"/>
              </a:br>
              <a:r>
                <a:rPr lang="en-US" sz="700" b="1" dirty="0"/>
                <a:t>there sign </a:t>
              </a:r>
              <a:br>
                <a:rPr lang="en-US" sz="700" b="1" dirty="0"/>
              </a:br>
              <a:r>
                <a:rPr lang="en-US" sz="700" b="1" dirty="0"/>
                <a:t>that the marriage </a:t>
              </a:r>
              <a:br>
                <a:rPr lang="en-US" sz="700" b="1" dirty="0"/>
              </a:br>
              <a:r>
                <a:rPr lang="en-US" sz="700" b="1" dirty="0"/>
                <a:t>may be a </a:t>
              </a:r>
              <a:br>
                <a:rPr lang="en-US" sz="700" b="1" dirty="0"/>
              </a:br>
              <a:r>
                <a:rPr lang="en-US" sz="700" b="1" dirty="0"/>
                <a:t>sham?</a:t>
              </a:r>
              <a:endParaRPr lang="en-GB" sz="700" dirty="0"/>
            </a:p>
          </p:txBody>
        </p:sp>
        <p:cxnSp>
          <p:nvCxnSpPr>
            <p:cNvPr id="79" name="Connector: Elbow 78">
              <a:extLst>
                <a:ext uri="{FF2B5EF4-FFF2-40B4-BE49-F238E27FC236}">
                  <a16:creationId xmlns:a16="http://schemas.microsoft.com/office/drawing/2014/main" id="{1DE085DA-DAB6-467A-BF69-8C7B30EAB00C}"/>
                </a:ext>
              </a:extLst>
            </p:cNvPr>
            <p:cNvCxnSpPr>
              <a:stCxn id="72" idx="1"/>
              <a:endCxn id="78" idx="0"/>
            </p:cNvCxnSpPr>
            <p:nvPr/>
          </p:nvCxnSpPr>
          <p:spPr>
            <a:xfrm rot="10800000" flipH="1" flipV="1">
              <a:off x="682585" y="4573886"/>
              <a:ext cx="229927" cy="926484"/>
            </a:xfrm>
            <a:prstGeom prst="bentConnector4">
              <a:avLst>
                <a:gd name="adj1" fmla="val -99423"/>
                <a:gd name="adj2" fmla="val 77853"/>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E774B802-F241-4007-8F44-7EFD14839AF2}"/>
                </a:ext>
              </a:extLst>
            </p:cNvPr>
            <p:cNvSpPr/>
            <p:nvPr/>
          </p:nvSpPr>
          <p:spPr>
            <a:xfrm>
              <a:off x="3349468" y="5502116"/>
              <a:ext cx="1788255" cy="1032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t>Contact your local </a:t>
              </a:r>
              <a:br>
                <a:rPr lang="en-US" sz="800" b="1" dirty="0"/>
              </a:br>
              <a:r>
                <a:rPr lang="en-US" sz="800" b="1" dirty="0"/>
                <a:t>superintendent </a:t>
              </a:r>
              <a:br>
                <a:rPr lang="en-US" sz="800" b="1" dirty="0"/>
              </a:br>
              <a:r>
                <a:rPr lang="en-US" sz="800" b="1" dirty="0"/>
                <a:t>registrar to advise </a:t>
              </a:r>
              <a:br>
                <a:rPr lang="en-US" sz="800" b="1" dirty="0"/>
              </a:br>
              <a:r>
                <a:rPr lang="en-US" sz="800" b="1" dirty="0"/>
                <a:t>them of your </a:t>
              </a:r>
              <a:br>
                <a:rPr lang="en-US" sz="800" b="1" dirty="0"/>
              </a:br>
              <a:r>
                <a:rPr lang="en-US" sz="800" b="1" dirty="0"/>
                <a:t>concerns.</a:t>
              </a:r>
              <a:endParaRPr lang="en-GB" sz="800" dirty="0"/>
            </a:p>
            <a:p>
              <a:endParaRPr lang="en-GB" sz="600" dirty="0"/>
            </a:p>
          </p:txBody>
        </p:sp>
        <p:cxnSp>
          <p:nvCxnSpPr>
            <p:cNvPr id="81" name="Connector: Elbow 80">
              <a:extLst>
                <a:ext uri="{FF2B5EF4-FFF2-40B4-BE49-F238E27FC236}">
                  <a16:creationId xmlns:a16="http://schemas.microsoft.com/office/drawing/2014/main" id="{03531DCA-DA86-48AC-8AF5-F165D3733334}"/>
                </a:ext>
              </a:extLst>
            </p:cNvPr>
            <p:cNvCxnSpPr>
              <a:stCxn id="78" idx="3"/>
              <a:endCxn id="80" idx="1"/>
            </p:cNvCxnSpPr>
            <p:nvPr/>
          </p:nvCxnSpPr>
          <p:spPr>
            <a:xfrm>
              <a:off x="1806640" y="6016483"/>
              <a:ext cx="1542828" cy="17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Flowchart: Terminator 81">
              <a:extLst>
                <a:ext uri="{FF2B5EF4-FFF2-40B4-BE49-F238E27FC236}">
                  <a16:creationId xmlns:a16="http://schemas.microsoft.com/office/drawing/2014/main" id="{58E4AF55-875B-48D2-AF66-A67A60046313}"/>
                </a:ext>
              </a:extLst>
            </p:cNvPr>
            <p:cNvSpPr/>
            <p:nvPr/>
          </p:nvSpPr>
          <p:spPr>
            <a:xfrm>
              <a:off x="9591205" y="6001070"/>
              <a:ext cx="2048160" cy="87863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Marriage cannot </a:t>
              </a:r>
              <a:br>
                <a:rPr lang="en-US" sz="1000" b="1" dirty="0"/>
              </a:br>
              <a:r>
                <a:rPr lang="en-US" sz="1000" b="1" dirty="0"/>
                <a:t>proceed until </a:t>
              </a:r>
              <a:br>
                <a:rPr lang="en-US" sz="1000" b="1" dirty="0"/>
              </a:br>
              <a:r>
                <a:rPr lang="en-US" sz="1000" b="1" dirty="0"/>
                <a:t>matter resolved.</a:t>
              </a:r>
              <a:endParaRPr lang="en-GB" sz="1000" dirty="0"/>
            </a:p>
            <a:p>
              <a:pPr algn="ctr"/>
              <a:endParaRPr lang="en-GB" sz="1000" dirty="0"/>
            </a:p>
          </p:txBody>
        </p:sp>
        <p:sp>
          <p:nvSpPr>
            <p:cNvPr id="83" name="Flowchart: Terminator 82">
              <a:extLst>
                <a:ext uri="{FF2B5EF4-FFF2-40B4-BE49-F238E27FC236}">
                  <a16:creationId xmlns:a16="http://schemas.microsoft.com/office/drawing/2014/main" id="{FE9883F1-6B73-4F78-9DAB-A6EEB7351AFE}"/>
                </a:ext>
              </a:extLst>
            </p:cNvPr>
            <p:cNvSpPr/>
            <p:nvPr/>
          </p:nvSpPr>
          <p:spPr>
            <a:xfrm>
              <a:off x="6871446" y="5979364"/>
              <a:ext cx="2048160" cy="87863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1000" b="1"/>
                <a:t>Proceed with </a:t>
              </a:r>
              <a:br>
                <a:rPr lang="en-US" sz="1000" b="1"/>
              </a:br>
              <a:r>
                <a:rPr lang="en-US" sz="1000" b="1"/>
                <a:t>the marriage </a:t>
              </a:r>
              <a:br>
                <a:rPr lang="en-US" sz="1000" b="1"/>
              </a:br>
              <a:r>
                <a:rPr lang="en-US" sz="1000" b="1"/>
                <a:t>ceremony.</a:t>
              </a:r>
              <a:endParaRPr lang="en-GB" sz="1000"/>
            </a:p>
          </p:txBody>
        </p:sp>
        <p:sp>
          <p:nvSpPr>
            <p:cNvPr id="84" name="Flowchart: Decision 83">
              <a:extLst>
                <a:ext uri="{FF2B5EF4-FFF2-40B4-BE49-F238E27FC236}">
                  <a16:creationId xmlns:a16="http://schemas.microsoft.com/office/drawing/2014/main" id="{CF3052D3-C5F0-4969-A73A-F05EAA510076}"/>
                </a:ext>
              </a:extLst>
            </p:cNvPr>
            <p:cNvSpPr/>
            <p:nvPr/>
          </p:nvSpPr>
          <p:spPr>
            <a:xfrm>
              <a:off x="9721158" y="4474911"/>
              <a:ext cx="1788255" cy="103222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900" b="1" dirty="0"/>
                <a:t>Can the </a:t>
              </a:r>
              <a:br>
                <a:rPr lang="en-US" sz="900" b="1" dirty="0"/>
              </a:br>
              <a:r>
                <a:rPr lang="en-US" sz="900" b="1" dirty="0"/>
                <a:t>marriage </a:t>
              </a:r>
              <a:br>
                <a:rPr lang="en-US" sz="900" b="1" dirty="0"/>
              </a:br>
              <a:r>
                <a:rPr lang="en-US" sz="900" b="1" dirty="0"/>
                <a:t>proceed?</a:t>
              </a:r>
              <a:endParaRPr lang="en-GB" sz="900" dirty="0"/>
            </a:p>
            <a:p>
              <a:pPr algn="ctr" fontAlgn="base"/>
              <a:endParaRPr lang="en-GB" sz="600" dirty="0"/>
            </a:p>
          </p:txBody>
        </p:sp>
        <p:cxnSp>
          <p:nvCxnSpPr>
            <p:cNvPr id="85" name="Connector: Elbow 84">
              <a:extLst>
                <a:ext uri="{FF2B5EF4-FFF2-40B4-BE49-F238E27FC236}">
                  <a16:creationId xmlns:a16="http://schemas.microsoft.com/office/drawing/2014/main" id="{F72DFB8F-DD40-4F0F-A656-CE1E546FE5DC}"/>
                </a:ext>
              </a:extLst>
            </p:cNvPr>
            <p:cNvCxnSpPr>
              <a:cxnSpLocks/>
              <a:stCxn id="69" idx="2"/>
              <a:endCxn id="84" idx="0"/>
            </p:cNvCxnSpPr>
            <p:nvPr/>
          </p:nvCxnSpPr>
          <p:spPr>
            <a:xfrm rot="16200000" flipH="1">
              <a:off x="10483417" y="4343042"/>
              <a:ext cx="258056" cy="568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1A277920-5F98-4013-9162-2337EF211268}"/>
                </a:ext>
              </a:extLst>
            </p:cNvPr>
            <p:cNvCxnSpPr>
              <a:cxnSpLocks/>
              <a:stCxn id="78" idx="2"/>
              <a:endCxn id="83" idx="1"/>
            </p:cNvCxnSpPr>
            <p:nvPr/>
          </p:nvCxnSpPr>
          <p:spPr>
            <a:xfrm rot="5400000" flipH="1" flipV="1">
              <a:off x="3835022" y="3496172"/>
              <a:ext cx="113914" cy="5958933"/>
            </a:xfrm>
            <a:prstGeom prst="bentConnector4">
              <a:avLst>
                <a:gd name="adj1" fmla="val -200678"/>
                <a:gd name="adj2" fmla="val 8747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770BCC4-A8D1-460A-9201-EC1ABAC3EFA5}"/>
                </a:ext>
              </a:extLst>
            </p:cNvPr>
            <p:cNvCxnSpPr>
              <a:cxnSpLocks/>
              <a:stCxn id="80" idx="3"/>
              <a:endCxn id="83" idx="0"/>
            </p:cNvCxnSpPr>
            <p:nvPr/>
          </p:nvCxnSpPr>
          <p:spPr>
            <a:xfrm flipV="1">
              <a:off x="5137723" y="5979364"/>
              <a:ext cx="2757803" cy="38865"/>
            </a:xfrm>
            <a:prstGeom prst="bentConnector4">
              <a:avLst>
                <a:gd name="adj1" fmla="val 31433"/>
                <a:gd name="adj2" fmla="val 106806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A582E2AF-7CA6-49EE-884B-C169849FCFA8}"/>
                </a:ext>
              </a:extLst>
            </p:cNvPr>
            <p:cNvCxnSpPr>
              <a:cxnSpLocks/>
              <a:stCxn id="84" idx="1"/>
              <a:endCxn id="83" idx="3"/>
            </p:cNvCxnSpPr>
            <p:nvPr/>
          </p:nvCxnSpPr>
          <p:spPr>
            <a:xfrm rot="10800000" flipV="1">
              <a:off x="8919606" y="4991024"/>
              <a:ext cx="801552" cy="142765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CDEC6C62-C1F9-458F-B7AF-91C36BD6EB48}"/>
                </a:ext>
              </a:extLst>
            </p:cNvPr>
            <p:cNvCxnSpPr>
              <a:cxnSpLocks/>
              <a:stCxn id="60" idx="3"/>
              <a:endCxn id="82" idx="3"/>
            </p:cNvCxnSpPr>
            <p:nvPr/>
          </p:nvCxnSpPr>
          <p:spPr>
            <a:xfrm>
              <a:off x="10936213" y="707290"/>
              <a:ext cx="703152" cy="5733098"/>
            </a:xfrm>
            <a:prstGeom prst="bentConnector3">
              <a:avLst>
                <a:gd name="adj1" fmla="val 13251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E2BF90B8-E089-47C8-8B35-4904F4B4ED50}"/>
                </a:ext>
              </a:extLst>
            </p:cNvPr>
            <p:cNvCxnSpPr>
              <a:stCxn id="84" idx="2"/>
              <a:endCxn id="82" idx="0"/>
            </p:cNvCxnSpPr>
            <p:nvPr/>
          </p:nvCxnSpPr>
          <p:spPr>
            <a:xfrm rot="5400000">
              <a:off x="10368320" y="5754103"/>
              <a:ext cx="493933"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F810CC6E-7F89-4441-B8F7-5311FA25FB08}"/>
                </a:ext>
              </a:extLst>
            </p:cNvPr>
            <p:cNvCxnSpPr>
              <a:stCxn id="58" idx="2"/>
              <a:endCxn id="61" idx="0"/>
            </p:cNvCxnSpPr>
            <p:nvPr/>
          </p:nvCxnSpPr>
          <p:spPr>
            <a:xfrm rot="5400000">
              <a:off x="2185469" y="-132155"/>
              <a:ext cx="178260" cy="25070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61A3459-DD2E-4B4A-B8E8-5095F4E33C3B}"/>
                </a:ext>
              </a:extLst>
            </p:cNvPr>
            <p:cNvCxnSpPr>
              <a:stCxn id="58" idx="3"/>
            </p:cNvCxnSpPr>
            <p:nvPr/>
          </p:nvCxnSpPr>
          <p:spPr>
            <a:xfrm>
              <a:off x="4422237" y="516113"/>
              <a:ext cx="20867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867C429B-E9BD-4C17-A1E3-D8032C28DF99}"/>
                </a:ext>
              </a:extLst>
            </p:cNvPr>
            <p:cNvCxnSpPr>
              <a:stCxn id="57" idx="3"/>
              <a:endCxn id="58" idx="1"/>
            </p:cNvCxnSpPr>
            <p:nvPr/>
          </p:nvCxnSpPr>
          <p:spPr>
            <a:xfrm flipV="1">
              <a:off x="1788255" y="516113"/>
              <a:ext cx="845727" cy="5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ECEC741-B96D-4A67-8327-FE16786E8746}"/>
                </a:ext>
              </a:extLst>
            </p:cNvPr>
            <p:cNvCxnSpPr>
              <a:stCxn id="59" idx="3"/>
              <a:endCxn id="60" idx="1"/>
            </p:cNvCxnSpPr>
            <p:nvPr/>
          </p:nvCxnSpPr>
          <p:spPr>
            <a:xfrm flipV="1">
              <a:off x="8297201" y="707290"/>
              <a:ext cx="850757" cy="12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0914FB9C-9DB0-4914-8131-85561D2C0C2C}"/>
                </a:ext>
              </a:extLst>
            </p:cNvPr>
            <p:cNvSpPr txBox="1"/>
            <p:nvPr/>
          </p:nvSpPr>
          <p:spPr>
            <a:xfrm>
              <a:off x="2682382" y="935006"/>
              <a:ext cx="510533" cy="287836"/>
            </a:xfrm>
            <a:prstGeom prst="rect">
              <a:avLst/>
            </a:prstGeom>
            <a:noFill/>
          </p:spPr>
          <p:txBody>
            <a:bodyPr wrap="square" rtlCol="0">
              <a:spAutoFit/>
            </a:bodyPr>
            <a:lstStyle/>
            <a:p>
              <a:r>
                <a:rPr lang="en-GB" sz="900" dirty="0"/>
                <a:t>Yes</a:t>
              </a:r>
            </a:p>
          </p:txBody>
        </p:sp>
        <p:sp>
          <p:nvSpPr>
            <p:cNvPr id="96" name="TextBox 95">
              <a:extLst>
                <a:ext uri="{FF2B5EF4-FFF2-40B4-BE49-F238E27FC236}">
                  <a16:creationId xmlns:a16="http://schemas.microsoft.com/office/drawing/2014/main" id="{243F3384-9931-4663-AC5D-AFA51A1F8A2E}"/>
                </a:ext>
              </a:extLst>
            </p:cNvPr>
            <p:cNvSpPr txBox="1"/>
            <p:nvPr/>
          </p:nvSpPr>
          <p:spPr>
            <a:xfrm>
              <a:off x="4494726" y="331347"/>
              <a:ext cx="510533" cy="287836"/>
            </a:xfrm>
            <a:prstGeom prst="rect">
              <a:avLst/>
            </a:prstGeom>
            <a:noFill/>
          </p:spPr>
          <p:txBody>
            <a:bodyPr wrap="square" rtlCol="0">
              <a:spAutoFit/>
            </a:bodyPr>
            <a:lstStyle/>
            <a:p>
              <a:r>
                <a:rPr lang="en-GB" sz="900" dirty="0"/>
                <a:t>No</a:t>
              </a:r>
            </a:p>
          </p:txBody>
        </p:sp>
        <p:sp>
          <p:nvSpPr>
            <p:cNvPr id="97" name="TextBox 96">
              <a:extLst>
                <a:ext uri="{FF2B5EF4-FFF2-40B4-BE49-F238E27FC236}">
                  <a16:creationId xmlns:a16="http://schemas.microsoft.com/office/drawing/2014/main" id="{9E12AB52-B616-47C5-8FBC-CBF743E4080E}"/>
                </a:ext>
              </a:extLst>
            </p:cNvPr>
            <p:cNvSpPr txBox="1"/>
            <p:nvPr/>
          </p:nvSpPr>
          <p:spPr>
            <a:xfrm>
              <a:off x="11113311" y="516113"/>
              <a:ext cx="510533" cy="287836"/>
            </a:xfrm>
            <a:prstGeom prst="rect">
              <a:avLst/>
            </a:prstGeom>
            <a:noFill/>
          </p:spPr>
          <p:txBody>
            <a:bodyPr wrap="square" rtlCol="0">
              <a:spAutoFit/>
            </a:bodyPr>
            <a:lstStyle/>
            <a:p>
              <a:r>
                <a:rPr lang="en-GB" sz="900" dirty="0"/>
                <a:t>No</a:t>
              </a:r>
            </a:p>
          </p:txBody>
        </p:sp>
        <p:sp>
          <p:nvSpPr>
            <p:cNvPr id="98" name="TextBox 97">
              <a:extLst>
                <a:ext uri="{FF2B5EF4-FFF2-40B4-BE49-F238E27FC236}">
                  <a16:creationId xmlns:a16="http://schemas.microsoft.com/office/drawing/2014/main" id="{0C4B538E-E7F9-4ED8-B7A6-4F774DFDF260}"/>
                </a:ext>
              </a:extLst>
            </p:cNvPr>
            <p:cNvSpPr txBox="1"/>
            <p:nvPr/>
          </p:nvSpPr>
          <p:spPr>
            <a:xfrm>
              <a:off x="9715475" y="1231671"/>
              <a:ext cx="510533" cy="287836"/>
            </a:xfrm>
            <a:prstGeom prst="rect">
              <a:avLst/>
            </a:prstGeom>
            <a:noFill/>
          </p:spPr>
          <p:txBody>
            <a:bodyPr wrap="square" rtlCol="0">
              <a:spAutoFit/>
            </a:bodyPr>
            <a:lstStyle/>
            <a:p>
              <a:r>
                <a:rPr lang="en-GB" sz="900" dirty="0"/>
                <a:t>Yes</a:t>
              </a:r>
            </a:p>
          </p:txBody>
        </p:sp>
        <p:sp>
          <p:nvSpPr>
            <p:cNvPr id="99" name="TextBox 98">
              <a:extLst>
                <a:ext uri="{FF2B5EF4-FFF2-40B4-BE49-F238E27FC236}">
                  <a16:creationId xmlns:a16="http://schemas.microsoft.com/office/drawing/2014/main" id="{15ADEA56-7B59-493B-9E9C-C23C85134222}"/>
                </a:ext>
              </a:extLst>
            </p:cNvPr>
            <p:cNvSpPr txBox="1"/>
            <p:nvPr/>
          </p:nvSpPr>
          <p:spPr>
            <a:xfrm>
              <a:off x="2107010" y="1536954"/>
              <a:ext cx="510533" cy="287836"/>
            </a:xfrm>
            <a:prstGeom prst="rect">
              <a:avLst/>
            </a:prstGeom>
            <a:noFill/>
          </p:spPr>
          <p:txBody>
            <a:bodyPr wrap="square" rtlCol="0">
              <a:spAutoFit/>
            </a:bodyPr>
            <a:lstStyle/>
            <a:p>
              <a:r>
                <a:rPr lang="en-GB" sz="900" dirty="0"/>
                <a:t>No</a:t>
              </a:r>
            </a:p>
          </p:txBody>
        </p:sp>
        <p:sp>
          <p:nvSpPr>
            <p:cNvPr id="100" name="TextBox 99">
              <a:extLst>
                <a:ext uri="{FF2B5EF4-FFF2-40B4-BE49-F238E27FC236}">
                  <a16:creationId xmlns:a16="http://schemas.microsoft.com/office/drawing/2014/main" id="{0DF036E6-7D9D-4925-8EAC-8FE845D82499}"/>
                </a:ext>
              </a:extLst>
            </p:cNvPr>
            <p:cNvSpPr txBox="1"/>
            <p:nvPr/>
          </p:nvSpPr>
          <p:spPr>
            <a:xfrm>
              <a:off x="1019471" y="2342842"/>
              <a:ext cx="510533" cy="287836"/>
            </a:xfrm>
            <a:prstGeom prst="rect">
              <a:avLst/>
            </a:prstGeom>
            <a:noFill/>
          </p:spPr>
          <p:txBody>
            <a:bodyPr wrap="square" rtlCol="0">
              <a:spAutoFit/>
            </a:bodyPr>
            <a:lstStyle/>
            <a:p>
              <a:r>
                <a:rPr lang="en-GB" sz="900" dirty="0"/>
                <a:t>Yes</a:t>
              </a:r>
            </a:p>
          </p:txBody>
        </p:sp>
        <p:sp>
          <p:nvSpPr>
            <p:cNvPr id="101" name="TextBox 100">
              <a:extLst>
                <a:ext uri="{FF2B5EF4-FFF2-40B4-BE49-F238E27FC236}">
                  <a16:creationId xmlns:a16="http://schemas.microsoft.com/office/drawing/2014/main" id="{810ACE3B-1E23-471C-BE86-3A24565C7294}"/>
                </a:ext>
              </a:extLst>
            </p:cNvPr>
            <p:cNvSpPr txBox="1"/>
            <p:nvPr/>
          </p:nvSpPr>
          <p:spPr>
            <a:xfrm>
              <a:off x="6728666" y="2507318"/>
              <a:ext cx="510533" cy="287836"/>
            </a:xfrm>
            <a:prstGeom prst="rect">
              <a:avLst/>
            </a:prstGeom>
            <a:noFill/>
          </p:spPr>
          <p:txBody>
            <a:bodyPr wrap="square" rtlCol="0">
              <a:spAutoFit/>
            </a:bodyPr>
            <a:lstStyle/>
            <a:p>
              <a:r>
                <a:rPr lang="en-GB" sz="900" dirty="0"/>
                <a:t>No</a:t>
              </a:r>
            </a:p>
          </p:txBody>
        </p:sp>
        <p:cxnSp>
          <p:nvCxnSpPr>
            <p:cNvPr id="102" name="Straight Arrow Connector 101">
              <a:extLst>
                <a:ext uri="{FF2B5EF4-FFF2-40B4-BE49-F238E27FC236}">
                  <a16:creationId xmlns:a16="http://schemas.microsoft.com/office/drawing/2014/main" id="{AA918B29-7406-40C3-B068-36D06CDEE496}"/>
                </a:ext>
              </a:extLst>
            </p:cNvPr>
            <p:cNvCxnSpPr>
              <a:stCxn id="70" idx="1"/>
              <a:endCxn id="71" idx="3"/>
            </p:cNvCxnSpPr>
            <p:nvPr/>
          </p:nvCxnSpPr>
          <p:spPr>
            <a:xfrm flipH="1" flipV="1">
              <a:off x="5354359" y="4565563"/>
              <a:ext cx="1918207" cy="8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730F25E3-9E58-4BFE-902E-E4C63E74EAF7}"/>
                </a:ext>
              </a:extLst>
            </p:cNvPr>
            <p:cNvCxnSpPr>
              <a:stCxn id="71" idx="1"/>
              <a:endCxn id="72" idx="3"/>
            </p:cNvCxnSpPr>
            <p:nvPr/>
          </p:nvCxnSpPr>
          <p:spPr>
            <a:xfrm flipH="1">
              <a:off x="2470841" y="4565563"/>
              <a:ext cx="1095263" cy="8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3B1D12EA-BA32-410F-8591-6D27E943C2BE}"/>
                </a:ext>
              </a:extLst>
            </p:cNvPr>
            <p:cNvSpPr txBox="1"/>
            <p:nvPr/>
          </p:nvSpPr>
          <p:spPr>
            <a:xfrm>
              <a:off x="5363900" y="3229484"/>
              <a:ext cx="510533" cy="287836"/>
            </a:xfrm>
            <a:prstGeom prst="rect">
              <a:avLst/>
            </a:prstGeom>
            <a:noFill/>
          </p:spPr>
          <p:txBody>
            <a:bodyPr wrap="square" rtlCol="0">
              <a:spAutoFit/>
            </a:bodyPr>
            <a:lstStyle/>
            <a:p>
              <a:r>
                <a:rPr lang="en-GB" sz="900" dirty="0"/>
                <a:t>Yes</a:t>
              </a:r>
            </a:p>
          </p:txBody>
        </p:sp>
        <p:sp>
          <p:nvSpPr>
            <p:cNvPr id="105" name="TextBox 104">
              <a:extLst>
                <a:ext uri="{FF2B5EF4-FFF2-40B4-BE49-F238E27FC236}">
                  <a16:creationId xmlns:a16="http://schemas.microsoft.com/office/drawing/2014/main" id="{3D44D283-D485-4D67-9A24-8ECBC9803A7F}"/>
                </a:ext>
              </a:extLst>
            </p:cNvPr>
            <p:cNvSpPr txBox="1"/>
            <p:nvPr/>
          </p:nvSpPr>
          <p:spPr>
            <a:xfrm>
              <a:off x="9032715" y="2507318"/>
              <a:ext cx="510533" cy="287836"/>
            </a:xfrm>
            <a:prstGeom prst="rect">
              <a:avLst/>
            </a:prstGeom>
            <a:noFill/>
          </p:spPr>
          <p:txBody>
            <a:bodyPr wrap="square" rtlCol="0">
              <a:spAutoFit/>
            </a:bodyPr>
            <a:lstStyle/>
            <a:p>
              <a:r>
                <a:rPr lang="en-GB" sz="900" dirty="0"/>
                <a:t>Yes</a:t>
              </a:r>
            </a:p>
          </p:txBody>
        </p:sp>
        <p:sp>
          <p:nvSpPr>
            <p:cNvPr id="106" name="TextBox 105">
              <a:extLst>
                <a:ext uri="{FF2B5EF4-FFF2-40B4-BE49-F238E27FC236}">
                  <a16:creationId xmlns:a16="http://schemas.microsoft.com/office/drawing/2014/main" id="{1F2B43D5-F9E7-4E40-93C2-8EC695AF9D03}"/>
                </a:ext>
              </a:extLst>
            </p:cNvPr>
            <p:cNvSpPr txBox="1"/>
            <p:nvPr/>
          </p:nvSpPr>
          <p:spPr>
            <a:xfrm>
              <a:off x="8104115" y="3255522"/>
              <a:ext cx="510533" cy="287836"/>
            </a:xfrm>
            <a:prstGeom prst="rect">
              <a:avLst/>
            </a:prstGeom>
            <a:noFill/>
          </p:spPr>
          <p:txBody>
            <a:bodyPr wrap="square" rtlCol="0">
              <a:spAutoFit/>
            </a:bodyPr>
            <a:lstStyle/>
            <a:p>
              <a:r>
                <a:rPr lang="en-GB" sz="900" dirty="0"/>
                <a:t>No</a:t>
              </a:r>
            </a:p>
          </p:txBody>
        </p:sp>
        <p:sp>
          <p:nvSpPr>
            <p:cNvPr id="107" name="TextBox 106">
              <a:extLst>
                <a:ext uri="{FF2B5EF4-FFF2-40B4-BE49-F238E27FC236}">
                  <a16:creationId xmlns:a16="http://schemas.microsoft.com/office/drawing/2014/main" id="{0A7529C0-FBF9-423D-9B18-3368D780A314}"/>
                </a:ext>
              </a:extLst>
            </p:cNvPr>
            <p:cNvSpPr txBox="1"/>
            <p:nvPr/>
          </p:nvSpPr>
          <p:spPr>
            <a:xfrm>
              <a:off x="1622716" y="5092920"/>
              <a:ext cx="510533" cy="287836"/>
            </a:xfrm>
            <a:prstGeom prst="rect">
              <a:avLst/>
            </a:prstGeom>
            <a:noFill/>
          </p:spPr>
          <p:txBody>
            <a:bodyPr wrap="square" rtlCol="0">
              <a:spAutoFit/>
            </a:bodyPr>
            <a:lstStyle/>
            <a:p>
              <a:r>
                <a:rPr lang="en-GB" sz="900" dirty="0"/>
                <a:t>Yes</a:t>
              </a:r>
            </a:p>
          </p:txBody>
        </p:sp>
        <p:sp>
          <p:nvSpPr>
            <p:cNvPr id="108" name="TextBox 107">
              <a:extLst>
                <a:ext uri="{FF2B5EF4-FFF2-40B4-BE49-F238E27FC236}">
                  <a16:creationId xmlns:a16="http://schemas.microsoft.com/office/drawing/2014/main" id="{309F091B-2224-4F4B-9CA4-D4B95FB76AA2}"/>
                </a:ext>
              </a:extLst>
            </p:cNvPr>
            <p:cNvSpPr txBox="1"/>
            <p:nvPr/>
          </p:nvSpPr>
          <p:spPr>
            <a:xfrm>
              <a:off x="9351840" y="4774465"/>
              <a:ext cx="510533" cy="287836"/>
            </a:xfrm>
            <a:prstGeom prst="rect">
              <a:avLst/>
            </a:prstGeom>
            <a:noFill/>
          </p:spPr>
          <p:txBody>
            <a:bodyPr wrap="square" rtlCol="0">
              <a:spAutoFit/>
            </a:bodyPr>
            <a:lstStyle/>
            <a:p>
              <a:r>
                <a:rPr lang="en-GB" sz="900" dirty="0"/>
                <a:t>Yes</a:t>
              </a:r>
            </a:p>
          </p:txBody>
        </p:sp>
        <p:sp>
          <p:nvSpPr>
            <p:cNvPr id="109" name="TextBox 108">
              <a:extLst>
                <a:ext uri="{FF2B5EF4-FFF2-40B4-BE49-F238E27FC236}">
                  <a16:creationId xmlns:a16="http://schemas.microsoft.com/office/drawing/2014/main" id="{637F22AE-225E-4F25-822C-E2709091692D}"/>
                </a:ext>
              </a:extLst>
            </p:cNvPr>
            <p:cNvSpPr txBox="1"/>
            <p:nvPr/>
          </p:nvSpPr>
          <p:spPr>
            <a:xfrm>
              <a:off x="10557909" y="5501614"/>
              <a:ext cx="510533" cy="287836"/>
            </a:xfrm>
            <a:prstGeom prst="rect">
              <a:avLst/>
            </a:prstGeom>
            <a:noFill/>
          </p:spPr>
          <p:txBody>
            <a:bodyPr wrap="square" rtlCol="0">
              <a:spAutoFit/>
            </a:bodyPr>
            <a:lstStyle/>
            <a:p>
              <a:r>
                <a:rPr lang="en-GB" sz="900" dirty="0"/>
                <a:t>No</a:t>
              </a:r>
            </a:p>
          </p:txBody>
        </p:sp>
        <p:sp>
          <p:nvSpPr>
            <p:cNvPr id="110" name="TextBox 109">
              <a:extLst>
                <a:ext uri="{FF2B5EF4-FFF2-40B4-BE49-F238E27FC236}">
                  <a16:creationId xmlns:a16="http://schemas.microsoft.com/office/drawing/2014/main" id="{150D7113-6B84-46BE-A6F9-83D88995CD9D}"/>
                </a:ext>
              </a:extLst>
            </p:cNvPr>
            <p:cNvSpPr txBox="1"/>
            <p:nvPr/>
          </p:nvSpPr>
          <p:spPr>
            <a:xfrm>
              <a:off x="398906" y="4370034"/>
              <a:ext cx="510533" cy="287836"/>
            </a:xfrm>
            <a:prstGeom prst="rect">
              <a:avLst/>
            </a:prstGeom>
            <a:noFill/>
          </p:spPr>
          <p:txBody>
            <a:bodyPr wrap="square" rtlCol="0">
              <a:spAutoFit/>
            </a:bodyPr>
            <a:lstStyle/>
            <a:p>
              <a:r>
                <a:rPr lang="en-GB" sz="900" dirty="0"/>
                <a:t>No</a:t>
              </a:r>
            </a:p>
          </p:txBody>
        </p:sp>
        <p:sp>
          <p:nvSpPr>
            <p:cNvPr id="111" name="TextBox 110">
              <a:extLst>
                <a:ext uri="{FF2B5EF4-FFF2-40B4-BE49-F238E27FC236}">
                  <a16:creationId xmlns:a16="http://schemas.microsoft.com/office/drawing/2014/main" id="{AE16BC28-CBDC-410B-B39C-57B5F0353AAB}"/>
                </a:ext>
              </a:extLst>
            </p:cNvPr>
            <p:cNvSpPr txBox="1"/>
            <p:nvPr/>
          </p:nvSpPr>
          <p:spPr>
            <a:xfrm>
              <a:off x="1771859" y="5767730"/>
              <a:ext cx="510533" cy="287836"/>
            </a:xfrm>
            <a:prstGeom prst="rect">
              <a:avLst/>
            </a:prstGeom>
            <a:noFill/>
          </p:spPr>
          <p:txBody>
            <a:bodyPr wrap="square" rtlCol="0">
              <a:spAutoFit/>
            </a:bodyPr>
            <a:lstStyle/>
            <a:p>
              <a:r>
                <a:rPr lang="en-GB" sz="900" dirty="0"/>
                <a:t>Yes</a:t>
              </a:r>
            </a:p>
          </p:txBody>
        </p:sp>
        <p:sp>
          <p:nvSpPr>
            <p:cNvPr id="112" name="TextBox 111">
              <a:extLst>
                <a:ext uri="{FF2B5EF4-FFF2-40B4-BE49-F238E27FC236}">
                  <a16:creationId xmlns:a16="http://schemas.microsoft.com/office/drawing/2014/main" id="{A9F59CF9-3CC5-423A-99B8-7AC9C35D4EF3}"/>
                </a:ext>
              </a:extLst>
            </p:cNvPr>
            <p:cNvSpPr txBox="1"/>
            <p:nvPr/>
          </p:nvSpPr>
          <p:spPr>
            <a:xfrm>
              <a:off x="1112183" y="6479797"/>
              <a:ext cx="510533" cy="287836"/>
            </a:xfrm>
            <a:prstGeom prst="rect">
              <a:avLst/>
            </a:prstGeom>
            <a:noFill/>
          </p:spPr>
          <p:txBody>
            <a:bodyPr wrap="square" rtlCol="0">
              <a:spAutoFit/>
            </a:bodyPr>
            <a:lstStyle/>
            <a:p>
              <a:r>
                <a:rPr lang="en-GB" sz="900" dirty="0"/>
                <a:t>No</a:t>
              </a:r>
            </a:p>
          </p:txBody>
        </p:sp>
      </p:grpSp>
    </p:spTree>
    <p:extLst>
      <p:ext uri="{BB962C8B-B14F-4D97-AF65-F5344CB8AC3E}">
        <p14:creationId xmlns:p14="http://schemas.microsoft.com/office/powerpoint/2010/main" val="161349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343745-111A-4ADD-933C-D843D0090F55}"/>
              </a:ext>
            </a:extLst>
          </p:cNvPr>
          <p:cNvSpPr>
            <a:spLocks noGrp="1"/>
          </p:cNvSpPr>
          <p:nvPr>
            <p:ph type="body" sz="quarter" idx="13"/>
          </p:nvPr>
        </p:nvSpPr>
        <p:spPr/>
        <p:txBody>
          <a:bodyPr/>
          <a:lstStyle/>
          <a:p>
            <a:r>
              <a:rPr lang="en-GB" b="1" dirty="0"/>
              <a:t>Banns</a:t>
            </a:r>
            <a:endParaRPr lang="en-GB" dirty="0"/>
          </a:p>
          <a:p>
            <a:endParaRPr lang="en-GB" dirty="0"/>
          </a:p>
        </p:txBody>
      </p:sp>
      <p:sp>
        <p:nvSpPr>
          <p:cNvPr id="6" name="Content Placeholder 1">
            <a:extLst>
              <a:ext uri="{FF2B5EF4-FFF2-40B4-BE49-F238E27FC236}">
                <a16:creationId xmlns:a16="http://schemas.microsoft.com/office/drawing/2014/main" id="{99819927-1455-4592-A0F3-B4F7EC25803A}"/>
              </a:ext>
            </a:extLst>
          </p:cNvPr>
          <p:cNvSpPr>
            <a:spLocks noGrp="1"/>
          </p:cNvSpPr>
          <p:nvPr>
            <p:ph sz="half" idx="1"/>
          </p:nvPr>
        </p:nvSpPr>
        <p:spPr>
          <a:xfrm>
            <a:off x="323851" y="1509160"/>
            <a:ext cx="8569324" cy="1078330"/>
          </a:xfrm>
        </p:spPr>
        <p:txBody>
          <a:bodyPr/>
          <a:lstStyle/>
          <a:p>
            <a:pPr marL="0" indent="0">
              <a:buNone/>
            </a:pPr>
            <a:r>
              <a:rPr lang="en-GB" sz="2400" b="1" dirty="0"/>
              <a:t>Q. Where must banns be published if the marriage is to take place in the parish church where one party resides.</a:t>
            </a:r>
          </a:p>
          <a:p>
            <a:pPr marL="514350" indent="-514350">
              <a:buAutoNum type="alphaUcPeriod" startAt="17"/>
            </a:pPr>
            <a:endParaRPr lang="en-GB" sz="2400" b="1" dirty="0"/>
          </a:p>
          <a:p>
            <a:endParaRPr lang="en-GB" sz="2400" dirty="0"/>
          </a:p>
          <a:p>
            <a:endParaRPr lang="en-GB" sz="1200" dirty="0"/>
          </a:p>
        </p:txBody>
      </p:sp>
      <p:sp>
        <p:nvSpPr>
          <p:cNvPr id="7" name="Content Placeholder 1">
            <a:extLst>
              <a:ext uri="{FF2B5EF4-FFF2-40B4-BE49-F238E27FC236}">
                <a16:creationId xmlns:a16="http://schemas.microsoft.com/office/drawing/2014/main" id="{A1942AD2-6BAB-4FB7-9292-9A9CDF2BB1CE}"/>
              </a:ext>
            </a:extLst>
          </p:cNvPr>
          <p:cNvSpPr txBox="1">
            <a:spLocks/>
          </p:cNvSpPr>
          <p:nvPr/>
        </p:nvSpPr>
        <p:spPr>
          <a:xfrm>
            <a:off x="323851" y="2708920"/>
            <a:ext cx="8569324" cy="107833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A</a:t>
            </a:r>
            <a:r>
              <a:rPr lang="en-GB" sz="2400" dirty="0"/>
              <a:t>. In this case banns would be called in that parish church and also in the parish church of the parish where the other party resides.</a:t>
            </a:r>
          </a:p>
          <a:p>
            <a:pPr marL="0" indent="0">
              <a:buNone/>
            </a:pPr>
            <a:endParaRPr lang="en-GB" sz="2400" b="1" dirty="0"/>
          </a:p>
          <a:p>
            <a:endParaRPr lang="en-GB" sz="2400" dirty="0"/>
          </a:p>
          <a:p>
            <a:endParaRPr lang="en-GB" sz="1200" dirty="0"/>
          </a:p>
        </p:txBody>
      </p:sp>
      <p:sp>
        <p:nvSpPr>
          <p:cNvPr id="8" name="Content Placeholder 1">
            <a:extLst>
              <a:ext uri="{FF2B5EF4-FFF2-40B4-BE49-F238E27FC236}">
                <a16:creationId xmlns:a16="http://schemas.microsoft.com/office/drawing/2014/main" id="{FCFE502B-ECB0-4A31-B2FD-D6E1AD87A751}"/>
              </a:ext>
            </a:extLst>
          </p:cNvPr>
          <p:cNvSpPr txBox="1">
            <a:spLocks/>
          </p:cNvSpPr>
          <p:nvPr/>
        </p:nvSpPr>
        <p:spPr>
          <a:xfrm>
            <a:off x="250825" y="3908680"/>
            <a:ext cx="8569324" cy="132119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GB" sz="2400" b="1" dirty="0"/>
              <a:t>Q. What happens where one of the parties worships elsewhere and is on the electoral roll of that church and wants to marry there?</a:t>
            </a:r>
          </a:p>
          <a:p>
            <a:endParaRPr lang="en-GB" sz="2400" dirty="0"/>
          </a:p>
          <a:p>
            <a:endParaRPr lang="en-GB" sz="2400" dirty="0"/>
          </a:p>
        </p:txBody>
      </p:sp>
      <p:sp>
        <p:nvSpPr>
          <p:cNvPr id="9" name="Content Placeholder 1">
            <a:extLst>
              <a:ext uri="{FF2B5EF4-FFF2-40B4-BE49-F238E27FC236}">
                <a16:creationId xmlns:a16="http://schemas.microsoft.com/office/drawing/2014/main" id="{2BD5B41B-48FF-472C-A546-CAABE94EF22C}"/>
              </a:ext>
            </a:extLst>
          </p:cNvPr>
          <p:cNvSpPr txBox="1">
            <a:spLocks/>
          </p:cNvSpPr>
          <p:nvPr/>
        </p:nvSpPr>
        <p:spPr>
          <a:xfrm>
            <a:off x="250825" y="5229870"/>
            <a:ext cx="8569324" cy="144016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A</a:t>
            </a:r>
            <a:r>
              <a:rPr lang="en-GB" sz="2400" dirty="0"/>
              <a:t>. In such a situation banns would be published in the church where they worship and also both parish churches where each of the couple reside.</a:t>
            </a:r>
            <a:endParaRPr lang="en-GB" sz="2400" b="1" dirty="0"/>
          </a:p>
          <a:p>
            <a:endParaRPr lang="en-GB" sz="2400" dirty="0"/>
          </a:p>
          <a:p>
            <a:endParaRPr lang="en-GB" sz="1200" dirty="0"/>
          </a:p>
        </p:txBody>
      </p:sp>
    </p:spTree>
    <p:extLst>
      <p:ext uri="{BB962C8B-B14F-4D97-AF65-F5344CB8AC3E}">
        <p14:creationId xmlns:p14="http://schemas.microsoft.com/office/powerpoint/2010/main" val="74432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343745-111A-4ADD-933C-D843D0090F55}"/>
              </a:ext>
            </a:extLst>
          </p:cNvPr>
          <p:cNvSpPr>
            <a:spLocks noGrp="1"/>
          </p:cNvSpPr>
          <p:nvPr>
            <p:ph type="body" sz="quarter" idx="13"/>
          </p:nvPr>
        </p:nvSpPr>
        <p:spPr/>
        <p:txBody>
          <a:bodyPr/>
          <a:lstStyle/>
          <a:p>
            <a:r>
              <a:rPr lang="en-GB" b="1" dirty="0"/>
              <a:t>Banns</a:t>
            </a:r>
            <a:endParaRPr lang="en-GB" dirty="0"/>
          </a:p>
          <a:p>
            <a:endParaRPr lang="en-GB" dirty="0"/>
          </a:p>
        </p:txBody>
      </p:sp>
      <p:sp>
        <p:nvSpPr>
          <p:cNvPr id="6" name="Content Placeholder 1">
            <a:extLst>
              <a:ext uri="{FF2B5EF4-FFF2-40B4-BE49-F238E27FC236}">
                <a16:creationId xmlns:a16="http://schemas.microsoft.com/office/drawing/2014/main" id="{99819927-1455-4592-A0F3-B4F7EC25803A}"/>
              </a:ext>
            </a:extLst>
          </p:cNvPr>
          <p:cNvSpPr>
            <a:spLocks noGrp="1"/>
          </p:cNvSpPr>
          <p:nvPr>
            <p:ph sz="half" idx="1"/>
          </p:nvPr>
        </p:nvSpPr>
        <p:spPr>
          <a:xfrm>
            <a:off x="323851" y="1509160"/>
            <a:ext cx="8569324" cy="1199760"/>
          </a:xfrm>
        </p:spPr>
        <p:txBody>
          <a:bodyPr/>
          <a:lstStyle/>
          <a:p>
            <a:pPr marL="0" indent="0">
              <a:buNone/>
            </a:pPr>
            <a:r>
              <a:rPr lang="en-GB" sz="2400" b="1" dirty="0"/>
              <a:t>Q. Is it different if they are to marry in a church where they have a qualifying connection?</a:t>
            </a:r>
            <a:endParaRPr lang="en-GB" sz="2400" dirty="0"/>
          </a:p>
          <a:p>
            <a:endParaRPr lang="en-GB" sz="2400" dirty="0"/>
          </a:p>
        </p:txBody>
      </p:sp>
      <p:sp>
        <p:nvSpPr>
          <p:cNvPr id="7" name="Content Placeholder 1">
            <a:extLst>
              <a:ext uri="{FF2B5EF4-FFF2-40B4-BE49-F238E27FC236}">
                <a16:creationId xmlns:a16="http://schemas.microsoft.com/office/drawing/2014/main" id="{A1942AD2-6BAB-4FB7-9292-9A9CDF2BB1CE}"/>
              </a:ext>
            </a:extLst>
          </p:cNvPr>
          <p:cNvSpPr txBox="1">
            <a:spLocks/>
          </p:cNvSpPr>
          <p:nvPr/>
        </p:nvSpPr>
        <p:spPr>
          <a:xfrm>
            <a:off x="323851" y="2708920"/>
            <a:ext cx="8569324" cy="108012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A</a:t>
            </a:r>
            <a:r>
              <a:rPr lang="en-GB" sz="2400" dirty="0"/>
              <a:t>. No.  Banns must be called in the church where they are to marry and also in their parish churches.</a:t>
            </a:r>
            <a:endParaRPr lang="en-GB" sz="2400" b="1" dirty="0"/>
          </a:p>
          <a:p>
            <a:endParaRPr lang="en-GB" sz="2400" dirty="0"/>
          </a:p>
          <a:p>
            <a:endParaRPr lang="en-GB" sz="2400" dirty="0"/>
          </a:p>
        </p:txBody>
      </p:sp>
      <p:sp>
        <p:nvSpPr>
          <p:cNvPr id="8" name="Content Placeholder 1">
            <a:extLst>
              <a:ext uri="{FF2B5EF4-FFF2-40B4-BE49-F238E27FC236}">
                <a16:creationId xmlns:a16="http://schemas.microsoft.com/office/drawing/2014/main" id="{FCFE502B-ECB0-4A31-B2FD-D6E1AD87A751}"/>
              </a:ext>
            </a:extLst>
          </p:cNvPr>
          <p:cNvSpPr txBox="1">
            <a:spLocks/>
          </p:cNvSpPr>
          <p:nvPr/>
        </p:nvSpPr>
        <p:spPr>
          <a:xfrm>
            <a:off x="250825" y="3908680"/>
            <a:ext cx="8569324" cy="144016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Q. Our parish church is closed for repairs?  Where should banns be called?</a:t>
            </a:r>
            <a:endParaRPr lang="en-GB" sz="2400" dirty="0"/>
          </a:p>
          <a:p>
            <a:endParaRPr lang="en-GB" sz="2400" dirty="0"/>
          </a:p>
        </p:txBody>
      </p:sp>
      <p:sp>
        <p:nvSpPr>
          <p:cNvPr id="9" name="Content Placeholder 1">
            <a:extLst>
              <a:ext uri="{FF2B5EF4-FFF2-40B4-BE49-F238E27FC236}">
                <a16:creationId xmlns:a16="http://schemas.microsoft.com/office/drawing/2014/main" id="{2BD5B41B-48FF-472C-A546-CAABE94EF22C}"/>
              </a:ext>
            </a:extLst>
          </p:cNvPr>
          <p:cNvSpPr txBox="1">
            <a:spLocks/>
          </p:cNvSpPr>
          <p:nvPr/>
        </p:nvSpPr>
        <p:spPr>
          <a:xfrm>
            <a:off x="250825" y="4981804"/>
            <a:ext cx="8569324" cy="144016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A</a:t>
            </a:r>
            <a:r>
              <a:rPr lang="en-GB" sz="2400" dirty="0"/>
              <a:t>. The wedding can take place in a neighbouring parish church and so banns would be called there and the parish church where the other party resides.</a:t>
            </a:r>
          </a:p>
          <a:p>
            <a:endParaRPr lang="en-GB" sz="2400" dirty="0"/>
          </a:p>
        </p:txBody>
      </p:sp>
    </p:spTree>
    <p:extLst>
      <p:ext uri="{BB962C8B-B14F-4D97-AF65-F5344CB8AC3E}">
        <p14:creationId xmlns:p14="http://schemas.microsoft.com/office/powerpoint/2010/main" val="194137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343745-111A-4ADD-933C-D843D0090F55}"/>
              </a:ext>
            </a:extLst>
          </p:cNvPr>
          <p:cNvSpPr>
            <a:spLocks noGrp="1"/>
          </p:cNvSpPr>
          <p:nvPr>
            <p:ph type="body" sz="quarter" idx="13"/>
          </p:nvPr>
        </p:nvSpPr>
        <p:spPr/>
        <p:txBody>
          <a:bodyPr/>
          <a:lstStyle/>
          <a:p>
            <a:r>
              <a:rPr lang="en-GB" b="1" dirty="0"/>
              <a:t>Banns</a:t>
            </a:r>
            <a:endParaRPr lang="en-GB" dirty="0"/>
          </a:p>
          <a:p>
            <a:endParaRPr lang="en-GB" dirty="0"/>
          </a:p>
        </p:txBody>
      </p:sp>
      <p:sp>
        <p:nvSpPr>
          <p:cNvPr id="6" name="Content Placeholder 1">
            <a:extLst>
              <a:ext uri="{FF2B5EF4-FFF2-40B4-BE49-F238E27FC236}">
                <a16:creationId xmlns:a16="http://schemas.microsoft.com/office/drawing/2014/main" id="{99819927-1455-4592-A0F3-B4F7EC25803A}"/>
              </a:ext>
            </a:extLst>
          </p:cNvPr>
          <p:cNvSpPr>
            <a:spLocks noGrp="1"/>
          </p:cNvSpPr>
          <p:nvPr>
            <p:ph sz="half" idx="1"/>
          </p:nvPr>
        </p:nvSpPr>
        <p:spPr>
          <a:xfrm>
            <a:off x="335073" y="1731995"/>
            <a:ext cx="8569324" cy="649288"/>
          </a:xfrm>
        </p:spPr>
        <p:txBody>
          <a:bodyPr/>
          <a:lstStyle/>
          <a:p>
            <a:pPr marL="0" indent="0">
              <a:buNone/>
            </a:pPr>
            <a:r>
              <a:rPr lang="en-GB" sz="2400" b="1" dirty="0"/>
              <a:t>Q. My fiancé lives in Scotland.  Where should the banns be called.</a:t>
            </a:r>
          </a:p>
          <a:p>
            <a:endParaRPr lang="en-GB" sz="2400" dirty="0"/>
          </a:p>
          <a:p>
            <a:endParaRPr lang="en-GB" sz="2400" dirty="0"/>
          </a:p>
        </p:txBody>
      </p:sp>
      <p:sp>
        <p:nvSpPr>
          <p:cNvPr id="7" name="Content Placeholder 1">
            <a:extLst>
              <a:ext uri="{FF2B5EF4-FFF2-40B4-BE49-F238E27FC236}">
                <a16:creationId xmlns:a16="http://schemas.microsoft.com/office/drawing/2014/main" id="{A1942AD2-6BAB-4FB7-9292-9A9CDF2BB1CE}"/>
              </a:ext>
            </a:extLst>
          </p:cNvPr>
          <p:cNvSpPr txBox="1">
            <a:spLocks/>
          </p:cNvSpPr>
          <p:nvPr/>
        </p:nvSpPr>
        <p:spPr>
          <a:xfrm>
            <a:off x="335073" y="2319229"/>
            <a:ext cx="8569324" cy="144016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A</a:t>
            </a:r>
            <a:r>
              <a:rPr lang="en-GB" sz="2400" dirty="0"/>
              <a:t>. This is a trick question.  Because banns cannot be called in Scotland in a form to satisfy the requirements of the Marriage Act, this couple should be advised to marry by Common Licence.</a:t>
            </a:r>
          </a:p>
          <a:p>
            <a:pPr marL="0" indent="0">
              <a:buNone/>
            </a:pPr>
            <a:endParaRPr lang="en-GB" sz="2400" b="1" dirty="0"/>
          </a:p>
          <a:p>
            <a:endParaRPr lang="en-GB" sz="2400" dirty="0"/>
          </a:p>
          <a:p>
            <a:endParaRPr lang="en-GB" sz="2400" dirty="0"/>
          </a:p>
        </p:txBody>
      </p:sp>
      <p:sp>
        <p:nvSpPr>
          <p:cNvPr id="8" name="Content Placeholder 1">
            <a:extLst>
              <a:ext uri="{FF2B5EF4-FFF2-40B4-BE49-F238E27FC236}">
                <a16:creationId xmlns:a16="http://schemas.microsoft.com/office/drawing/2014/main" id="{FCFE502B-ECB0-4A31-B2FD-D6E1AD87A751}"/>
              </a:ext>
            </a:extLst>
          </p:cNvPr>
          <p:cNvSpPr txBox="1">
            <a:spLocks/>
          </p:cNvSpPr>
          <p:nvPr/>
        </p:nvSpPr>
        <p:spPr>
          <a:xfrm>
            <a:off x="335073" y="3759389"/>
            <a:ext cx="8569324" cy="703297"/>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Q. Must banns be called on successive Sundays</a:t>
            </a:r>
            <a:r>
              <a:rPr lang="en-GB" sz="2400" dirty="0"/>
              <a:t>?</a:t>
            </a:r>
          </a:p>
          <a:p>
            <a:endParaRPr lang="en-GB" sz="2400" dirty="0"/>
          </a:p>
          <a:p>
            <a:endParaRPr lang="en-GB" sz="2400" dirty="0"/>
          </a:p>
        </p:txBody>
      </p:sp>
      <p:sp>
        <p:nvSpPr>
          <p:cNvPr id="9" name="Content Placeholder 1">
            <a:extLst>
              <a:ext uri="{FF2B5EF4-FFF2-40B4-BE49-F238E27FC236}">
                <a16:creationId xmlns:a16="http://schemas.microsoft.com/office/drawing/2014/main" id="{2BD5B41B-48FF-472C-A546-CAABE94EF22C}"/>
              </a:ext>
            </a:extLst>
          </p:cNvPr>
          <p:cNvSpPr txBox="1">
            <a:spLocks/>
          </p:cNvSpPr>
          <p:nvPr/>
        </p:nvSpPr>
        <p:spPr>
          <a:xfrm>
            <a:off x="335073" y="4333897"/>
            <a:ext cx="8569324" cy="144016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A</a:t>
            </a:r>
            <a:r>
              <a:rPr lang="en-GB" sz="2400" dirty="0"/>
              <a:t>. No.  As long as they are published on three Sundays preceding the marriage that is fine.  They should be called at the principal service of the church.  In other words the one which is likely to be attended by the greatest number of people who habitually attend public worship.  In most cases this would be a morning service but in some parishes it will be an evening service.</a:t>
            </a:r>
          </a:p>
          <a:p>
            <a:endParaRPr lang="en-GB" sz="2400" dirty="0"/>
          </a:p>
        </p:txBody>
      </p:sp>
    </p:spTree>
    <p:extLst>
      <p:ext uri="{BB962C8B-B14F-4D97-AF65-F5344CB8AC3E}">
        <p14:creationId xmlns:p14="http://schemas.microsoft.com/office/powerpoint/2010/main" val="140405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343745-111A-4ADD-933C-D843D0090F55}"/>
              </a:ext>
            </a:extLst>
          </p:cNvPr>
          <p:cNvSpPr>
            <a:spLocks noGrp="1"/>
          </p:cNvSpPr>
          <p:nvPr>
            <p:ph type="body" sz="quarter" idx="13"/>
          </p:nvPr>
        </p:nvSpPr>
        <p:spPr/>
        <p:txBody>
          <a:bodyPr/>
          <a:lstStyle/>
          <a:p>
            <a:r>
              <a:rPr lang="en-GB" b="1" dirty="0"/>
              <a:t>Banns</a:t>
            </a:r>
            <a:endParaRPr lang="en-GB" dirty="0"/>
          </a:p>
          <a:p>
            <a:endParaRPr lang="en-GB" dirty="0"/>
          </a:p>
        </p:txBody>
      </p:sp>
      <p:sp>
        <p:nvSpPr>
          <p:cNvPr id="6" name="Content Placeholder 1">
            <a:extLst>
              <a:ext uri="{FF2B5EF4-FFF2-40B4-BE49-F238E27FC236}">
                <a16:creationId xmlns:a16="http://schemas.microsoft.com/office/drawing/2014/main" id="{99819927-1455-4592-A0F3-B4F7EC25803A}"/>
              </a:ext>
            </a:extLst>
          </p:cNvPr>
          <p:cNvSpPr>
            <a:spLocks noGrp="1"/>
          </p:cNvSpPr>
          <p:nvPr>
            <p:ph sz="half" idx="1"/>
          </p:nvPr>
        </p:nvSpPr>
        <p:spPr>
          <a:xfrm>
            <a:off x="323851" y="1509160"/>
            <a:ext cx="8569324" cy="649288"/>
          </a:xfrm>
        </p:spPr>
        <p:txBody>
          <a:bodyPr/>
          <a:lstStyle/>
          <a:p>
            <a:pPr marL="0" indent="0">
              <a:buNone/>
            </a:pPr>
            <a:r>
              <a:rPr lang="en-GB" sz="2400" b="1" dirty="0"/>
              <a:t>Q. Can banns be called by a Reader?</a:t>
            </a:r>
            <a:endParaRPr lang="en-GB" sz="2400" dirty="0"/>
          </a:p>
          <a:p>
            <a:pPr marL="514350" indent="-514350">
              <a:buAutoNum type="alphaUcPeriod" startAt="17"/>
            </a:pPr>
            <a:endParaRPr lang="en-GB" sz="2400" b="1" dirty="0"/>
          </a:p>
          <a:p>
            <a:endParaRPr lang="en-GB" sz="2400" dirty="0"/>
          </a:p>
          <a:p>
            <a:endParaRPr lang="en-GB" sz="2400" dirty="0"/>
          </a:p>
        </p:txBody>
      </p:sp>
      <p:sp>
        <p:nvSpPr>
          <p:cNvPr id="7" name="Content Placeholder 1">
            <a:extLst>
              <a:ext uri="{FF2B5EF4-FFF2-40B4-BE49-F238E27FC236}">
                <a16:creationId xmlns:a16="http://schemas.microsoft.com/office/drawing/2014/main" id="{A1942AD2-6BAB-4FB7-9292-9A9CDF2BB1CE}"/>
              </a:ext>
            </a:extLst>
          </p:cNvPr>
          <p:cNvSpPr txBox="1">
            <a:spLocks/>
          </p:cNvSpPr>
          <p:nvPr/>
        </p:nvSpPr>
        <p:spPr>
          <a:xfrm>
            <a:off x="330083" y="2069857"/>
            <a:ext cx="8569324" cy="144016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A</a:t>
            </a:r>
            <a:r>
              <a:rPr lang="en-GB" sz="2400" dirty="0"/>
              <a:t>. If there are clergy officiating at the service where banns are published, then they must call them but where there are no clergy officiating a lay person may do so.  This should usually be the Reader who was officiating.</a:t>
            </a:r>
          </a:p>
          <a:p>
            <a:pPr marL="0" indent="0">
              <a:buNone/>
            </a:pPr>
            <a:endParaRPr lang="en-GB" sz="2400" b="1" dirty="0"/>
          </a:p>
          <a:p>
            <a:endParaRPr lang="en-GB" sz="2400" dirty="0"/>
          </a:p>
          <a:p>
            <a:endParaRPr lang="en-GB" sz="1200" dirty="0"/>
          </a:p>
        </p:txBody>
      </p:sp>
      <p:sp>
        <p:nvSpPr>
          <p:cNvPr id="8" name="Content Placeholder 1">
            <a:extLst>
              <a:ext uri="{FF2B5EF4-FFF2-40B4-BE49-F238E27FC236}">
                <a16:creationId xmlns:a16="http://schemas.microsoft.com/office/drawing/2014/main" id="{FCFE502B-ECB0-4A31-B2FD-D6E1AD87A751}"/>
              </a:ext>
            </a:extLst>
          </p:cNvPr>
          <p:cNvSpPr txBox="1">
            <a:spLocks/>
          </p:cNvSpPr>
          <p:nvPr/>
        </p:nvSpPr>
        <p:spPr>
          <a:xfrm>
            <a:off x="287338" y="3649863"/>
            <a:ext cx="8569324" cy="144016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Q. Do I use the wording of banns from the Book of Common Prayer when the marriage is to take place in a church where someone has a qualifying connection?</a:t>
            </a:r>
            <a:endParaRPr lang="en-GB" sz="2400" dirty="0"/>
          </a:p>
          <a:p>
            <a:endParaRPr lang="en-GB" sz="2400" dirty="0"/>
          </a:p>
          <a:p>
            <a:endParaRPr lang="en-GB" sz="2400" dirty="0"/>
          </a:p>
        </p:txBody>
      </p:sp>
      <p:sp>
        <p:nvSpPr>
          <p:cNvPr id="9" name="Content Placeholder 1">
            <a:extLst>
              <a:ext uri="{FF2B5EF4-FFF2-40B4-BE49-F238E27FC236}">
                <a16:creationId xmlns:a16="http://schemas.microsoft.com/office/drawing/2014/main" id="{2BD5B41B-48FF-472C-A546-CAABE94EF22C}"/>
              </a:ext>
            </a:extLst>
          </p:cNvPr>
          <p:cNvSpPr txBox="1">
            <a:spLocks/>
          </p:cNvSpPr>
          <p:nvPr/>
        </p:nvSpPr>
        <p:spPr>
          <a:xfrm>
            <a:off x="287338" y="4797152"/>
            <a:ext cx="8569324" cy="144016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A</a:t>
            </a:r>
            <a:r>
              <a:rPr lang="en-GB" sz="2400" dirty="0"/>
              <a:t>. Not exactly.  The wording should be changed slightly to read “I publish the banns of marriage between A of the parish of X who wishes to be married in this church by virtue of his qualifying connection with this parish and of B of the parish of Y etc”.</a:t>
            </a:r>
          </a:p>
          <a:p>
            <a:endParaRPr lang="en-GB" sz="2400" dirty="0"/>
          </a:p>
        </p:txBody>
      </p:sp>
    </p:spTree>
    <p:extLst>
      <p:ext uri="{BB962C8B-B14F-4D97-AF65-F5344CB8AC3E}">
        <p14:creationId xmlns:p14="http://schemas.microsoft.com/office/powerpoint/2010/main" val="174504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343745-111A-4ADD-933C-D843D0090F55}"/>
              </a:ext>
            </a:extLst>
          </p:cNvPr>
          <p:cNvSpPr>
            <a:spLocks noGrp="1"/>
          </p:cNvSpPr>
          <p:nvPr>
            <p:ph type="body" sz="quarter" idx="13"/>
          </p:nvPr>
        </p:nvSpPr>
        <p:spPr/>
        <p:txBody>
          <a:bodyPr/>
          <a:lstStyle/>
          <a:p>
            <a:r>
              <a:rPr lang="en-GB" b="1" dirty="0"/>
              <a:t>Banns</a:t>
            </a:r>
            <a:endParaRPr lang="en-GB" dirty="0"/>
          </a:p>
          <a:p>
            <a:endParaRPr lang="en-GB" dirty="0"/>
          </a:p>
        </p:txBody>
      </p:sp>
      <p:sp>
        <p:nvSpPr>
          <p:cNvPr id="6" name="Content Placeholder 1">
            <a:extLst>
              <a:ext uri="{FF2B5EF4-FFF2-40B4-BE49-F238E27FC236}">
                <a16:creationId xmlns:a16="http://schemas.microsoft.com/office/drawing/2014/main" id="{99819927-1455-4592-A0F3-B4F7EC25803A}"/>
              </a:ext>
            </a:extLst>
          </p:cNvPr>
          <p:cNvSpPr>
            <a:spLocks noGrp="1"/>
          </p:cNvSpPr>
          <p:nvPr>
            <p:ph sz="half" idx="1"/>
          </p:nvPr>
        </p:nvSpPr>
        <p:spPr>
          <a:xfrm>
            <a:off x="323851" y="1509160"/>
            <a:ext cx="8569324" cy="649288"/>
          </a:xfrm>
        </p:spPr>
        <p:txBody>
          <a:bodyPr/>
          <a:lstStyle/>
          <a:p>
            <a:pPr marL="0" indent="0">
              <a:buNone/>
            </a:pPr>
            <a:r>
              <a:rPr lang="en-GB" sz="2400" b="1" dirty="0"/>
              <a:t>Q. Someone has objected to banns.  What do I do</a:t>
            </a:r>
            <a:r>
              <a:rPr lang="en-GB" sz="2400" dirty="0"/>
              <a:t>?</a:t>
            </a:r>
          </a:p>
          <a:p>
            <a:pPr marL="514350" indent="-514350">
              <a:buAutoNum type="alphaUcPeriod" startAt="17"/>
            </a:pPr>
            <a:endParaRPr lang="en-GB" sz="2400" b="1" dirty="0"/>
          </a:p>
          <a:p>
            <a:endParaRPr lang="en-GB" sz="2400" dirty="0"/>
          </a:p>
          <a:p>
            <a:endParaRPr lang="en-GB" sz="2400" dirty="0"/>
          </a:p>
        </p:txBody>
      </p:sp>
      <p:sp>
        <p:nvSpPr>
          <p:cNvPr id="7" name="Content Placeholder 1">
            <a:extLst>
              <a:ext uri="{FF2B5EF4-FFF2-40B4-BE49-F238E27FC236}">
                <a16:creationId xmlns:a16="http://schemas.microsoft.com/office/drawing/2014/main" id="{A1942AD2-6BAB-4FB7-9292-9A9CDF2BB1CE}"/>
              </a:ext>
            </a:extLst>
          </p:cNvPr>
          <p:cNvSpPr txBox="1">
            <a:spLocks/>
          </p:cNvSpPr>
          <p:nvPr/>
        </p:nvSpPr>
        <p:spPr>
          <a:xfrm>
            <a:off x="323850" y="1988840"/>
            <a:ext cx="8569324" cy="2304256"/>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000" b="1" dirty="0"/>
              <a:t>A</a:t>
            </a:r>
            <a:r>
              <a:rPr lang="en-GB" sz="2000" dirty="0"/>
              <a:t>. The objection must be legally valid and supported by evidence and so if the objection is that one of the couple will be under 16 at the date of the marriage, that they are related in some way e.g. brother and sister, that they are not mentally capable of giving consent to marry or that they are already married then the objection is sustainable.  If the objection is that the objector disapproves of re-marriage after divorce, for instance, then that is not sustainable.</a:t>
            </a:r>
            <a:endParaRPr lang="en-GB" sz="2000" b="1" dirty="0"/>
          </a:p>
          <a:p>
            <a:endParaRPr lang="en-GB" sz="2000" dirty="0"/>
          </a:p>
          <a:p>
            <a:endParaRPr lang="en-GB" sz="2000" dirty="0"/>
          </a:p>
        </p:txBody>
      </p:sp>
      <p:sp>
        <p:nvSpPr>
          <p:cNvPr id="8" name="Content Placeholder 1">
            <a:extLst>
              <a:ext uri="{FF2B5EF4-FFF2-40B4-BE49-F238E27FC236}">
                <a16:creationId xmlns:a16="http://schemas.microsoft.com/office/drawing/2014/main" id="{FCFE502B-ECB0-4A31-B2FD-D6E1AD87A751}"/>
              </a:ext>
            </a:extLst>
          </p:cNvPr>
          <p:cNvSpPr txBox="1">
            <a:spLocks/>
          </p:cNvSpPr>
          <p:nvPr/>
        </p:nvSpPr>
        <p:spPr>
          <a:xfrm>
            <a:off x="241660" y="4293096"/>
            <a:ext cx="8569324" cy="72008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Q. </a:t>
            </a:r>
            <a:r>
              <a:rPr lang="en-GB" b="1" dirty="0"/>
              <a:t>How are banns recorded?</a:t>
            </a:r>
            <a:endParaRPr lang="en-GB" sz="2400" dirty="0"/>
          </a:p>
          <a:p>
            <a:endParaRPr lang="en-GB" sz="2400" dirty="0"/>
          </a:p>
        </p:txBody>
      </p:sp>
      <p:sp>
        <p:nvSpPr>
          <p:cNvPr id="9" name="Content Placeholder 1">
            <a:extLst>
              <a:ext uri="{FF2B5EF4-FFF2-40B4-BE49-F238E27FC236}">
                <a16:creationId xmlns:a16="http://schemas.microsoft.com/office/drawing/2014/main" id="{2BD5B41B-48FF-472C-A546-CAABE94EF22C}"/>
              </a:ext>
            </a:extLst>
          </p:cNvPr>
          <p:cNvSpPr txBox="1">
            <a:spLocks/>
          </p:cNvSpPr>
          <p:nvPr/>
        </p:nvSpPr>
        <p:spPr>
          <a:xfrm>
            <a:off x="241660" y="4797152"/>
            <a:ext cx="8569324" cy="144016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000" b="1" dirty="0"/>
              <a:t>A</a:t>
            </a:r>
            <a:r>
              <a:rPr lang="en-GB" sz="2000" dirty="0"/>
              <a:t>. There must be a Register book of banns in each building in which banns may be published and after banns are called the person who has called them must sign the book or cause it to be signed under his or her direction.</a:t>
            </a:r>
          </a:p>
          <a:p>
            <a:endParaRPr lang="en-GB" sz="2000" dirty="0"/>
          </a:p>
          <a:p>
            <a:endParaRPr lang="en-GB" sz="2000" dirty="0"/>
          </a:p>
        </p:txBody>
      </p:sp>
    </p:spTree>
    <p:extLst>
      <p:ext uri="{BB962C8B-B14F-4D97-AF65-F5344CB8AC3E}">
        <p14:creationId xmlns:p14="http://schemas.microsoft.com/office/powerpoint/2010/main" val="265347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37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343745-111A-4ADD-933C-D843D0090F55}"/>
              </a:ext>
            </a:extLst>
          </p:cNvPr>
          <p:cNvSpPr>
            <a:spLocks noGrp="1"/>
          </p:cNvSpPr>
          <p:nvPr>
            <p:ph type="body" sz="quarter" idx="13"/>
          </p:nvPr>
        </p:nvSpPr>
        <p:spPr/>
        <p:txBody>
          <a:bodyPr/>
          <a:lstStyle/>
          <a:p>
            <a:r>
              <a:rPr lang="en-GB" b="1" dirty="0"/>
              <a:t>Banns</a:t>
            </a:r>
            <a:endParaRPr lang="en-GB" dirty="0"/>
          </a:p>
          <a:p>
            <a:endParaRPr lang="en-GB" dirty="0"/>
          </a:p>
        </p:txBody>
      </p:sp>
      <p:sp>
        <p:nvSpPr>
          <p:cNvPr id="6" name="Content Placeholder 1">
            <a:extLst>
              <a:ext uri="{FF2B5EF4-FFF2-40B4-BE49-F238E27FC236}">
                <a16:creationId xmlns:a16="http://schemas.microsoft.com/office/drawing/2014/main" id="{99819927-1455-4592-A0F3-B4F7EC25803A}"/>
              </a:ext>
            </a:extLst>
          </p:cNvPr>
          <p:cNvSpPr>
            <a:spLocks noGrp="1"/>
          </p:cNvSpPr>
          <p:nvPr>
            <p:ph sz="half" idx="1"/>
          </p:nvPr>
        </p:nvSpPr>
        <p:spPr>
          <a:xfrm>
            <a:off x="250825" y="1557338"/>
            <a:ext cx="8569324" cy="667887"/>
          </a:xfrm>
        </p:spPr>
        <p:txBody>
          <a:bodyPr/>
          <a:lstStyle/>
          <a:p>
            <a:pPr marL="0" indent="0">
              <a:buNone/>
            </a:pPr>
            <a:r>
              <a:rPr lang="en-GB" sz="2400" b="1" dirty="0"/>
              <a:t>Q. Who can sign a Certificate of banns?</a:t>
            </a:r>
            <a:endParaRPr lang="en-GB" sz="2400" dirty="0"/>
          </a:p>
          <a:p>
            <a:pPr marL="514350" indent="-514350">
              <a:buAutoNum type="alphaUcPeriod" startAt="17"/>
            </a:pPr>
            <a:endParaRPr lang="en-GB" sz="2400" b="1" dirty="0"/>
          </a:p>
          <a:p>
            <a:endParaRPr lang="en-GB" sz="2400" dirty="0"/>
          </a:p>
          <a:p>
            <a:endParaRPr lang="en-GB" sz="2400" dirty="0"/>
          </a:p>
        </p:txBody>
      </p:sp>
      <p:sp>
        <p:nvSpPr>
          <p:cNvPr id="7" name="Content Placeholder 1">
            <a:extLst>
              <a:ext uri="{FF2B5EF4-FFF2-40B4-BE49-F238E27FC236}">
                <a16:creationId xmlns:a16="http://schemas.microsoft.com/office/drawing/2014/main" id="{A1942AD2-6BAB-4FB7-9292-9A9CDF2BB1CE}"/>
              </a:ext>
            </a:extLst>
          </p:cNvPr>
          <p:cNvSpPr txBox="1">
            <a:spLocks/>
          </p:cNvSpPr>
          <p:nvPr/>
        </p:nvSpPr>
        <p:spPr>
          <a:xfrm>
            <a:off x="323851" y="2225225"/>
            <a:ext cx="8569324" cy="119976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A</a:t>
            </a:r>
            <a:r>
              <a:rPr lang="en-GB" sz="2400" dirty="0"/>
              <a:t>. Where the wedding is to take place in another church the officiating Priest must see a Certificate that the banns have been published, signed by the Incumbent of that church or another member of the clergy nominated by the Bishop.</a:t>
            </a:r>
            <a:endParaRPr lang="en-GB" sz="2400" b="1" dirty="0"/>
          </a:p>
          <a:p>
            <a:endParaRPr lang="en-GB" sz="2400" dirty="0"/>
          </a:p>
          <a:p>
            <a:endParaRPr lang="en-GB" sz="2400" dirty="0"/>
          </a:p>
        </p:txBody>
      </p:sp>
      <p:sp>
        <p:nvSpPr>
          <p:cNvPr id="8" name="Content Placeholder 1">
            <a:extLst>
              <a:ext uri="{FF2B5EF4-FFF2-40B4-BE49-F238E27FC236}">
                <a16:creationId xmlns:a16="http://schemas.microsoft.com/office/drawing/2014/main" id="{FCFE502B-ECB0-4A31-B2FD-D6E1AD87A751}"/>
              </a:ext>
            </a:extLst>
          </p:cNvPr>
          <p:cNvSpPr txBox="1">
            <a:spLocks/>
          </p:cNvSpPr>
          <p:nvPr/>
        </p:nvSpPr>
        <p:spPr>
          <a:xfrm>
            <a:off x="246060" y="4092872"/>
            <a:ext cx="8569324" cy="667887"/>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Q. Is it misconduct under the CDM to decline to call banns?</a:t>
            </a:r>
            <a:endParaRPr lang="en-GB" sz="2400" dirty="0"/>
          </a:p>
          <a:p>
            <a:endParaRPr lang="en-GB" sz="2400" dirty="0"/>
          </a:p>
        </p:txBody>
      </p:sp>
      <p:sp>
        <p:nvSpPr>
          <p:cNvPr id="9" name="Content Placeholder 1">
            <a:extLst>
              <a:ext uri="{FF2B5EF4-FFF2-40B4-BE49-F238E27FC236}">
                <a16:creationId xmlns:a16="http://schemas.microsoft.com/office/drawing/2014/main" id="{2BD5B41B-48FF-472C-A546-CAABE94EF22C}"/>
              </a:ext>
            </a:extLst>
          </p:cNvPr>
          <p:cNvSpPr txBox="1">
            <a:spLocks/>
          </p:cNvSpPr>
          <p:nvPr/>
        </p:nvSpPr>
        <p:spPr>
          <a:xfrm>
            <a:off x="246060" y="4694337"/>
            <a:ext cx="8569324" cy="144016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A</a:t>
            </a:r>
            <a:r>
              <a:rPr lang="en-GB" sz="2400" dirty="0"/>
              <a:t>. Yes.  Although clergy have a discretion on whether to marry people with a legal entitlement in certain cases the discretion does not extend to calling banns or issuing a Banns Certificate.</a:t>
            </a:r>
          </a:p>
          <a:p>
            <a:endParaRPr lang="en-GB" sz="2400" dirty="0"/>
          </a:p>
          <a:p>
            <a:endParaRPr lang="en-GB" sz="2400" dirty="0"/>
          </a:p>
        </p:txBody>
      </p:sp>
    </p:spTree>
    <p:extLst>
      <p:ext uri="{BB962C8B-B14F-4D97-AF65-F5344CB8AC3E}">
        <p14:creationId xmlns:p14="http://schemas.microsoft.com/office/powerpoint/2010/main" val="394541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343745-111A-4ADD-933C-D843D0090F55}"/>
              </a:ext>
            </a:extLst>
          </p:cNvPr>
          <p:cNvSpPr>
            <a:spLocks noGrp="1"/>
          </p:cNvSpPr>
          <p:nvPr>
            <p:ph type="body" sz="quarter" idx="13"/>
          </p:nvPr>
        </p:nvSpPr>
        <p:spPr/>
        <p:txBody>
          <a:bodyPr/>
          <a:lstStyle/>
          <a:p>
            <a:r>
              <a:rPr lang="en-GB" b="1" dirty="0"/>
              <a:t>Banns</a:t>
            </a:r>
            <a:endParaRPr lang="en-GB" dirty="0"/>
          </a:p>
          <a:p>
            <a:endParaRPr lang="en-GB" dirty="0"/>
          </a:p>
        </p:txBody>
      </p:sp>
      <p:sp>
        <p:nvSpPr>
          <p:cNvPr id="6" name="Content Placeholder 1">
            <a:extLst>
              <a:ext uri="{FF2B5EF4-FFF2-40B4-BE49-F238E27FC236}">
                <a16:creationId xmlns:a16="http://schemas.microsoft.com/office/drawing/2014/main" id="{99819927-1455-4592-A0F3-B4F7EC25803A}"/>
              </a:ext>
            </a:extLst>
          </p:cNvPr>
          <p:cNvSpPr>
            <a:spLocks noGrp="1"/>
          </p:cNvSpPr>
          <p:nvPr>
            <p:ph sz="half" idx="1"/>
          </p:nvPr>
        </p:nvSpPr>
        <p:spPr>
          <a:xfrm>
            <a:off x="323851" y="1509160"/>
            <a:ext cx="8569324" cy="649288"/>
          </a:xfrm>
        </p:spPr>
        <p:txBody>
          <a:bodyPr/>
          <a:lstStyle/>
          <a:p>
            <a:pPr marL="0" indent="0">
              <a:buNone/>
            </a:pPr>
            <a:r>
              <a:rPr lang="en-GB" sz="2400" b="1" dirty="0"/>
              <a:t>Q. How long are banns valid for</a:t>
            </a:r>
            <a:r>
              <a:rPr lang="en-GB" sz="2400" dirty="0"/>
              <a:t>?</a:t>
            </a:r>
            <a:endParaRPr lang="en-GB" sz="2400" b="1" dirty="0"/>
          </a:p>
          <a:p>
            <a:endParaRPr lang="en-GB" sz="2400" dirty="0"/>
          </a:p>
          <a:p>
            <a:endParaRPr lang="en-GB" sz="2400" dirty="0"/>
          </a:p>
        </p:txBody>
      </p:sp>
      <p:sp>
        <p:nvSpPr>
          <p:cNvPr id="7" name="Content Placeholder 1">
            <a:extLst>
              <a:ext uri="{FF2B5EF4-FFF2-40B4-BE49-F238E27FC236}">
                <a16:creationId xmlns:a16="http://schemas.microsoft.com/office/drawing/2014/main" id="{A1942AD2-6BAB-4FB7-9292-9A9CDF2BB1CE}"/>
              </a:ext>
            </a:extLst>
          </p:cNvPr>
          <p:cNvSpPr txBox="1">
            <a:spLocks/>
          </p:cNvSpPr>
          <p:nvPr/>
        </p:nvSpPr>
        <p:spPr>
          <a:xfrm>
            <a:off x="323851" y="2039478"/>
            <a:ext cx="8569324" cy="144016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A</a:t>
            </a:r>
            <a:r>
              <a:rPr lang="en-GB" sz="2400" dirty="0"/>
              <a:t>. The wedding must take place within three months of last publication.  After that they become void and must be repeated in full before the marriage can take place.</a:t>
            </a:r>
          </a:p>
          <a:p>
            <a:pPr marL="0" indent="0">
              <a:buNone/>
            </a:pPr>
            <a:endParaRPr lang="en-GB" sz="2400" b="1" dirty="0"/>
          </a:p>
          <a:p>
            <a:endParaRPr lang="en-GB" sz="2400" dirty="0"/>
          </a:p>
          <a:p>
            <a:endParaRPr lang="en-GB" sz="2400" dirty="0"/>
          </a:p>
        </p:txBody>
      </p:sp>
      <p:sp>
        <p:nvSpPr>
          <p:cNvPr id="8" name="Content Placeholder 1">
            <a:extLst>
              <a:ext uri="{FF2B5EF4-FFF2-40B4-BE49-F238E27FC236}">
                <a16:creationId xmlns:a16="http://schemas.microsoft.com/office/drawing/2014/main" id="{FCFE502B-ECB0-4A31-B2FD-D6E1AD87A751}"/>
              </a:ext>
            </a:extLst>
          </p:cNvPr>
          <p:cNvSpPr txBox="1">
            <a:spLocks/>
          </p:cNvSpPr>
          <p:nvPr/>
        </p:nvSpPr>
        <p:spPr>
          <a:xfrm>
            <a:off x="281106" y="3717032"/>
            <a:ext cx="8569324" cy="144016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Q. Do I need to see evidence of nationality where a couple want to marry by banns?</a:t>
            </a:r>
            <a:endParaRPr lang="en-GB" sz="2400" dirty="0"/>
          </a:p>
          <a:p>
            <a:endParaRPr lang="en-GB" sz="2400" dirty="0"/>
          </a:p>
        </p:txBody>
      </p:sp>
      <p:sp>
        <p:nvSpPr>
          <p:cNvPr id="9" name="Content Placeholder 1">
            <a:extLst>
              <a:ext uri="{FF2B5EF4-FFF2-40B4-BE49-F238E27FC236}">
                <a16:creationId xmlns:a16="http://schemas.microsoft.com/office/drawing/2014/main" id="{2BD5B41B-48FF-472C-A546-CAABE94EF22C}"/>
              </a:ext>
            </a:extLst>
          </p:cNvPr>
          <p:cNvSpPr txBox="1">
            <a:spLocks/>
          </p:cNvSpPr>
          <p:nvPr/>
        </p:nvSpPr>
        <p:spPr>
          <a:xfrm>
            <a:off x="287338" y="4869160"/>
            <a:ext cx="8569324" cy="1440160"/>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400" b="1" dirty="0"/>
              <a:t>A</a:t>
            </a:r>
            <a:r>
              <a:rPr lang="en-GB" sz="2400" dirty="0"/>
              <a:t>. Yes.  By virtue of the Immigration Act 2014 you must satisfy yourself that they are EEA Nationals.</a:t>
            </a:r>
          </a:p>
          <a:p>
            <a:endParaRPr lang="en-GB" sz="2400" dirty="0"/>
          </a:p>
        </p:txBody>
      </p:sp>
    </p:spTree>
    <p:extLst>
      <p:ext uri="{BB962C8B-B14F-4D97-AF65-F5344CB8AC3E}">
        <p14:creationId xmlns:p14="http://schemas.microsoft.com/office/powerpoint/2010/main" val="172202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343745-111A-4ADD-933C-D843D0090F55}"/>
              </a:ext>
            </a:extLst>
          </p:cNvPr>
          <p:cNvSpPr>
            <a:spLocks noGrp="1"/>
          </p:cNvSpPr>
          <p:nvPr>
            <p:ph type="body" sz="quarter" idx="13"/>
          </p:nvPr>
        </p:nvSpPr>
        <p:spPr/>
        <p:txBody>
          <a:bodyPr/>
          <a:lstStyle/>
          <a:p>
            <a:r>
              <a:rPr lang="en-GB" b="1" dirty="0"/>
              <a:t>Banns</a:t>
            </a:r>
            <a:endParaRPr lang="en-GB" dirty="0"/>
          </a:p>
          <a:p>
            <a:endParaRPr lang="en-GB" dirty="0"/>
          </a:p>
        </p:txBody>
      </p:sp>
      <p:sp>
        <p:nvSpPr>
          <p:cNvPr id="6" name="Content Placeholder 1">
            <a:extLst>
              <a:ext uri="{FF2B5EF4-FFF2-40B4-BE49-F238E27FC236}">
                <a16:creationId xmlns:a16="http://schemas.microsoft.com/office/drawing/2014/main" id="{99819927-1455-4592-A0F3-B4F7EC25803A}"/>
              </a:ext>
            </a:extLst>
          </p:cNvPr>
          <p:cNvSpPr>
            <a:spLocks noGrp="1"/>
          </p:cNvSpPr>
          <p:nvPr>
            <p:ph sz="half" idx="1"/>
          </p:nvPr>
        </p:nvSpPr>
        <p:spPr>
          <a:xfrm>
            <a:off x="323851" y="1844824"/>
            <a:ext cx="8569324" cy="864096"/>
          </a:xfrm>
        </p:spPr>
        <p:txBody>
          <a:bodyPr/>
          <a:lstStyle/>
          <a:p>
            <a:pPr marL="0" indent="0">
              <a:buNone/>
            </a:pPr>
            <a:r>
              <a:rPr lang="en-GB" b="1" dirty="0"/>
              <a:t>Q. Are middle names required for the reading of banns?</a:t>
            </a:r>
          </a:p>
          <a:p>
            <a:endParaRPr lang="en-GB" dirty="0"/>
          </a:p>
          <a:p>
            <a:endParaRPr lang="en-GB" dirty="0"/>
          </a:p>
        </p:txBody>
      </p:sp>
      <p:sp>
        <p:nvSpPr>
          <p:cNvPr id="7" name="Content Placeholder 1">
            <a:extLst>
              <a:ext uri="{FF2B5EF4-FFF2-40B4-BE49-F238E27FC236}">
                <a16:creationId xmlns:a16="http://schemas.microsoft.com/office/drawing/2014/main" id="{A1942AD2-6BAB-4FB7-9292-9A9CDF2BB1CE}"/>
              </a:ext>
            </a:extLst>
          </p:cNvPr>
          <p:cNvSpPr txBox="1">
            <a:spLocks/>
          </p:cNvSpPr>
          <p:nvPr/>
        </p:nvSpPr>
        <p:spPr>
          <a:xfrm>
            <a:off x="323851" y="2708920"/>
            <a:ext cx="8569324" cy="2376264"/>
          </a:xfrm>
          <a:prstGeom prst="rect">
            <a:avLst/>
          </a:prstGeom>
        </p:spPr>
        <p:txBody>
          <a:bodyPr/>
          <a:lstStyle>
            <a:lvl1pPr marL="257175" indent="-257175" algn="l" defTabSz="685800" rtl="0" eaLnBrk="1" latinLnBrk="0" hangingPunct="1">
              <a:spcBef>
                <a:spcPct val="20000"/>
              </a:spcBef>
              <a:buFont typeface="Arial" pitchFamily="34" charset="0"/>
              <a:buChar char="•"/>
              <a:defRPr sz="2800" kern="1200">
                <a:solidFill>
                  <a:srgbClr val="064479"/>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rgbClr val="064479"/>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rgbClr val="064479"/>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800" kern="1200">
                <a:solidFill>
                  <a:srgbClr val="064479"/>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b="1" dirty="0"/>
              <a:t>A</a:t>
            </a:r>
            <a:r>
              <a:rPr lang="en-GB" dirty="0"/>
              <a:t>. The requirement for reading banns is that the names clearly identify the couple to be married i.e. the names by which they are usually known.  Christian and surnames should therefore be all that is needed for banns and middle names may but need not be included.</a:t>
            </a:r>
          </a:p>
          <a:p>
            <a:pPr marL="0" indent="0">
              <a:buNone/>
            </a:pPr>
            <a:endParaRPr lang="en-GB" b="1" dirty="0"/>
          </a:p>
          <a:p>
            <a:endParaRPr lang="en-GB" dirty="0"/>
          </a:p>
          <a:p>
            <a:endParaRPr lang="en-GB" dirty="0"/>
          </a:p>
        </p:txBody>
      </p:sp>
    </p:spTree>
    <p:extLst>
      <p:ext uri="{BB962C8B-B14F-4D97-AF65-F5344CB8AC3E}">
        <p14:creationId xmlns:p14="http://schemas.microsoft.com/office/powerpoint/2010/main" val="75495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3" name="Text Placeholder 2"/>
          <p:cNvSpPr>
            <a:spLocks noGrp="1"/>
          </p:cNvSpPr>
          <p:nvPr>
            <p:ph type="body" sz="quarter" idx="13"/>
          </p:nvPr>
        </p:nvSpPr>
        <p:spPr/>
        <p:txBody>
          <a:bodyPr/>
          <a:lstStyle/>
          <a:p>
            <a:r>
              <a:rPr lang="en-GB" dirty="0"/>
              <a:t>Common Licences</a:t>
            </a:r>
          </a:p>
        </p:txBody>
      </p:sp>
      <p:sp>
        <p:nvSpPr>
          <p:cNvPr id="4" name="Content Placeholder 3"/>
          <p:cNvSpPr>
            <a:spLocks noGrp="1"/>
          </p:cNvSpPr>
          <p:nvPr>
            <p:ph sz="quarter" idx="14"/>
          </p:nvPr>
        </p:nvSpPr>
        <p:spPr/>
        <p:txBody>
          <a:bodyPr/>
          <a:lstStyle/>
          <a:p>
            <a:pPr marL="0" indent="0">
              <a:buNone/>
            </a:pPr>
            <a:r>
              <a:rPr lang="en-GB" b="1" dirty="0"/>
              <a:t>What is a common Licence?</a:t>
            </a:r>
          </a:p>
          <a:p>
            <a:pPr marL="0" indent="0">
              <a:buNone/>
            </a:pPr>
            <a:r>
              <a:rPr lang="en-GB" dirty="0"/>
              <a:t>Basis for a Common Licence:</a:t>
            </a:r>
          </a:p>
          <a:p>
            <a:pPr marL="300038" lvl="1" indent="0">
              <a:buNone/>
            </a:pPr>
            <a:endParaRPr lang="en-GB" dirty="0"/>
          </a:p>
          <a:p>
            <a:pPr marL="300038" lvl="1" indent="0">
              <a:buNone/>
            </a:pPr>
            <a:r>
              <a:rPr lang="en-GB" dirty="0"/>
              <a:t>•	Name on the </a:t>
            </a:r>
            <a:r>
              <a:rPr lang="en-GB" b="1" dirty="0"/>
              <a:t>electoral roll</a:t>
            </a:r>
            <a:r>
              <a:rPr lang="en-GB" dirty="0"/>
              <a:t>;</a:t>
            </a:r>
          </a:p>
          <a:p>
            <a:pPr marL="300038" lvl="1" indent="0">
              <a:buNone/>
            </a:pPr>
            <a:endParaRPr lang="en-GB" dirty="0"/>
          </a:p>
          <a:p>
            <a:pPr marL="300038" lvl="1" indent="0">
              <a:buNone/>
            </a:pPr>
            <a:r>
              <a:rPr lang="en-GB" dirty="0"/>
              <a:t>•	A </a:t>
            </a:r>
            <a:r>
              <a:rPr lang="en-GB" b="1" dirty="0"/>
              <a:t>qualifying residence</a:t>
            </a:r>
            <a:r>
              <a:rPr lang="en-GB" dirty="0"/>
              <a:t>; or</a:t>
            </a:r>
          </a:p>
          <a:p>
            <a:pPr marL="300038" lvl="1" indent="0">
              <a:buNone/>
            </a:pPr>
            <a:endParaRPr lang="en-GB" dirty="0"/>
          </a:p>
          <a:p>
            <a:pPr marL="300038" lvl="1" indent="0">
              <a:buNone/>
            </a:pPr>
            <a:r>
              <a:rPr lang="en-GB" dirty="0"/>
              <a:t>•	A "</a:t>
            </a:r>
            <a:r>
              <a:rPr lang="en-GB" b="1" dirty="0"/>
              <a:t>qualifying connection</a:t>
            </a:r>
            <a:r>
              <a:rPr lang="en-GB" dirty="0"/>
              <a:t>"</a:t>
            </a:r>
          </a:p>
          <a:p>
            <a:pPr marL="0" indent="0">
              <a:buNone/>
            </a:pPr>
            <a:endParaRPr lang="en-GB" dirty="0"/>
          </a:p>
        </p:txBody>
      </p:sp>
    </p:spTree>
    <p:extLst>
      <p:ext uri="{BB962C8B-B14F-4D97-AF65-F5344CB8AC3E}">
        <p14:creationId xmlns:p14="http://schemas.microsoft.com/office/powerpoint/2010/main" val="2151447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p>
        </p:txBody>
      </p:sp>
      <p:sp>
        <p:nvSpPr>
          <p:cNvPr id="3" name="Text Placeholder 2"/>
          <p:cNvSpPr>
            <a:spLocks noGrp="1"/>
          </p:cNvSpPr>
          <p:nvPr>
            <p:ph type="body" sz="quarter" idx="13"/>
          </p:nvPr>
        </p:nvSpPr>
        <p:spPr/>
        <p:txBody>
          <a:bodyPr/>
          <a:lstStyle/>
          <a:p>
            <a:endParaRPr lang="en-GB" dirty="0"/>
          </a:p>
        </p:txBody>
      </p:sp>
      <p:sp>
        <p:nvSpPr>
          <p:cNvPr id="4" name="Content Placeholder 3"/>
          <p:cNvSpPr>
            <a:spLocks noGrp="1"/>
          </p:cNvSpPr>
          <p:nvPr>
            <p:ph sz="quarter" idx="14"/>
          </p:nvPr>
        </p:nvSpPr>
        <p:spPr/>
        <p:txBody>
          <a:bodyPr/>
          <a:lstStyle/>
          <a:p>
            <a:pPr marL="0" indent="0">
              <a:buNone/>
            </a:pPr>
            <a:r>
              <a:rPr lang="en-GB" sz="2400" dirty="0"/>
              <a:t>1.</a:t>
            </a:r>
            <a:r>
              <a:rPr lang="en-GB" dirty="0"/>
              <a:t> </a:t>
            </a:r>
            <a:r>
              <a:rPr lang="en-GB" sz="2400" b="1" dirty="0"/>
              <a:t>Electoral Roll</a:t>
            </a:r>
          </a:p>
          <a:p>
            <a:pPr lvl="1"/>
            <a:r>
              <a:rPr lang="en-GB" sz="2000" dirty="0"/>
              <a:t>	a question of fact</a:t>
            </a:r>
          </a:p>
          <a:p>
            <a:pPr marL="342900" lvl="1" indent="0">
              <a:buNone/>
            </a:pPr>
            <a:endParaRPr lang="en-GB" sz="2000" dirty="0"/>
          </a:p>
          <a:p>
            <a:pPr marL="0" indent="0">
              <a:buNone/>
            </a:pPr>
            <a:r>
              <a:rPr lang="en-GB" sz="2400" dirty="0"/>
              <a:t>2. </a:t>
            </a:r>
            <a:r>
              <a:rPr lang="en-GB" sz="2400" b="1" dirty="0"/>
              <a:t>Qualifying Residence</a:t>
            </a:r>
          </a:p>
          <a:p>
            <a:pPr lvl="1"/>
            <a:r>
              <a:rPr lang="en-GB" sz="2000" dirty="0"/>
              <a:t>Section 16 Marriage Act 1949:</a:t>
            </a:r>
          </a:p>
          <a:p>
            <a:pPr lvl="1"/>
            <a:endParaRPr lang="en-GB" sz="2000" dirty="0"/>
          </a:p>
          <a:p>
            <a:pPr marL="600075" lvl="2" indent="0">
              <a:buNone/>
            </a:pPr>
            <a:r>
              <a:rPr lang="en-GB" sz="1600" dirty="0"/>
              <a:t>“</a:t>
            </a:r>
            <a:r>
              <a:rPr lang="en-GB" sz="1600" i="1" u="sng" dirty="0"/>
              <a:t>one</a:t>
            </a:r>
            <a:r>
              <a:rPr lang="en-GB" sz="1600" i="1" dirty="0"/>
              <a:t> of the persons to be married has had his or her </a:t>
            </a:r>
            <a:r>
              <a:rPr lang="en-GB" sz="1600" i="1" u="sng" dirty="0"/>
              <a:t>usual</a:t>
            </a:r>
            <a:r>
              <a:rPr lang="en-GB" sz="1600" i="1" dirty="0"/>
              <a:t> place of residence in the parish in which the marriage is to be solemnised the </a:t>
            </a:r>
            <a:r>
              <a:rPr lang="en-GB" sz="1600" i="1" u="sng" dirty="0"/>
              <a:t>15 days</a:t>
            </a:r>
            <a:r>
              <a:rPr lang="en-GB" sz="1600" i="1" dirty="0"/>
              <a:t> immediately before the grant of the licence or that the parish church in which the marriage is to be solemnised is the usual place of worship</a:t>
            </a:r>
            <a:r>
              <a:rPr lang="en-GB" sz="1600" dirty="0"/>
              <a:t>”. </a:t>
            </a:r>
          </a:p>
          <a:p>
            <a:endParaRPr lang="en-GB" sz="2400" dirty="0"/>
          </a:p>
        </p:txBody>
      </p:sp>
    </p:spTree>
    <p:extLst>
      <p:ext uri="{BB962C8B-B14F-4D97-AF65-F5344CB8AC3E}">
        <p14:creationId xmlns:p14="http://schemas.microsoft.com/office/powerpoint/2010/main" val="1031084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3" name="Text Placeholder 2"/>
          <p:cNvSpPr>
            <a:spLocks noGrp="1"/>
          </p:cNvSpPr>
          <p:nvPr>
            <p:ph type="body" sz="quarter" idx="13"/>
          </p:nvPr>
        </p:nvSpPr>
        <p:spPr/>
        <p:txBody>
          <a:bodyPr/>
          <a:lstStyle/>
          <a:p>
            <a:endParaRPr lang="en-GB"/>
          </a:p>
        </p:txBody>
      </p:sp>
      <p:sp>
        <p:nvSpPr>
          <p:cNvPr id="4" name="Content Placeholder 3"/>
          <p:cNvSpPr>
            <a:spLocks noGrp="1"/>
          </p:cNvSpPr>
          <p:nvPr>
            <p:ph sz="quarter" idx="14"/>
          </p:nvPr>
        </p:nvSpPr>
        <p:spPr/>
        <p:txBody>
          <a:bodyPr/>
          <a:lstStyle/>
          <a:p>
            <a:pPr marL="0" indent="0">
              <a:buNone/>
            </a:pPr>
            <a:r>
              <a:rPr lang="en-GB" sz="2400" dirty="0"/>
              <a:t>3. </a:t>
            </a:r>
            <a:r>
              <a:rPr lang="en-GB" sz="2400" b="1" dirty="0"/>
              <a:t>Qualifying Connection</a:t>
            </a:r>
          </a:p>
          <a:p>
            <a:endParaRPr lang="en-GB" sz="2400" dirty="0"/>
          </a:p>
          <a:p>
            <a:pPr lvl="1"/>
            <a:r>
              <a:rPr lang="en-GB" sz="2000" dirty="0"/>
              <a:t>  Relevant for both common licences and banns</a:t>
            </a:r>
          </a:p>
          <a:p>
            <a:pPr marL="300038" lvl="1" indent="0">
              <a:buNone/>
            </a:pPr>
            <a:endParaRPr lang="en-GB" sz="2000" dirty="0"/>
          </a:p>
          <a:p>
            <a:pPr lvl="1"/>
            <a:r>
              <a:rPr lang="en-GB" sz="2000" dirty="0"/>
              <a:t>   Church of England Marriage Measure 2008  </a:t>
            </a:r>
          </a:p>
          <a:p>
            <a:pPr marL="300038" lvl="1" indent="0">
              <a:buNone/>
            </a:pPr>
            <a:endParaRPr lang="en-GB" sz="2000" dirty="0"/>
          </a:p>
          <a:p>
            <a:pPr lvl="1"/>
            <a:r>
              <a:rPr lang="en-GB" sz="2000" dirty="0"/>
              <a:t>   Guidance from House of Bishops published in June 2008</a:t>
            </a:r>
          </a:p>
          <a:p>
            <a:pPr marL="342900" lvl="1" indent="0">
              <a:buNone/>
            </a:pPr>
            <a:endParaRPr lang="en-GB" sz="2000" dirty="0"/>
          </a:p>
        </p:txBody>
      </p:sp>
    </p:spTree>
    <p:extLst>
      <p:ext uri="{BB962C8B-B14F-4D97-AF65-F5344CB8AC3E}">
        <p14:creationId xmlns:p14="http://schemas.microsoft.com/office/powerpoint/2010/main" val="1745009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p>
        </p:txBody>
      </p:sp>
      <p:sp>
        <p:nvSpPr>
          <p:cNvPr id="3" name="Text Placeholder 2"/>
          <p:cNvSpPr>
            <a:spLocks noGrp="1"/>
          </p:cNvSpPr>
          <p:nvPr>
            <p:ph type="body" sz="quarter" idx="13"/>
          </p:nvPr>
        </p:nvSpPr>
        <p:spPr/>
        <p:txBody>
          <a:bodyPr/>
          <a:lstStyle/>
          <a:p>
            <a:r>
              <a:rPr lang="en-GB" b="1" dirty="0"/>
              <a:t>What is a Qualifying Connection?</a:t>
            </a:r>
            <a:endParaRPr lang="en-GB" dirty="0"/>
          </a:p>
          <a:p>
            <a:endParaRPr lang="en-GB" dirty="0"/>
          </a:p>
        </p:txBody>
      </p:sp>
      <p:sp>
        <p:nvSpPr>
          <p:cNvPr id="4" name="Content Placeholder 3"/>
          <p:cNvSpPr>
            <a:spLocks noGrp="1"/>
          </p:cNvSpPr>
          <p:nvPr>
            <p:ph sz="quarter" idx="14"/>
          </p:nvPr>
        </p:nvSpPr>
        <p:spPr/>
        <p:txBody>
          <a:bodyPr/>
          <a:lstStyle/>
          <a:p>
            <a:pPr marL="457200" indent="-457200">
              <a:buAutoNum type="alphaUcParenR"/>
            </a:pPr>
            <a:r>
              <a:rPr lang="en-GB" sz="2400" dirty="0"/>
              <a:t>A person has a Qualifying Connection with the parish if </a:t>
            </a:r>
            <a:r>
              <a:rPr lang="en-GB" sz="2400" b="1" u="sng" dirty="0"/>
              <a:t>that person</a:t>
            </a:r>
            <a:r>
              <a:rPr lang="en-GB" sz="2400" dirty="0"/>
              <a:t>:</a:t>
            </a:r>
          </a:p>
          <a:p>
            <a:pPr marL="457200" indent="-457200">
              <a:buAutoNum type="alphaUcParenR"/>
            </a:pPr>
            <a:endParaRPr lang="en-GB" sz="2400" dirty="0"/>
          </a:p>
          <a:p>
            <a:pPr lvl="1"/>
            <a:r>
              <a:rPr lang="en-GB" sz="2000" dirty="0"/>
              <a:t>was </a:t>
            </a:r>
            <a:r>
              <a:rPr lang="en-GB" sz="2000" b="1" u="sng" dirty="0"/>
              <a:t>baptised</a:t>
            </a:r>
            <a:r>
              <a:rPr lang="en-GB" sz="2000" dirty="0"/>
              <a:t> in the parish; or</a:t>
            </a:r>
          </a:p>
          <a:p>
            <a:pPr lvl="1"/>
            <a:endParaRPr lang="en-GB" sz="2000" dirty="0"/>
          </a:p>
          <a:p>
            <a:pPr lvl="1"/>
            <a:r>
              <a:rPr lang="en-GB" sz="2000" dirty="0"/>
              <a:t>had his or her </a:t>
            </a:r>
            <a:r>
              <a:rPr lang="en-GB" sz="2000" b="1" u="sng" dirty="0"/>
              <a:t>confirmation</a:t>
            </a:r>
            <a:r>
              <a:rPr lang="en-GB" sz="2000" dirty="0"/>
              <a:t> entered into a church register book of a church or chapel in the parish; or</a:t>
            </a:r>
          </a:p>
          <a:p>
            <a:pPr lvl="1"/>
            <a:endParaRPr lang="en-GB" sz="2000" dirty="0"/>
          </a:p>
          <a:p>
            <a:pPr lvl="1"/>
            <a:r>
              <a:rPr lang="en-GB" sz="2000" dirty="0"/>
              <a:t>has at any time had his or her </a:t>
            </a:r>
            <a:r>
              <a:rPr lang="en-GB" sz="2000" b="1" u="sng" dirty="0"/>
              <a:t>usual place of residence </a:t>
            </a:r>
            <a:r>
              <a:rPr lang="en-GB" sz="2000" dirty="0"/>
              <a:t>in the parish for at least 6 months; or </a:t>
            </a:r>
            <a:r>
              <a:rPr lang="en-GB" sz="2000" b="1" u="sng" dirty="0"/>
              <a:t>habitually attended public </a:t>
            </a:r>
            <a:r>
              <a:rPr lang="en-GB" sz="2000" dirty="0"/>
              <a:t>worship in the parish for at least 6 months</a:t>
            </a:r>
          </a:p>
          <a:p>
            <a:pPr marL="0" indent="0">
              <a:buNone/>
            </a:pPr>
            <a:r>
              <a:rPr lang="en-GB" sz="2400" dirty="0"/>
              <a:t>OR</a:t>
            </a:r>
          </a:p>
          <a:p>
            <a:pPr marL="0" indent="0">
              <a:buNone/>
            </a:pPr>
            <a:endParaRPr lang="en-GB" sz="2400" dirty="0"/>
          </a:p>
        </p:txBody>
      </p:sp>
    </p:spTree>
    <p:extLst>
      <p:ext uri="{BB962C8B-B14F-4D97-AF65-F5344CB8AC3E}">
        <p14:creationId xmlns:p14="http://schemas.microsoft.com/office/powerpoint/2010/main" val="1013816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3" name="Text Placeholder 2"/>
          <p:cNvSpPr>
            <a:spLocks noGrp="1"/>
          </p:cNvSpPr>
          <p:nvPr>
            <p:ph type="body" sz="quarter" idx="13"/>
          </p:nvPr>
        </p:nvSpPr>
        <p:spPr/>
        <p:txBody>
          <a:bodyPr/>
          <a:lstStyle/>
          <a:p>
            <a:r>
              <a:rPr lang="en-GB" b="1" dirty="0"/>
              <a:t>What is a Qualifying Connection?</a:t>
            </a:r>
            <a:endParaRPr lang="en-GB" dirty="0"/>
          </a:p>
          <a:p>
            <a:endParaRPr lang="en-GB" dirty="0"/>
          </a:p>
        </p:txBody>
      </p:sp>
      <p:sp>
        <p:nvSpPr>
          <p:cNvPr id="4" name="Content Placeholder 3"/>
          <p:cNvSpPr>
            <a:spLocks noGrp="1"/>
          </p:cNvSpPr>
          <p:nvPr>
            <p:ph sz="quarter" idx="14"/>
          </p:nvPr>
        </p:nvSpPr>
        <p:spPr/>
        <p:txBody>
          <a:bodyPr/>
          <a:lstStyle/>
          <a:p>
            <a:pPr marL="457200" indent="-457200">
              <a:buAutoNum type="alphaUcParenR" startAt="2"/>
            </a:pPr>
            <a:r>
              <a:rPr lang="en-GB" sz="2400" dirty="0"/>
              <a:t>A person has a Qualifying Connection with the parish if </a:t>
            </a:r>
            <a:r>
              <a:rPr lang="en-GB" sz="2400" b="1" dirty="0"/>
              <a:t>a parent of that person</a:t>
            </a:r>
            <a:r>
              <a:rPr lang="en-GB" sz="2400" dirty="0"/>
              <a:t> has at any time during the person’s lifetime:</a:t>
            </a:r>
          </a:p>
          <a:p>
            <a:pPr marL="457200" indent="-457200">
              <a:buAutoNum type="alphaUcParenR" startAt="2"/>
            </a:pPr>
            <a:endParaRPr lang="en-GB" sz="2400" dirty="0"/>
          </a:p>
          <a:p>
            <a:pPr lvl="1"/>
            <a:r>
              <a:rPr lang="en-GB" sz="2000" dirty="0"/>
              <a:t>had his/her </a:t>
            </a:r>
            <a:r>
              <a:rPr lang="en-GB" sz="2000" b="1" u="sng" dirty="0"/>
              <a:t>usual place of residence </a:t>
            </a:r>
            <a:r>
              <a:rPr lang="en-GB" sz="2000" dirty="0"/>
              <a:t>in the parish for at least 6 months; or</a:t>
            </a:r>
          </a:p>
          <a:p>
            <a:pPr lvl="1"/>
            <a:endParaRPr lang="en-GB" sz="2000" dirty="0"/>
          </a:p>
          <a:p>
            <a:pPr lvl="1"/>
            <a:r>
              <a:rPr lang="en-GB" sz="2000" b="1" u="sng" dirty="0"/>
              <a:t>habitually attended public worship </a:t>
            </a:r>
            <a:r>
              <a:rPr lang="en-GB" sz="2000" dirty="0"/>
              <a:t>in the parish for at least 6 months</a:t>
            </a:r>
          </a:p>
          <a:p>
            <a:pPr marL="0" indent="0">
              <a:buNone/>
            </a:pPr>
            <a:endParaRPr lang="en-GB" sz="2400" dirty="0"/>
          </a:p>
          <a:p>
            <a:pPr marL="0" indent="0">
              <a:buNone/>
            </a:pPr>
            <a:r>
              <a:rPr lang="en-GB" sz="2400" dirty="0"/>
              <a:t>OR</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3105349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3" name="Text Placeholder 2"/>
          <p:cNvSpPr>
            <a:spLocks noGrp="1"/>
          </p:cNvSpPr>
          <p:nvPr>
            <p:ph type="body" sz="quarter" idx="13"/>
          </p:nvPr>
        </p:nvSpPr>
        <p:spPr/>
        <p:txBody>
          <a:bodyPr/>
          <a:lstStyle/>
          <a:p>
            <a:r>
              <a:rPr lang="en-GB" b="1" dirty="0"/>
              <a:t>What is a Qualifying Connection?</a:t>
            </a:r>
            <a:endParaRPr lang="en-GB" dirty="0"/>
          </a:p>
          <a:p>
            <a:endParaRPr lang="en-GB" dirty="0"/>
          </a:p>
        </p:txBody>
      </p:sp>
      <p:sp>
        <p:nvSpPr>
          <p:cNvPr id="4" name="Content Placeholder 3"/>
          <p:cNvSpPr>
            <a:spLocks noGrp="1"/>
          </p:cNvSpPr>
          <p:nvPr>
            <p:ph sz="quarter" idx="14"/>
          </p:nvPr>
        </p:nvSpPr>
        <p:spPr/>
        <p:txBody>
          <a:bodyPr/>
          <a:lstStyle/>
          <a:p>
            <a:pPr marL="457200" indent="-457200">
              <a:buAutoNum type="alphaUcParenR" startAt="3"/>
            </a:pPr>
            <a:r>
              <a:rPr lang="en-GB" sz="2400" dirty="0"/>
              <a:t>A person has at Qualifying Connection with the parish </a:t>
            </a:r>
            <a:r>
              <a:rPr lang="en-GB" sz="2400" b="1" dirty="0"/>
              <a:t>if a parent or grandparent of that person</a:t>
            </a:r>
            <a:r>
              <a:rPr lang="en-GB" sz="2400" dirty="0"/>
              <a:t>:</a:t>
            </a:r>
          </a:p>
          <a:p>
            <a:pPr marL="457200" indent="-457200">
              <a:buAutoNum type="alphaUcParenR" startAt="3"/>
            </a:pPr>
            <a:endParaRPr lang="en-GB" sz="2400" dirty="0"/>
          </a:p>
          <a:p>
            <a:pPr lvl="1"/>
            <a:r>
              <a:rPr lang="en-GB" sz="2000" dirty="0"/>
              <a:t>was </a:t>
            </a:r>
            <a:r>
              <a:rPr lang="en-GB" sz="2000" b="1" u="sng" dirty="0"/>
              <a:t>married</a:t>
            </a:r>
            <a:r>
              <a:rPr lang="en-GB" sz="2000" dirty="0"/>
              <a:t> in the parish</a:t>
            </a:r>
          </a:p>
          <a:p>
            <a:endParaRPr lang="en-GB" dirty="0"/>
          </a:p>
        </p:txBody>
      </p:sp>
    </p:spTree>
    <p:extLst>
      <p:ext uri="{BB962C8B-B14F-4D97-AF65-F5344CB8AC3E}">
        <p14:creationId xmlns:p14="http://schemas.microsoft.com/office/powerpoint/2010/main" val="3984471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3529" y="1628801"/>
            <a:ext cx="8424935" cy="216024"/>
          </a:xfrm>
        </p:spPr>
        <p:txBody>
          <a:bodyPr/>
          <a:lstStyle/>
          <a:p>
            <a:endParaRPr lang="en-GB" dirty="0"/>
          </a:p>
        </p:txBody>
      </p:sp>
      <p:sp>
        <p:nvSpPr>
          <p:cNvPr id="3" name="Text Placeholder 2"/>
          <p:cNvSpPr>
            <a:spLocks noGrp="1"/>
          </p:cNvSpPr>
          <p:nvPr>
            <p:ph type="body" sz="quarter" idx="13"/>
          </p:nvPr>
        </p:nvSpPr>
        <p:spPr>
          <a:xfrm>
            <a:off x="323528" y="692696"/>
            <a:ext cx="8424936" cy="1368822"/>
          </a:xfrm>
        </p:spPr>
        <p:txBody>
          <a:bodyPr/>
          <a:lstStyle/>
          <a:p>
            <a:r>
              <a:rPr lang="en-GB" sz="2800" dirty="0"/>
              <a:t>What evidence needs to be produced to demonstrate a Qualifying Connection</a:t>
            </a:r>
          </a:p>
          <a:p>
            <a:endParaRPr lang="en-GB" dirty="0"/>
          </a:p>
        </p:txBody>
      </p:sp>
      <p:sp>
        <p:nvSpPr>
          <p:cNvPr id="4" name="Content Placeholder 3"/>
          <p:cNvSpPr>
            <a:spLocks noGrp="1"/>
          </p:cNvSpPr>
          <p:nvPr>
            <p:ph sz="quarter" idx="14"/>
          </p:nvPr>
        </p:nvSpPr>
        <p:spPr/>
        <p:txBody>
          <a:bodyPr/>
          <a:lstStyle/>
          <a:p>
            <a:pPr marL="0" indent="0">
              <a:buNone/>
            </a:pPr>
            <a:r>
              <a:rPr lang="en-GB" sz="2400" dirty="0"/>
              <a:t>Sufficient information </a:t>
            </a:r>
          </a:p>
          <a:p>
            <a:pPr marL="0" indent="0">
              <a:buNone/>
            </a:pPr>
            <a:endParaRPr lang="en-GB" sz="2400" dirty="0"/>
          </a:p>
          <a:p>
            <a:pPr marL="0" indent="0">
              <a:buNone/>
            </a:pPr>
            <a:r>
              <a:rPr lang="en-GB" sz="2400" dirty="0"/>
              <a:t>Specified evidence of nationality </a:t>
            </a:r>
          </a:p>
          <a:p>
            <a:pPr marL="0" indent="0">
              <a:buNone/>
            </a:pPr>
            <a:endParaRPr lang="en-GB" sz="2400" dirty="0"/>
          </a:p>
          <a:p>
            <a:pPr lvl="1"/>
            <a:r>
              <a:rPr lang="en-GB" sz="2000" dirty="0"/>
              <a:t>nationals of the UK</a:t>
            </a:r>
          </a:p>
          <a:p>
            <a:pPr marL="300038" lvl="1" indent="0">
              <a:buNone/>
            </a:pPr>
            <a:endParaRPr lang="en-GB" sz="2000" dirty="0"/>
          </a:p>
          <a:p>
            <a:pPr lvl="1"/>
            <a:r>
              <a:rPr lang="en-GB" sz="2000" dirty="0"/>
              <a:t>nationals of any country within the EEA or Switzerland</a:t>
            </a:r>
          </a:p>
          <a:p>
            <a:pPr marL="300038" lvl="1" indent="0">
              <a:buNone/>
            </a:pPr>
            <a:endParaRPr lang="en-GB" sz="2000" dirty="0"/>
          </a:p>
          <a:p>
            <a:pPr lvl="1"/>
            <a:r>
              <a:rPr lang="en-GB" sz="2000" dirty="0"/>
              <a:t>not available to Non-EEA citizens</a:t>
            </a:r>
          </a:p>
          <a:p>
            <a:pPr marL="0" indent="0">
              <a:buNone/>
            </a:pPr>
            <a:r>
              <a:rPr lang="en-GB" dirty="0"/>
              <a:t> </a:t>
            </a:r>
          </a:p>
          <a:p>
            <a:endParaRPr lang="en-GB" dirty="0"/>
          </a:p>
          <a:p>
            <a:endParaRPr lang="en-GB" dirty="0"/>
          </a:p>
        </p:txBody>
      </p:sp>
    </p:spTree>
    <p:extLst>
      <p:ext uri="{BB962C8B-B14F-4D97-AF65-F5344CB8AC3E}">
        <p14:creationId xmlns:p14="http://schemas.microsoft.com/office/powerpoint/2010/main" val="173487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p>
        </p:txBody>
      </p:sp>
      <p:sp>
        <p:nvSpPr>
          <p:cNvPr id="3" name="Text Placeholder 2"/>
          <p:cNvSpPr>
            <a:spLocks noGrp="1"/>
          </p:cNvSpPr>
          <p:nvPr>
            <p:ph type="body" sz="quarter" idx="13"/>
          </p:nvPr>
        </p:nvSpPr>
        <p:spPr/>
        <p:txBody>
          <a:bodyPr/>
          <a:lstStyle/>
          <a:p>
            <a:endParaRPr lang="en-GB" dirty="0"/>
          </a:p>
        </p:txBody>
      </p:sp>
      <p:sp>
        <p:nvSpPr>
          <p:cNvPr id="7" name="Content Placeholder 6"/>
          <p:cNvSpPr>
            <a:spLocks noGrp="1"/>
          </p:cNvSpPr>
          <p:nvPr>
            <p:ph sz="quarter" idx="14"/>
          </p:nvPr>
        </p:nvSpPr>
        <p:spPr/>
        <p:txBody>
          <a:bodyPr/>
          <a:lstStyle/>
          <a:p>
            <a:pPr marL="0" indent="0">
              <a:buNone/>
            </a:pPr>
            <a:r>
              <a:rPr lang="en-GB" dirty="0"/>
              <a:t>Number of Anglican marriages/services of blessing in 2016 – 45,000</a:t>
            </a:r>
          </a:p>
          <a:p>
            <a:pPr marL="0" indent="0">
              <a:buNone/>
            </a:pPr>
            <a:endParaRPr lang="en-GB" dirty="0"/>
          </a:p>
          <a:p>
            <a:pPr marL="0" indent="0">
              <a:buNone/>
            </a:pPr>
            <a:r>
              <a:rPr lang="en-GB" dirty="0"/>
              <a:t>Number of Anglican marriages/service of blessing in this diocese – 590</a:t>
            </a:r>
          </a:p>
          <a:p>
            <a:endParaRPr lang="en-GB" dirty="0"/>
          </a:p>
        </p:txBody>
      </p:sp>
    </p:spTree>
    <p:extLst>
      <p:ext uri="{BB962C8B-B14F-4D97-AF65-F5344CB8AC3E}">
        <p14:creationId xmlns:p14="http://schemas.microsoft.com/office/powerpoint/2010/main" val="3452698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3" name="Text Placeholder 2"/>
          <p:cNvSpPr>
            <a:spLocks noGrp="1"/>
          </p:cNvSpPr>
          <p:nvPr>
            <p:ph type="body" sz="quarter" idx="13"/>
          </p:nvPr>
        </p:nvSpPr>
        <p:spPr/>
        <p:txBody>
          <a:bodyPr/>
          <a:lstStyle/>
          <a:p>
            <a:r>
              <a:rPr lang="en-GB" dirty="0"/>
              <a:t>Procedure for applying for a Common Licence</a:t>
            </a:r>
          </a:p>
          <a:p>
            <a:endParaRPr lang="en-GB" dirty="0"/>
          </a:p>
        </p:txBody>
      </p:sp>
      <p:sp>
        <p:nvSpPr>
          <p:cNvPr id="4" name="Content Placeholder 3"/>
          <p:cNvSpPr>
            <a:spLocks noGrp="1"/>
          </p:cNvSpPr>
          <p:nvPr>
            <p:ph sz="quarter" idx="14"/>
          </p:nvPr>
        </p:nvSpPr>
        <p:spPr/>
        <p:txBody>
          <a:bodyPr/>
          <a:lstStyle/>
          <a:p>
            <a:r>
              <a:rPr lang="en-GB" dirty="0"/>
              <a:t>  Meet with surrogate</a:t>
            </a:r>
          </a:p>
          <a:p>
            <a:pPr lvl="1"/>
            <a:r>
              <a:rPr lang="en-GB" sz="1800" b="1" dirty="0"/>
              <a:t>Northumberland Archdeaconry</a:t>
            </a:r>
            <a:r>
              <a:rPr lang="en-GB" sz="1800" dirty="0"/>
              <a:t>:-</a:t>
            </a:r>
          </a:p>
          <a:p>
            <a:pPr lvl="2"/>
            <a:r>
              <a:rPr lang="en-GB" sz="1600" dirty="0"/>
              <a:t>The Rev Canon P.J. Cunningham </a:t>
            </a:r>
          </a:p>
          <a:p>
            <a:pPr lvl="2"/>
            <a:r>
              <a:rPr lang="en-GB" sz="1600" dirty="0"/>
              <a:t>The Rev. Canon A.J. Hughes</a:t>
            </a:r>
          </a:p>
          <a:p>
            <a:pPr lvl="2"/>
            <a:r>
              <a:rPr lang="en-GB" sz="1600" dirty="0"/>
              <a:t>The Rev P.G.J. Hughes</a:t>
            </a:r>
          </a:p>
          <a:p>
            <a:pPr lvl="2"/>
            <a:r>
              <a:rPr lang="en-GB" sz="1600" dirty="0"/>
              <a:t>The Revd. Canon B. C. Hurst</a:t>
            </a:r>
          </a:p>
          <a:p>
            <a:pPr lvl="2"/>
            <a:r>
              <a:rPr lang="en-GB" sz="1600" dirty="0"/>
              <a:t>Revd. A D Kirkwood</a:t>
            </a:r>
          </a:p>
          <a:p>
            <a:pPr lvl="1"/>
            <a:r>
              <a:rPr lang="en-GB" sz="1800" b="1" dirty="0"/>
              <a:t>Lindisfarne Archdeaconry</a:t>
            </a:r>
            <a:r>
              <a:rPr lang="en-GB" sz="1800" dirty="0"/>
              <a:t>:-</a:t>
            </a:r>
          </a:p>
          <a:p>
            <a:pPr lvl="2"/>
            <a:r>
              <a:rPr lang="en-GB" sz="1600" dirty="0"/>
              <a:t>Canon Dr G R J Kelsey</a:t>
            </a:r>
          </a:p>
          <a:p>
            <a:pPr lvl="2"/>
            <a:r>
              <a:rPr lang="en-GB" sz="1600" dirty="0"/>
              <a:t>The Rev. Canon J.C. Park</a:t>
            </a:r>
          </a:p>
          <a:p>
            <a:pPr lvl="2"/>
            <a:r>
              <a:rPr lang="en-GB" sz="1600" dirty="0"/>
              <a:t>The Revd. N. Wilson</a:t>
            </a:r>
          </a:p>
          <a:p>
            <a:pPr lvl="2"/>
            <a:r>
              <a:rPr lang="en-GB" sz="1600" dirty="0"/>
              <a:t>Jane Lowdon</a:t>
            </a:r>
          </a:p>
          <a:p>
            <a:pPr lvl="2"/>
            <a:r>
              <a:rPr lang="en-GB" sz="1600" dirty="0"/>
              <a:t>Laura Peace</a:t>
            </a:r>
          </a:p>
          <a:p>
            <a:pPr lvl="1"/>
            <a:endParaRPr lang="en-GB" dirty="0"/>
          </a:p>
          <a:p>
            <a:endParaRPr lang="en-GB" sz="2400" dirty="0"/>
          </a:p>
          <a:p>
            <a:pPr marL="0" indent="0">
              <a:buNone/>
            </a:pPr>
            <a:r>
              <a:rPr lang="en-GB" sz="2400" dirty="0"/>
              <a:t> </a:t>
            </a:r>
          </a:p>
          <a:p>
            <a:endParaRPr lang="en-GB" dirty="0"/>
          </a:p>
        </p:txBody>
      </p:sp>
    </p:spTree>
    <p:extLst>
      <p:ext uri="{BB962C8B-B14F-4D97-AF65-F5344CB8AC3E}">
        <p14:creationId xmlns:p14="http://schemas.microsoft.com/office/powerpoint/2010/main" val="891540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3" name="Text Placeholder 2"/>
          <p:cNvSpPr>
            <a:spLocks noGrp="1"/>
          </p:cNvSpPr>
          <p:nvPr>
            <p:ph type="body" sz="quarter" idx="13"/>
          </p:nvPr>
        </p:nvSpPr>
        <p:spPr/>
        <p:txBody>
          <a:bodyPr/>
          <a:lstStyle/>
          <a:p>
            <a:r>
              <a:rPr lang="en-GB" dirty="0"/>
              <a:t>Procedure for applying for a Common Licence</a:t>
            </a:r>
          </a:p>
          <a:p>
            <a:endParaRPr lang="en-GB" dirty="0"/>
          </a:p>
        </p:txBody>
      </p:sp>
      <p:sp>
        <p:nvSpPr>
          <p:cNvPr id="4" name="Content Placeholder 3"/>
          <p:cNvSpPr>
            <a:spLocks noGrp="1"/>
          </p:cNvSpPr>
          <p:nvPr>
            <p:ph sz="quarter" idx="14"/>
          </p:nvPr>
        </p:nvSpPr>
        <p:spPr/>
        <p:txBody>
          <a:bodyPr/>
          <a:lstStyle/>
          <a:p>
            <a:r>
              <a:rPr lang="en-GB" dirty="0"/>
              <a:t>Make declaration</a:t>
            </a:r>
          </a:p>
          <a:p>
            <a:r>
              <a:rPr lang="en-GB" dirty="0"/>
              <a:t>Issue of Licence immediately</a:t>
            </a:r>
          </a:p>
          <a:p>
            <a:r>
              <a:rPr lang="en-GB" dirty="0"/>
              <a:t>Production of Licence to officiating minister</a:t>
            </a:r>
          </a:p>
          <a:p>
            <a:r>
              <a:rPr lang="en-GB" dirty="0"/>
              <a:t>Period of Validity</a:t>
            </a:r>
          </a:p>
          <a:p>
            <a:pPr lvl="1"/>
            <a:r>
              <a:rPr lang="en-GB" dirty="0"/>
              <a:t>3 months</a:t>
            </a:r>
          </a:p>
          <a:p>
            <a:endParaRPr lang="en-GB" dirty="0"/>
          </a:p>
        </p:txBody>
      </p:sp>
    </p:spTree>
    <p:extLst>
      <p:ext uri="{BB962C8B-B14F-4D97-AF65-F5344CB8AC3E}">
        <p14:creationId xmlns:p14="http://schemas.microsoft.com/office/powerpoint/2010/main" val="232007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3" name="Text Placeholder 2"/>
          <p:cNvSpPr>
            <a:spLocks noGrp="1"/>
          </p:cNvSpPr>
          <p:nvPr>
            <p:ph type="body" sz="quarter" idx="13"/>
          </p:nvPr>
        </p:nvSpPr>
        <p:spPr/>
        <p:txBody>
          <a:bodyPr/>
          <a:lstStyle/>
          <a:p>
            <a:endParaRPr lang="en-GB"/>
          </a:p>
        </p:txBody>
      </p:sp>
      <p:sp>
        <p:nvSpPr>
          <p:cNvPr id="4" name="Content Placeholder 3"/>
          <p:cNvSpPr>
            <a:spLocks noGrp="1"/>
          </p:cNvSpPr>
          <p:nvPr>
            <p:ph sz="quarter" idx="14"/>
          </p:nvPr>
        </p:nvSpPr>
        <p:spPr/>
        <p:txBody>
          <a:bodyPr/>
          <a:lstStyle/>
          <a:p>
            <a:pPr marL="0" indent="0">
              <a:buNone/>
            </a:pPr>
            <a:r>
              <a:rPr lang="en-GB" sz="2400" dirty="0"/>
              <a:t>Common Licences and divorce</a:t>
            </a:r>
          </a:p>
          <a:p>
            <a:pPr marL="0" indent="0">
              <a:buNone/>
            </a:pPr>
            <a:endParaRPr lang="en-GB" sz="2400" dirty="0"/>
          </a:p>
          <a:p>
            <a:pPr lvl="1"/>
            <a:r>
              <a:rPr lang="en-GB" sz="2000" dirty="0"/>
              <a:t> Advice of the House of Bishops  (GS1499)</a:t>
            </a:r>
          </a:p>
          <a:p>
            <a:pPr marL="0" indent="0">
              <a:buNone/>
            </a:pPr>
            <a:endParaRPr lang="en-GB" sz="2400" dirty="0"/>
          </a:p>
          <a:p>
            <a:pPr marL="0" indent="0">
              <a:buNone/>
            </a:pPr>
            <a:r>
              <a:rPr lang="en-GB" sz="2400" dirty="0"/>
              <a:t>Examples </a:t>
            </a:r>
          </a:p>
          <a:p>
            <a:pPr marL="0" indent="0">
              <a:buNone/>
            </a:pPr>
            <a:endParaRPr lang="en-GB" sz="2400" dirty="0"/>
          </a:p>
          <a:p>
            <a:pPr marL="0" indent="0">
              <a:buNone/>
            </a:pPr>
            <a:r>
              <a:rPr lang="en-GB" sz="2400" dirty="0"/>
              <a:t>Cost of a Common Licence</a:t>
            </a:r>
          </a:p>
          <a:p>
            <a:pPr marL="0" indent="0">
              <a:buNone/>
            </a:pPr>
            <a:r>
              <a:rPr lang="en-GB" dirty="0"/>
              <a:t>    </a:t>
            </a:r>
            <a:r>
              <a:rPr lang="en-GB" sz="2000" dirty="0"/>
              <a:t>- Currently £200.00</a:t>
            </a:r>
            <a:endParaRPr lang="en-GB" dirty="0"/>
          </a:p>
          <a:p>
            <a:endParaRPr lang="en-GB" dirty="0"/>
          </a:p>
        </p:txBody>
      </p:sp>
    </p:spTree>
    <p:extLst>
      <p:ext uri="{BB962C8B-B14F-4D97-AF65-F5344CB8AC3E}">
        <p14:creationId xmlns:p14="http://schemas.microsoft.com/office/powerpoint/2010/main" val="18524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87AC60-4C94-4640-97EC-0A026FC65580}"/>
              </a:ext>
            </a:extLst>
          </p:cNvPr>
          <p:cNvSpPr>
            <a:spLocks noGrp="1"/>
          </p:cNvSpPr>
          <p:nvPr>
            <p:ph sz="half" idx="1"/>
          </p:nvPr>
        </p:nvSpPr>
        <p:spPr>
          <a:xfrm>
            <a:off x="457199" y="1600200"/>
            <a:ext cx="8435975" cy="4525963"/>
          </a:xfrm>
        </p:spPr>
        <p:txBody>
          <a:bodyPr/>
          <a:lstStyle/>
          <a:p>
            <a:pPr lvl="0"/>
            <a:r>
              <a:rPr lang="en-GB" sz="1800" dirty="0"/>
              <a:t>Ecclesiastical Licences Act 1533</a:t>
            </a:r>
          </a:p>
          <a:p>
            <a:pPr lvl="1">
              <a:buFont typeface="Courier New" panose="02070309020205020404" pitchFamily="49" charset="0"/>
              <a:buChar char="o"/>
            </a:pPr>
            <a:r>
              <a:rPr lang="en-GB" sz="1800" dirty="0"/>
              <a:t>Archbishop of Canterbury – marriage may take place at any time or place </a:t>
            </a:r>
          </a:p>
          <a:p>
            <a:pPr marL="0" indent="0">
              <a:buNone/>
            </a:pPr>
            <a:r>
              <a:rPr lang="en-GB" sz="1800" dirty="0"/>
              <a:t> </a:t>
            </a:r>
          </a:p>
          <a:p>
            <a:pPr marL="0" indent="0">
              <a:buNone/>
            </a:pPr>
            <a:r>
              <a:rPr lang="en-GB" sz="1800" dirty="0"/>
              <a:t>What do I do if I am approached for a Special Licence?</a:t>
            </a:r>
          </a:p>
          <a:p>
            <a:pPr lvl="1">
              <a:buFont typeface="Courier New" panose="02070309020205020404" pitchFamily="49" charset="0"/>
              <a:buChar char="o"/>
            </a:pPr>
            <a:r>
              <a:rPr lang="en-GB" sz="1800" dirty="0"/>
              <a:t>Check with parish priests</a:t>
            </a:r>
          </a:p>
          <a:p>
            <a:pPr lvl="1">
              <a:buFont typeface="Courier New" panose="02070309020205020404" pitchFamily="49" charset="0"/>
              <a:buChar char="o"/>
            </a:pPr>
            <a:r>
              <a:rPr lang="en-GB" sz="1800" dirty="0"/>
              <a:t>Have couple obtain consent of owners of building?</a:t>
            </a:r>
          </a:p>
          <a:p>
            <a:pPr lvl="1">
              <a:buFont typeface="Courier New" panose="02070309020205020404" pitchFamily="49" charset="0"/>
              <a:buChar char="o"/>
            </a:pPr>
            <a:r>
              <a:rPr lang="en-GB" sz="1800" dirty="0"/>
              <a:t>Contact Faculty Office</a:t>
            </a:r>
          </a:p>
          <a:p>
            <a:pPr marL="0" indent="0">
              <a:buNone/>
            </a:pPr>
            <a:r>
              <a:rPr lang="en-GB" sz="1800" dirty="0"/>
              <a:t> </a:t>
            </a:r>
          </a:p>
          <a:p>
            <a:pPr marL="0" indent="0">
              <a:buNone/>
            </a:pPr>
            <a:r>
              <a:rPr lang="en-GB" sz="1800" dirty="0"/>
              <a:t>When are they used?</a:t>
            </a:r>
          </a:p>
          <a:p>
            <a:pPr lvl="1">
              <a:buFont typeface="Courier New" panose="02070309020205020404" pitchFamily="49" charset="0"/>
              <a:buChar char="o"/>
            </a:pPr>
            <a:r>
              <a:rPr lang="en-GB" sz="1800" dirty="0"/>
              <a:t>Genuine connection</a:t>
            </a:r>
          </a:p>
          <a:p>
            <a:pPr lvl="1">
              <a:buFont typeface="Courier New" panose="02070309020205020404" pitchFamily="49" charset="0"/>
              <a:buChar char="o"/>
            </a:pPr>
            <a:r>
              <a:rPr lang="en-GB" sz="1800" dirty="0"/>
              <a:t>Cathedrals or church not licensed for weddings</a:t>
            </a:r>
          </a:p>
          <a:p>
            <a:pPr lvl="1">
              <a:buFont typeface="Courier New" panose="02070309020205020404" pitchFamily="49" charset="0"/>
              <a:buChar char="o"/>
            </a:pPr>
            <a:r>
              <a:rPr lang="en-GB" sz="1800" dirty="0"/>
              <a:t>Medical grounds</a:t>
            </a:r>
          </a:p>
          <a:p>
            <a:pPr marL="0" indent="0">
              <a:buNone/>
            </a:pPr>
            <a:r>
              <a:rPr lang="en-GB" sz="1800" dirty="0"/>
              <a:t> </a:t>
            </a:r>
          </a:p>
          <a:p>
            <a:pPr marL="0" indent="0">
              <a:buNone/>
            </a:pPr>
            <a:r>
              <a:rPr lang="en-GB" sz="1800" dirty="0"/>
              <a:t>The cost is £315.00 from 1</a:t>
            </a:r>
            <a:r>
              <a:rPr lang="en-GB" sz="1800" baseline="30000" dirty="0"/>
              <a:t>st</a:t>
            </a:r>
            <a:r>
              <a:rPr lang="en-GB" sz="1800" dirty="0"/>
              <a:t> April 2018</a:t>
            </a:r>
          </a:p>
          <a:p>
            <a:endParaRPr lang="en-GB" sz="1800" dirty="0"/>
          </a:p>
        </p:txBody>
      </p:sp>
      <p:sp>
        <p:nvSpPr>
          <p:cNvPr id="4" name="Text Placeholder 3">
            <a:extLst>
              <a:ext uri="{FF2B5EF4-FFF2-40B4-BE49-F238E27FC236}">
                <a16:creationId xmlns:a16="http://schemas.microsoft.com/office/drawing/2014/main" id="{BA7A2AC1-9368-4AD8-84AF-51FA2768EA46}"/>
              </a:ext>
            </a:extLst>
          </p:cNvPr>
          <p:cNvSpPr>
            <a:spLocks noGrp="1"/>
          </p:cNvSpPr>
          <p:nvPr>
            <p:ph type="body" sz="quarter" idx="13"/>
          </p:nvPr>
        </p:nvSpPr>
        <p:spPr/>
        <p:txBody>
          <a:bodyPr/>
          <a:lstStyle/>
          <a:p>
            <a:r>
              <a:rPr lang="en-GB" b="1" dirty="0"/>
              <a:t>Archbishop’s Special Licences</a:t>
            </a:r>
            <a:endParaRPr lang="en-GB" dirty="0"/>
          </a:p>
        </p:txBody>
      </p:sp>
    </p:spTree>
    <p:extLst>
      <p:ext uri="{BB962C8B-B14F-4D97-AF65-F5344CB8AC3E}">
        <p14:creationId xmlns:p14="http://schemas.microsoft.com/office/powerpoint/2010/main" val="2894549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9DDA7A-4ECF-4583-A28A-6A6CE6245C13}"/>
              </a:ext>
            </a:extLst>
          </p:cNvPr>
          <p:cNvSpPr>
            <a:spLocks noGrp="1"/>
          </p:cNvSpPr>
          <p:nvPr>
            <p:ph sz="half" idx="1"/>
          </p:nvPr>
        </p:nvSpPr>
        <p:spPr>
          <a:xfrm>
            <a:off x="457199" y="1600200"/>
            <a:ext cx="8435975" cy="4525963"/>
          </a:xfrm>
        </p:spPr>
        <p:txBody>
          <a:bodyPr/>
          <a:lstStyle/>
          <a:p>
            <a:pPr lvl="0"/>
            <a:r>
              <a:rPr lang="en-GB" dirty="0"/>
              <a:t>Clergy entitled to decline</a:t>
            </a:r>
          </a:p>
          <a:p>
            <a:pPr lvl="0"/>
            <a:r>
              <a:rPr lang="en-GB" dirty="0"/>
              <a:t>2002 House of Bishops Guidance</a:t>
            </a:r>
          </a:p>
          <a:p>
            <a:pPr lvl="0"/>
            <a:r>
              <a:rPr lang="en-GB" dirty="0"/>
              <a:t>Consultation with PCC/Deanery Chapter/LEP Partners</a:t>
            </a:r>
          </a:p>
          <a:p>
            <a:pPr lvl="0"/>
            <a:r>
              <a:rPr lang="en-GB" dirty="0"/>
              <a:t>Original Decree Absolute </a:t>
            </a:r>
          </a:p>
          <a:p>
            <a:pPr marL="0" indent="0">
              <a:buNone/>
            </a:pPr>
            <a:endParaRPr lang="en-GB" dirty="0"/>
          </a:p>
        </p:txBody>
      </p:sp>
      <p:sp>
        <p:nvSpPr>
          <p:cNvPr id="4" name="Text Placeholder 3">
            <a:extLst>
              <a:ext uri="{FF2B5EF4-FFF2-40B4-BE49-F238E27FC236}">
                <a16:creationId xmlns:a16="http://schemas.microsoft.com/office/drawing/2014/main" id="{96C444A5-8CDF-4388-9BAD-8F4981D9AF49}"/>
              </a:ext>
            </a:extLst>
          </p:cNvPr>
          <p:cNvSpPr>
            <a:spLocks noGrp="1"/>
          </p:cNvSpPr>
          <p:nvPr>
            <p:ph type="body" sz="quarter" idx="13"/>
          </p:nvPr>
        </p:nvSpPr>
        <p:spPr/>
        <p:txBody>
          <a:bodyPr/>
          <a:lstStyle/>
          <a:p>
            <a:r>
              <a:rPr lang="en-GB" b="1" dirty="0"/>
              <a:t>Marriage in Church after Divorce</a:t>
            </a:r>
            <a:endParaRPr lang="en-GB" dirty="0"/>
          </a:p>
        </p:txBody>
      </p:sp>
    </p:spTree>
    <p:extLst>
      <p:ext uri="{BB962C8B-B14F-4D97-AF65-F5344CB8AC3E}">
        <p14:creationId xmlns:p14="http://schemas.microsoft.com/office/powerpoint/2010/main" val="2785428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AD7CB1-2F35-4972-A488-8FEC4B6B487B}"/>
              </a:ext>
            </a:extLst>
          </p:cNvPr>
          <p:cNvSpPr>
            <a:spLocks noGrp="1"/>
          </p:cNvSpPr>
          <p:nvPr>
            <p:ph sz="half" idx="1"/>
          </p:nvPr>
        </p:nvSpPr>
        <p:spPr>
          <a:xfrm>
            <a:off x="457199" y="1600200"/>
            <a:ext cx="8435975" cy="4525963"/>
          </a:xfrm>
        </p:spPr>
        <p:txBody>
          <a:bodyPr/>
          <a:lstStyle/>
          <a:p>
            <a:pPr lvl="0"/>
            <a:r>
              <a:rPr lang="en-GB" dirty="0"/>
              <a:t>Marriage Register</a:t>
            </a:r>
          </a:p>
          <a:p>
            <a:pPr lvl="0"/>
            <a:r>
              <a:rPr lang="en-GB" dirty="0"/>
              <a:t>Quarterly Returns</a:t>
            </a:r>
          </a:p>
          <a:p>
            <a:pPr lvl="0"/>
            <a:r>
              <a:rPr lang="en-GB" dirty="0"/>
              <a:t>Mistakes/Corrections </a:t>
            </a:r>
          </a:p>
          <a:p>
            <a:endParaRPr lang="en-GB" dirty="0"/>
          </a:p>
        </p:txBody>
      </p:sp>
      <p:sp>
        <p:nvSpPr>
          <p:cNvPr id="4" name="Text Placeholder 3">
            <a:extLst>
              <a:ext uri="{FF2B5EF4-FFF2-40B4-BE49-F238E27FC236}">
                <a16:creationId xmlns:a16="http://schemas.microsoft.com/office/drawing/2014/main" id="{F5491A47-99AB-4241-80DF-5B08CCA8C6AC}"/>
              </a:ext>
            </a:extLst>
          </p:cNvPr>
          <p:cNvSpPr>
            <a:spLocks noGrp="1"/>
          </p:cNvSpPr>
          <p:nvPr>
            <p:ph type="body" sz="quarter" idx="13"/>
          </p:nvPr>
        </p:nvSpPr>
        <p:spPr/>
        <p:txBody>
          <a:bodyPr/>
          <a:lstStyle/>
          <a:p>
            <a:r>
              <a:rPr lang="en-GB" b="1" dirty="0"/>
              <a:t>Form Filling and Submissions</a:t>
            </a:r>
            <a:endParaRPr lang="en-GB" dirty="0"/>
          </a:p>
        </p:txBody>
      </p:sp>
    </p:spTree>
    <p:extLst>
      <p:ext uri="{BB962C8B-B14F-4D97-AF65-F5344CB8AC3E}">
        <p14:creationId xmlns:p14="http://schemas.microsoft.com/office/powerpoint/2010/main" val="2776741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70CD2C-2F90-4919-BB3B-236AA9A25F8A}"/>
              </a:ext>
            </a:extLst>
          </p:cNvPr>
          <p:cNvSpPr>
            <a:spLocks noGrp="1"/>
          </p:cNvSpPr>
          <p:nvPr>
            <p:ph sz="half" idx="1"/>
          </p:nvPr>
        </p:nvSpPr>
        <p:spPr>
          <a:xfrm>
            <a:off x="457199" y="1600200"/>
            <a:ext cx="8435975" cy="4525963"/>
          </a:xfrm>
        </p:spPr>
        <p:txBody>
          <a:bodyPr/>
          <a:lstStyle/>
          <a:p>
            <a:pPr lvl="0"/>
            <a:r>
              <a:rPr lang="en-GB" dirty="0"/>
              <a:t>Civil Partnerships Act 2004</a:t>
            </a:r>
          </a:p>
          <a:p>
            <a:pPr lvl="0"/>
            <a:r>
              <a:rPr lang="en-GB" dirty="0"/>
              <a:t>House of Bishops Pastoral Guidance 2005 reiterated in a pastoral letter to the clergy and others from the House of Bishops in 2014</a:t>
            </a:r>
          </a:p>
          <a:p>
            <a:pPr marL="0" indent="0">
              <a:buNone/>
            </a:pPr>
            <a:endParaRPr lang="en-GB" dirty="0"/>
          </a:p>
        </p:txBody>
      </p:sp>
      <p:sp>
        <p:nvSpPr>
          <p:cNvPr id="4" name="Text Placeholder 3">
            <a:extLst>
              <a:ext uri="{FF2B5EF4-FFF2-40B4-BE49-F238E27FC236}">
                <a16:creationId xmlns:a16="http://schemas.microsoft.com/office/drawing/2014/main" id="{263839A8-2176-46A7-9856-CDD7AC550D23}"/>
              </a:ext>
            </a:extLst>
          </p:cNvPr>
          <p:cNvSpPr>
            <a:spLocks noGrp="1"/>
          </p:cNvSpPr>
          <p:nvPr>
            <p:ph type="body" sz="quarter" idx="13"/>
          </p:nvPr>
        </p:nvSpPr>
        <p:spPr/>
        <p:txBody>
          <a:bodyPr/>
          <a:lstStyle/>
          <a:p>
            <a:r>
              <a:rPr lang="en-GB" b="1" dirty="0"/>
              <a:t>Marriage (Same Sex Couples) Act 2013</a:t>
            </a:r>
            <a:endParaRPr lang="en-GB" dirty="0"/>
          </a:p>
        </p:txBody>
      </p:sp>
    </p:spTree>
    <p:extLst>
      <p:ext uri="{BB962C8B-B14F-4D97-AF65-F5344CB8AC3E}">
        <p14:creationId xmlns:p14="http://schemas.microsoft.com/office/powerpoint/2010/main" val="2281898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Questions?</a:t>
            </a:r>
            <a:endParaRPr lang="en-GB" dirty="0"/>
          </a:p>
        </p:txBody>
      </p:sp>
    </p:spTree>
    <p:extLst>
      <p:ext uri="{BB962C8B-B14F-4D97-AF65-F5344CB8AC3E}">
        <p14:creationId xmlns:p14="http://schemas.microsoft.com/office/powerpoint/2010/main" val="139581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57015E-E652-4E20-92C1-59E99D5FF60B}"/>
              </a:ext>
            </a:extLst>
          </p:cNvPr>
          <p:cNvSpPr>
            <a:spLocks noGrp="1"/>
          </p:cNvSpPr>
          <p:nvPr>
            <p:ph sz="half" idx="1"/>
          </p:nvPr>
        </p:nvSpPr>
        <p:spPr>
          <a:xfrm>
            <a:off x="457199" y="1600200"/>
            <a:ext cx="8435975" cy="4525963"/>
          </a:xfrm>
        </p:spPr>
        <p:txBody>
          <a:bodyPr/>
          <a:lstStyle/>
          <a:p>
            <a:pPr marL="0" indent="0">
              <a:buNone/>
            </a:pPr>
            <a:r>
              <a:rPr lang="en-GB" dirty="0"/>
              <a:t>Legal Entitlements</a:t>
            </a:r>
          </a:p>
          <a:p>
            <a:pPr marL="0" indent="0">
              <a:buNone/>
            </a:pPr>
            <a:r>
              <a:rPr lang="en-GB" dirty="0"/>
              <a:t>Superintendent Registrar’s Certificate and Marriage to someone outside the EEA</a:t>
            </a:r>
          </a:p>
          <a:p>
            <a:pPr marL="0" indent="0">
              <a:buNone/>
            </a:pPr>
            <a:r>
              <a:rPr lang="en-GB" dirty="0"/>
              <a:t>Banns</a:t>
            </a:r>
          </a:p>
          <a:p>
            <a:pPr marL="0" indent="0">
              <a:buNone/>
            </a:pPr>
            <a:r>
              <a:rPr lang="en-GB" dirty="0"/>
              <a:t>Common Licences</a:t>
            </a:r>
          </a:p>
          <a:p>
            <a:pPr marL="0" indent="0">
              <a:buNone/>
            </a:pPr>
            <a:r>
              <a:rPr lang="en-GB" dirty="0"/>
              <a:t>Archbishop’s Special Licences </a:t>
            </a:r>
          </a:p>
          <a:p>
            <a:pPr marL="0" indent="0">
              <a:buNone/>
            </a:pPr>
            <a:r>
              <a:rPr lang="en-GB" dirty="0"/>
              <a:t>Marriage in church after divorce</a:t>
            </a:r>
          </a:p>
          <a:p>
            <a:pPr marL="0" indent="0">
              <a:buNone/>
            </a:pPr>
            <a:r>
              <a:rPr lang="en-GB" dirty="0"/>
              <a:t>Form filling and submissions</a:t>
            </a:r>
          </a:p>
          <a:p>
            <a:pPr marL="0" indent="0">
              <a:buNone/>
            </a:pPr>
            <a:r>
              <a:rPr lang="en-GB" dirty="0"/>
              <a:t>Civil Partnerships and Same Sex Marriage</a:t>
            </a:r>
          </a:p>
          <a:p>
            <a:endParaRPr lang="en-GB" dirty="0"/>
          </a:p>
        </p:txBody>
      </p:sp>
      <p:sp>
        <p:nvSpPr>
          <p:cNvPr id="4" name="Text Placeholder 3">
            <a:extLst>
              <a:ext uri="{FF2B5EF4-FFF2-40B4-BE49-F238E27FC236}">
                <a16:creationId xmlns:a16="http://schemas.microsoft.com/office/drawing/2014/main" id="{E15B0060-E187-4B6D-A36C-C1DC553EEF5F}"/>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45756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786654-B657-4BE8-962E-8CD72206A4AD}"/>
              </a:ext>
            </a:extLst>
          </p:cNvPr>
          <p:cNvSpPr>
            <a:spLocks noGrp="1"/>
          </p:cNvSpPr>
          <p:nvPr>
            <p:ph sz="half" idx="1"/>
          </p:nvPr>
        </p:nvSpPr>
        <p:spPr>
          <a:xfrm>
            <a:off x="457199" y="1600200"/>
            <a:ext cx="8569325" cy="5069160"/>
          </a:xfrm>
        </p:spPr>
        <p:txBody>
          <a:bodyPr/>
          <a:lstStyle/>
          <a:p>
            <a:pPr lvl="0"/>
            <a:r>
              <a:rPr lang="en-GB" sz="1400" dirty="0"/>
              <a:t>The Canons (especially B30 to B36)</a:t>
            </a:r>
          </a:p>
          <a:p>
            <a:pPr lvl="0"/>
            <a:r>
              <a:rPr lang="en-GB" sz="1400" dirty="0"/>
              <a:t>The Marriage Act 1949 (as amended)</a:t>
            </a:r>
          </a:p>
          <a:p>
            <a:pPr lvl="0"/>
            <a:r>
              <a:rPr lang="en-GB" sz="1400" dirty="0"/>
              <a:t>Church of England Marriage Measure 2008</a:t>
            </a:r>
          </a:p>
          <a:p>
            <a:pPr lvl="0"/>
            <a:r>
              <a:rPr lang="en-GB" sz="1400" dirty="0"/>
              <a:t>Marriage (Same Sex Couples) Act 2013</a:t>
            </a:r>
          </a:p>
          <a:p>
            <a:pPr lvl="0"/>
            <a:r>
              <a:rPr lang="en-GB" sz="1400" dirty="0"/>
              <a:t>Immigration Act 2014 and related Regulations </a:t>
            </a:r>
          </a:p>
          <a:p>
            <a:pPr marL="0" indent="0">
              <a:buNone/>
            </a:pPr>
            <a:r>
              <a:rPr lang="en-GB" sz="1400" dirty="0"/>
              <a:t>Anglican Marriage in England and Wales – A Guide to the Law for Clergy</a:t>
            </a:r>
          </a:p>
          <a:p>
            <a:pPr marL="0" indent="0">
              <a:buNone/>
            </a:pPr>
            <a:r>
              <a:rPr lang="en-GB" sz="1400" dirty="0"/>
              <a:t>Guide Book for the Clergy – General Register Office</a:t>
            </a:r>
          </a:p>
          <a:p>
            <a:pPr marL="0" indent="0">
              <a:buNone/>
            </a:pPr>
            <a:r>
              <a:rPr lang="en-GB" sz="1400" u="sng" dirty="0">
                <a:hlinkClick r:id="rId2"/>
              </a:rPr>
              <a:t>https://www.gov.uk/government/publications/guidance-for-the-clergy</a:t>
            </a:r>
            <a:endParaRPr lang="en-GB" sz="1400" dirty="0"/>
          </a:p>
          <a:p>
            <a:pPr marL="0" indent="0">
              <a:buNone/>
            </a:pPr>
            <a:r>
              <a:rPr lang="en-GB" sz="1400" dirty="0"/>
              <a:t>Faculty Office</a:t>
            </a:r>
          </a:p>
          <a:p>
            <a:pPr marL="0" indent="0">
              <a:buNone/>
            </a:pPr>
            <a:r>
              <a:rPr lang="en-GB" sz="1400" u="sng" dirty="0">
                <a:hlinkClick r:id="rId3"/>
              </a:rPr>
              <a:t>www.facultyoffice.org.uk</a:t>
            </a:r>
            <a:endParaRPr lang="en-GB" sz="1400" dirty="0"/>
          </a:p>
          <a:p>
            <a:pPr marL="0" indent="0">
              <a:buNone/>
            </a:pPr>
            <a:r>
              <a:rPr lang="en-GB" sz="1400" dirty="0"/>
              <a:t>The Church of England</a:t>
            </a:r>
          </a:p>
          <a:p>
            <a:pPr marL="0" indent="0">
              <a:buNone/>
            </a:pPr>
            <a:r>
              <a:rPr lang="en-GB" sz="1400" u="sng" dirty="0">
                <a:hlinkClick r:id="rId4"/>
              </a:rPr>
              <a:t>https://www.yourchurchwedding.org</a:t>
            </a:r>
            <a:endParaRPr lang="en-GB" sz="1400" dirty="0"/>
          </a:p>
          <a:p>
            <a:pPr marL="0" indent="0">
              <a:buNone/>
            </a:pPr>
            <a:r>
              <a:rPr lang="en-GB" sz="1400" dirty="0"/>
              <a:t>Church of England Marriage Measure 2008 – Guidance from the House of Bishops</a:t>
            </a:r>
          </a:p>
          <a:p>
            <a:pPr marL="0" indent="0">
              <a:buNone/>
            </a:pPr>
            <a:r>
              <a:rPr lang="en-GB" sz="1400" dirty="0">
                <a:hlinkClick r:id="rId5"/>
              </a:rPr>
              <a:t>https://www.churchofengland.org/sites/default/files/2017-10/marriage%20measure%202008%20guidance.pdf</a:t>
            </a:r>
            <a:endParaRPr lang="en-GB" sz="1400" dirty="0"/>
          </a:p>
          <a:p>
            <a:pPr marL="0" indent="0">
              <a:buNone/>
            </a:pPr>
            <a:r>
              <a:rPr lang="en-GB" sz="1400" dirty="0"/>
              <a:t>Civil Partnership</a:t>
            </a:r>
          </a:p>
          <a:p>
            <a:pPr marL="0" indent="0">
              <a:buNone/>
            </a:pPr>
            <a:r>
              <a:rPr lang="en-GB" sz="1400" dirty="0">
                <a:hlinkClick r:id="rId6"/>
              </a:rPr>
              <a:t>https://www.churchofengland.org/more/media-centre/news/house-bishops-pastoral-guidance-same-sex-marriage</a:t>
            </a:r>
            <a:endParaRPr lang="en-GB" sz="1400" dirty="0"/>
          </a:p>
          <a:p>
            <a:pPr marL="0" indent="0">
              <a:buNone/>
            </a:pPr>
            <a:r>
              <a:rPr lang="en-GB" sz="1400" dirty="0"/>
              <a:t>House of Bishops Pastoral Guidance on Same Sex Marriage</a:t>
            </a:r>
          </a:p>
          <a:p>
            <a:pPr marL="0" indent="0">
              <a:buNone/>
            </a:pPr>
            <a:r>
              <a:rPr lang="en-GB" sz="1400" dirty="0">
                <a:hlinkClick r:id="rId7"/>
              </a:rPr>
              <a:t>https://www.churchofengland.org/sites/default/files/2017-11/House%20of%20Bishops%20Statement%20on%20Civil%20Partnerships%202005.pdf</a:t>
            </a:r>
            <a:endParaRPr lang="en-GB" sz="1400" dirty="0"/>
          </a:p>
          <a:p>
            <a:pPr marL="0" indent="0">
              <a:buNone/>
            </a:pPr>
            <a:endParaRPr lang="en-GB" sz="1400" dirty="0"/>
          </a:p>
          <a:p>
            <a:pPr marL="0" indent="0">
              <a:buNone/>
            </a:pPr>
            <a:endParaRPr lang="en-GB" sz="1400" dirty="0"/>
          </a:p>
          <a:p>
            <a:pPr marL="0" indent="0">
              <a:buNone/>
            </a:pPr>
            <a:endParaRPr lang="en-GB" sz="1600" dirty="0"/>
          </a:p>
          <a:p>
            <a:pPr marL="0" indent="0">
              <a:buNone/>
            </a:pPr>
            <a:endParaRPr lang="en-GB" sz="1600" dirty="0"/>
          </a:p>
          <a:p>
            <a:pPr marL="0" indent="0">
              <a:buNone/>
            </a:pPr>
            <a:endParaRPr lang="en-GB" sz="1600" dirty="0"/>
          </a:p>
        </p:txBody>
      </p:sp>
      <p:sp>
        <p:nvSpPr>
          <p:cNvPr id="4" name="Text Placeholder 3">
            <a:extLst>
              <a:ext uri="{FF2B5EF4-FFF2-40B4-BE49-F238E27FC236}">
                <a16:creationId xmlns:a16="http://schemas.microsoft.com/office/drawing/2014/main" id="{0650DFC4-6E23-456E-850E-BEAF32A718B2}"/>
              </a:ext>
            </a:extLst>
          </p:cNvPr>
          <p:cNvSpPr>
            <a:spLocks noGrp="1"/>
          </p:cNvSpPr>
          <p:nvPr>
            <p:ph type="body" sz="quarter" idx="13"/>
          </p:nvPr>
        </p:nvSpPr>
        <p:spPr/>
        <p:txBody>
          <a:bodyPr/>
          <a:lstStyle/>
          <a:p>
            <a:r>
              <a:rPr lang="en-GB" dirty="0"/>
              <a:t>Sources and Resources</a:t>
            </a:r>
          </a:p>
          <a:p>
            <a:endParaRPr lang="en-GB" dirty="0"/>
          </a:p>
        </p:txBody>
      </p:sp>
    </p:spTree>
    <p:extLst>
      <p:ext uri="{BB962C8B-B14F-4D97-AF65-F5344CB8AC3E}">
        <p14:creationId xmlns:p14="http://schemas.microsoft.com/office/powerpoint/2010/main" val="145087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BF1F88-9E87-4029-9633-027A50BA870D}"/>
              </a:ext>
            </a:extLst>
          </p:cNvPr>
          <p:cNvSpPr>
            <a:spLocks noGrp="1"/>
          </p:cNvSpPr>
          <p:nvPr>
            <p:ph sz="half" idx="1"/>
          </p:nvPr>
        </p:nvSpPr>
        <p:spPr>
          <a:xfrm>
            <a:off x="457200" y="1600200"/>
            <a:ext cx="8569325" cy="4525963"/>
          </a:xfrm>
        </p:spPr>
        <p:txBody>
          <a:bodyPr/>
          <a:lstStyle/>
          <a:p>
            <a:pPr lvl="0"/>
            <a:r>
              <a:rPr lang="en-GB" sz="1600" dirty="0"/>
              <a:t>Marriage Act 1949</a:t>
            </a:r>
          </a:p>
          <a:p>
            <a:pPr lvl="1">
              <a:buFont typeface="Courier New" panose="02070309020205020404" pitchFamily="49" charset="0"/>
              <a:buChar char="o"/>
            </a:pPr>
            <a:r>
              <a:rPr lang="en-GB" sz="1600" dirty="0"/>
              <a:t>Resident in the parish</a:t>
            </a:r>
          </a:p>
          <a:p>
            <a:pPr lvl="1">
              <a:buFont typeface="Courier New" panose="02070309020205020404" pitchFamily="49" charset="0"/>
              <a:buChar char="o"/>
            </a:pPr>
            <a:r>
              <a:rPr lang="en-GB" sz="1600" dirty="0"/>
              <a:t>On Church Electoral Roll </a:t>
            </a:r>
          </a:p>
          <a:p>
            <a:pPr marL="0" indent="0">
              <a:buNone/>
            </a:pPr>
            <a:endParaRPr lang="en-GB" sz="1600" dirty="0"/>
          </a:p>
          <a:p>
            <a:pPr marL="0" indent="0">
              <a:buNone/>
            </a:pPr>
            <a:r>
              <a:rPr lang="en-GB" sz="1600" dirty="0"/>
              <a:t> </a:t>
            </a:r>
          </a:p>
          <a:p>
            <a:pPr lvl="0"/>
            <a:r>
              <a:rPr lang="en-GB" sz="1600" dirty="0"/>
              <a:t>Church of England Marriage Measure 2008 </a:t>
            </a:r>
          </a:p>
          <a:p>
            <a:pPr lvl="1">
              <a:buFont typeface="Courier New" panose="02070309020205020404" pitchFamily="49" charset="0"/>
              <a:buChar char="o"/>
            </a:pPr>
            <a:r>
              <a:rPr lang="en-GB" sz="1600" dirty="0"/>
              <a:t>Baptised in the parish</a:t>
            </a:r>
          </a:p>
          <a:p>
            <a:pPr lvl="1">
              <a:buFont typeface="Courier New" panose="02070309020205020404" pitchFamily="49" charset="0"/>
              <a:buChar char="o"/>
            </a:pPr>
            <a:r>
              <a:rPr lang="en-GB" sz="1600" dirty="0"/>
              <a:t>Confirmation entered in the Register of the parish*</a:t>
            </a:r>
          </a:p>
          <a:p>
            <a:pPr lvl="1">
              <a:buFont typeface="Courier New" panose="02070309020205020404" pitchFamily="49" charset="0"/>
              <a:buChar char="o"/>
            </a:pPr>
            <a:r>
              <a:rPr lang="en-GB" sz="1600" dirty="0"/>
              <a:t>Has at any time had his/her usual place of residence </a:t>
            </a:r>
            <a:r>
              <a:rPr lang="en-GB" sz="1600" u="sng" dirty="0"/>
              <a:t>or </a:t>
            </a:r>
            <a:r>
              <a:rPr lang="en-GB" sz="1600" dirty="0"/>
              <a:t>habitually attended public worship in the parish* for at least 6 months [N.B. no requirements to go on Church Electoral Roll to qualify after habitual attendance]</a:t>
            </a:r>
          </a:p>
          <a:p>
            <a:pPr lvl="1">
              <a:buFont typeface="Courier New" panose="02070309020205020404" pitchFamily="49" charset="0"/>
              <a:buChar char="o"/>
            </a:pPr>
            <a:r>
              <a:rPr lang="en-GB" sz="1600" dirty="0"/>
              <a:t>During his/her lifetime a parent has had their usual place of residence </a:t>
            </a:r>
            <a:r>
              <a:rPr lang="en-GB" sz="1600" u="sng" dirty="0"/>
              <a:t>or</a:t>
            </a:r>
            <a:r>
              <a:rPr lang="en-GB" sz="1600" dirty="0"/>
              <a:t> habitually attended public worship in the parish* for at least 6 months </a:t>
            </a:r>
          </a:p>
          <a:p>
            <a:pPr lvl="1">
              <a:buFont typeface="Courier New" panose="02070309020205020404" pitchFamily="49" charset="0"/>
              <a:buChar char="o"/>
            </a:pPr>
            <a:r>
              <a:rPr lang="en-GB" sz="1600" dirty="0"/>
              <a:t>Parent/Grandparent married in the parish* </a:t>
            </a:r>
          </a:p>
          <a:p>
            <a:pPr marL="0" indent="0">
              <a:buNone/>
            </a:pPr>
            <a:r>
              <a:rPr lang="en-GB" sz="1600" dirty="0"/>
              <a:t> </a:t>
            </a:r>
          </a:p>
          <a:p>
            <a:endParaRPr lang="en-GB" sz="1600" dirty="0"/>
          </a:p>
          <a:p>
            <a:pPr marL="0" indent="0">
              <a:buNone/>
            </a:pPr>
            <a:r>
              <a:rPr lang="en-GB" sz="1600" dirty="0"/>
              <a:t>*References to baptism, marriage and habitual worship all relate to Church of England rites of worship </a:t>
            </a:r>
          </a:p>
          <a:p>
            <a:endParaRPr lang="en-GB" sz="1600" dirty="0"/>
          </a:p>
        </p:txBody>
      </p:sp>
      <p:sp>
        <p:nvSpPr>
          <p:cNvPr id="4" name="Text Placeholder 3">
            <a:extLst>
              <a:ext uri="{FF2B5EF4-FFF2-40B4-BE49-F238E27FC236}">
                <a16:creationId xmlns:a16="http://schemas.microsoft.com/office/drawing/2014/main" id="{6AFD9DDD-4227-4C54-9709-D26F2A9F9440}"/>
              </a:ext>
            </a:extLst>
          </p:cNvPr>
          <p:cNvSpPr>
            <a:spLocks noGrp="1"/>
          </p:cNvSpPr>
          <p:nvPr>
            <p:ph type="body" sz="quarter" idx="13"/>
          </p:nvPr>
        </p:nvSpPr>
        <p:spPr/>
        <p:txBody>
          <a:bodyPr/>
          <a:lstStyle/>
          <a:p>
            <a:r>
              <a:rPr lang="en-GB" dirty="0"/>
              <a:t>Legal Entitlements</a:t>
            </a:r>
          </a:p>
        </p:txBody>
      </p:sp>
    </p:spTree>
    <p:extLst>
      <p:ext uri="{BB962C8B-B14F-4D97-AF65-F5344CB8AC3E}">
        <p14:creationId xmlns:p14="http://schemas.microsoft.com/office/powerpoint/2010/main" val="276481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B9F77C-0490-42A4-94F0-07F50E292CF1}"/>
              </a:ext>
            </a:extLst>
          </p:cNvPr>
          <p:cNvSpPr>
            <a:spLocks noGrp="1"/>
          </p:cNvSpPr>
          <p:nvPr>
            <p:ph sz="half" idx="1"/>
          </p:nvPr>
        </p:nvSpPr>
        <p:spPr>
          <a:xfrm>
            <a:off x="457199" y="1600200"/>
            <a:ext cx="8569325" cy="4525963"/>
          </a:xfrm>
        </p:spPr>
        <p:txBody>
          <a:bodyPr/>
          <a:lstStyle/>
          <a:p>
            <a:pPr lvl="0"/>
            <a:r>
              <a:rPr lang="en-GB" dirty="0"/>
              <a:t>Divorcee with surviving former spouse</a:t>
            </a:r>
          </a:p>
          <a:p>
            <a:pPr lvl="0"/>
            <a:r>
              <a:rPr lang="en-GB" dirty="0"/>
              <a:t>Persons of acquired gender</a:t>
            </a:r>
          </a:p>
          <a:p>
            <a:pPr lvl="0"/>
            <a:r>
              <a:rPr lang="en-GB" dirty="0"/>
              <a:t>Superintendent Registrar’s Certificate (SRC)</a:t>
            </a:r>
          </a:p>
          <a:p>
            <a:pPr lvl="0"/>
            <a:r>
              <a:rPr lang="en-GB" dirty="0"/>
              <a:t>Relationships of affinity</a:t>
            </a:r>
          </a:p>
          <a:p>
            <a:endParaRPr lang="en-GB" dirty="0"/>
          </a:p>
        </p:txBody>
      </p:sp>
      <p:sp>
        <p:nvSpPr>
          <p:cNvPr id="4" name="Text Placeholder 3">
            <a:extLst>
              <a:ext uri="{FF2B5EF4-FFF2-40B4-BE49-F238E27FC236}">
                <a16:creationId xmlns:a16="http://schemas.microsoft.com/office/drawing/2014/main" id="{C6087A14-8492-4053-960D-E29C567AF7E0}"/>
              </a:ext>
            </a:extLst>
          </p:cNvPr>
          <p:cNvSpPr>
            <a:spLocks noGrp="1"/>
          </p:cNvSpPr>
          <p:nvPr>
            <p:ph type="body" sz="quarter" idx="13"/>
          </p:nvPr>
        </p:nvSpPr>
        <p:spPr/>
        <p:txBody>
          <a:bodyPr/>
          <a:lstStyle/>
          <a:p>
            <a:r>
              <a:rPr lang="en-GB" dirty="0"/>
              <a:t>Exceptions to the general rule </a:t>
            </a:r>
          </a:p>
          <a:p>
            <a:endParaRPr lang="en-GB" dirty="0"/>
          </a:p>
        </p:txBody>
      </p:sp>
    </p:spTree>
    <p:extLst>
      <p:ext uri="{BB962C8B-B14F-4D97-AF65-F5344CB8AC3E}">
        <p14:creationId xmlns:p14="http://schemas.microsoft.com/office/powerpoint/2010/main" val="63764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1D1572-2C84-4158-A372-5F9054477FE2}"/>
              </a:ext>
            </a:extLst>
          </p:cNvPr>
          <p:cNvSpPr>
            <a:spLocks noGrp="1"/>
          </p:cNvSpPr>
          <p:nvPr>
            <p:ph type="body" sz="quarter" idx="13"/>
          </p:nvPr>
        </p:nvSpPr>
        <p:spPr/>
        <p:txBody>
          <a:bodyPr/>
          <a:lstStyle/>
          <a:p>
            <a:r>
              <a:rPr lang="en-GB" dirty="0"/>
              <a:t>Kindred &amp; Affinity (Canon B31)</a:t>
            </a:r>
          </a:p>
          <a:p>
            <a:endParaRPr lang="en-GB" dirty="0"/>
          </a:p>
        </p:txBody>
      </p:sp>
      <p:graphicFrame>
        <p:nvGraphicFramePr>
          <p:cNvPr id="5" name="Table 4">
            <a:extLst>
              <a:ext uri="{FF2B5EF4-FFF2-40B4-BE49-F238E27FC236}">
                <a16:creationId xmlns:a16="http://schemas.microsoft.com/office/drawing/2014/main" id="{18424F54-5B0D-4171-9EA5-7A965131EC47}"/>
              </a:ext>
            </a:extLst>
          </p:cNvPr>
          <p:cNvGraphicFramePr>
            <a:graphicFrameLocks noGrp="1"/>
          </p:cNvGraphicFramePr>
          <p:nvPr>
            <p:extLst>
              <p:ext uri="{D42A27DB-BD31-4B8C-83A1-F6EECF244321}">
                <p14:modId xmlns:p14="http://schemas.microsoft.com/office/powerpoint/2010/main" val="1513730771"/>
              </p:ext>
            </p:extLst>
          </p:nvPr>
        </p:nvGraphicFramePr>
        <p:xfrm>
          <a:off x="323849" y="1557338"/>
          <a:ext cx="8569326" cy="5112019"/>
        </p:xfrm>
        <a:graphic>
          <a:graphicData uri="http://schemas.openxmlformats.org/drawingml/2006/table">
            <a:tbl>
              <a:tblPr firstRow="1" firstCol="1" bandRow="1">
                <a:tableStyleId>{5C22544A-7EE6-4342-B048-85BDC9FD1C3A}</a:tableStyleId>
              </a:tblPr>
              <a:tblGrid>
                <a:gridCol w="4284663">
                  <a:extLst>
                    <a:ext uri="{9D8B030D-6E8A-4147-A177-3AD203B41FA5}">
                      <a16:colId xmlns:a16="http://schemas.microsoft.com/office/drawing/2014/main" val="3605264576"/>
                    </a:ext>
                  </a:extLst>
                </a:gridCol>
                <a:gridCol w="4284663">
                  <a:extLst>
                    <a:ext uri="{9D8B030D-6E8A-4147-A177-3AD203B41FA5}">
                      <a16:colId xmlns:a16="http://schemas.microsoft.com/office/drawing/2014/main" val="1695992465"/>
                    </a:ext>
                  </a:extLst>
                </a:gridCol>
              </a:tblGrid>
              <a:tr h="464729">
                <a:tc>
                  <a:txBody>
                    <a:bodyPr/>
                    <a:lstStyle/>
                    <a:p>
                      <a:pPr marL="457200" algn="l">
                        <a:spcAft>
                          <a:spcPts val="1200"/>
                        </a:spcAft>
                        <a:tabLst>
                          <a:tab pos="5688965" algn="r"/>
                          <a:tab pos="3420745" algn="l"/>
                          <a:tab pos="5688965" algn="r"/>
                        </a:tabLst>
                      </a:pPr>
                      <a:r>
                        <a:rPr lang="en-GB" sz="1800">
                          <a:effectLst/>
                        </a:rPr>
                        <a:t>A Man may not marry his:</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l">
                        <a:spcAft>
                          <a:spcPts val="1200"/>
                        </a:spcAft>
                        <a:tabLst>
                          <a:tab pos="5688965" algn="r"/>
                          <a:tab pos="3420745" algn="l"/>
                          <a:tab pos="5688965" algn="r"/>
                        </a:tabLst>
                      </a:pPr>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78563422"/>
                  </a:ext>
                </a:extLst>
              </a:tr>
              <a:tr h="464729">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Mother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Father’s Wife</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1780807"/>
                  </a:ext>
                </a:extLst>
              </a:tr>
              <a:tr h="464729">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Daughter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Son’s Wife</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5986727"/>
                  </a:ext>
                </a:extLst>
              </a:tr>
              <a:tr h="464729">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Adopted Daughter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Father’s father’s wife</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0151741"/>
                  </a:ext>
                </a:extLst>
              </a:tr>
              <a:tr h="464729">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Father’s Mother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Mother’s father’s wife</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7133774"/>
                  </a:ext>
                </a:extLst>
              </a:tr>
              <a:tr h="464729">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dirty="0">
                          <a:effectLst/>
                        </a:rPr>
                        <a:t>Mother’s Mother</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Wife’s daughter’s daughter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3757680"/>
                  </a:ext>
                </a:extLst>
              </a:tr>
              <a:tr h="464729">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Son’s Daughter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Wife’s son’s daughter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9905762"/>
                  </a:ext>
                </a:extLst>
              </a:tr>
              <a:tr h="464729">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Daughter’s daughter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Father’s sister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6451439"/>
                  </a:ext>
                </a:extLst>
              </a:tr>
              <a:tr h="464729">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Sister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Mother’s sister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8354330"/>
                  </a:ext>
                </a:extLst>
              </a:tr>
              <a:tr h="464729">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Wife’s Mother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Brother’s daughter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17314061"/>
                  </a:ext>
                </a:extLst>
              </a:tr>
              <a:tr h="464729">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a:effectLst/>
                        </a:rPr>
                        <a:t>Wife’s Daughter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l">
                        <a:spcAft>
                          <a:spcPts val="1200"/>
                        </a:spcAft>
                        <a:buFont typeface="Wingdings" panose="05000000000000000000" pitchFamily="2" charset="2"/>
                        <a:buChar char=""/>
                        <a:tabLst>
                          <a:tab pos="5688965" algn="r"/>
                          <a:tab pos="3420745" algn="l"/>
                          <a:tab pos="5688965" algn="r"/>
                        </a:tabLst>
                      </a:pPr>
                      <a:r>
                        <a:rPr lang="en-GB" sz="1800" dirty="0">
                          <a:effectLst/>
                        </a:rPr>
                        <a:t>Sister’s daughter</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1519818"/>
                  </a:ext>
                </a:extLst>
              </a:tr>
            </a:tbl>
          </a:graphicData>
        </a:graphic>
      </p:graphicFrame>
    </p:spTree>
    <p:extLst>
      <p:ext uri="{BB962C8B-B14F-4D97-AF65-F5344CB8AC3E}">
        <p14:creationId xmlns:p14="http://schemas.microsoft.com/office/powerpoint/2010/main" val="3217844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85A584-530D-4D24-8D6E-CAF5E7C94E2E}"/>
              </a:ext>
            </a:extLst>
          </p:cNvPr>
          <p:cNvSpPr>
            <a:spLocks noGrp="1"/>
          </p:cNvSpPr>
          <p:nvPr>
            <p:ph type="body" sz="quarter" idx="13"/>
          </p:nvPr>
        </p:nvSpPr>
        <p:spPr/>
        <p:txBody>
          <a:bodyPr/>
          <a:lstStyle/>
          <a:p>
            <a:r>
              <a:rPr lang="en-GB" dirty="0"/>
              <a:t>Kindred and Affinity (Canon B31)</a:t>
            </a:r>
          </a:p>
          <a:p>
            <a:endParaRPr lang="en-GB" dirty="0"/>
          </a:p>
        </p:txBody>
      </p:sp>
      <p:graphicFrame>
        <p:nvGraphicFramePr>
          <p:cNvPr id="5" name="Table 4">
            <a:extLst>
              <a:ext uri="{FF2B5EF4-FFF2-40B4-BE49-F238E27FC236}">
                <a16:creationId xmlns:a16="http://schemas.microsoft.com/office/drawing/2014/main" id="{BF811011-0085-41AB-9304-F41F0F9A85EB}"/>
              </a:ext>
            </a:extLst>
          </p:cNvPr>
          <p:cNvGraphicFramePr>
            <a:graphicFrameLocks noGrp="1"/>
          </p:cNvGraphicFramePr>
          <p:nvPr>
            <p:extLst>
              <p:ext uri="{D42A27DB-BD31-4B8C-83A1-F6EECF244321}">
                <p14:modId xmlns:p14="http://schemas.microsoft.com/office/powerpoint/2010/main" val="3683354293"/>
              </p:ext>
            </p:extLst>
          </p:nvPr>
        </p:nvGraphicFramePr>
        <p:xfrm>
          <a:off x="323849" y="1557338"/>
          <a:ext cx="8569326" cy="5112019"/>
        </p:xfrm>
        <a:graphic>
          <a:graphicData uri="http://schemas.openxmlformats.org/drawingml/2006/table">
            <a:tbl>
              <a:tblPr firstRow="1" firstCol="1" bandRow="1">
                <a:tableStyleId>{5C22544A-7EE6-4342-B048-85BDC9FD1C3A}</a:tableStyleId>
              </a:tblPr>
              <a:tblGrid>
                <a:gridCol w="4284663">
                  <a:extLst>
                    <a:ext uri="{9D8B030D-6E8A-4147-A177-3AD203B41FA5}">
                      <a16:colId xmlns:a16="http://schemas.microsoft.com/office/drawing/2014/main" val="244143161"/>
                    </a:ext>
                  </a:extLst>
                </a:gridCol>
                <a:gridCol w="4284663">
                  <a:extLst>
                    <a:ext uri="{9D8B030D-6E8A-4147-A177-3AD203B41FA5}">
                      <a16:colId xmlns:a16="http://schemas.microsoft.com/office/drawing/2014/main" val="2957481547"/>
                    </a:ext>
                  </a:extLst>
                </a:gridCol>
              </a:tblGrid>
              <a:tr h="464729">
                <a:tc>
                  <a:txBody>
                    <a:bodyPr/>
                    <a:lstStyle/>
                    <a:p>
                      <a:pPr marL="457200" algn="just">
                        <a:lnSpc>
                          <a:spcPct val="150000"/>
                        </a:lnSpc>
                        <a:spcAft>
                          <a:spcPts val="0"/>
                        </a:spcAft>
                      </a:pPr>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n-GB" sz="1800">
                          <a:effectLst/>
                        </a:rPr>
                        <a:t>A woman may not marry her: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1772949"/>
                  </a:ext>
                </a:extLst>
              </a:tr>
              <a:tr h="464729">
                <a:tc>
                  <a:txBody>
                    <a:bodyPr/>
                    <a:lstStyle/>
                    <a:p>
                      <a:pPr marL="342900" lvl="0" indent="-342900" algn="just">
                        <a:lnSpc>
                          <a:spcPct val="150000"/>
                        </a:lnSpc>
                        <a:spcAft>
                          <a:spcPts val="0"/>
                        </a:spcAft>
                        <a:buFont typeface="Wingdings" panose="05000000000000000000" pitchFamily="2" charset="2"/>
                        <a:buChar char=""/>
                      </a:pPr>
                      <a:r>
                        <a:rPr lang="en-GB" sz="1800">
                          <a:effectLst/>
                        </a:rPr>
                        <a:t>Father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Wingdings" panose="05000000000000000000" pitchFamily="2" charset="2"/>
                        <a:buChar char=""/>
                      </a:pPr>
                      <a:r>
                        <a:rPr lang="en-GB" sz="1800">
                          <a:effectLst/>
                        </a:rPr>
                        <a:t>Mother’s husband</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8901632"/>
                  </a:ext>
                </a:extLst>
              </a:tr>
              <a:tr h="464729">
                <a:tc>
                  <a:txBody>
                    <a:bodyPr/>
                    <a:lstStyle/>
                    <a:p>
                      <a:pPr marL="342900" lvl="0" indent="-342900" algn="just">
                        <a:lnSpc>
                          <a:spcPct val="150000"/>
                        </a:lnSpc>
                        <a:spcAft>
                          <a:spcPts val="0"/>
                        </a:spcAft>
                        <a:buFont typeface="Wingdings" panose="05000000000000000000" pitchFamily="2" charset="2"/>
                        <a:buChar char=""/>
                      </a:pPr>
                      <a:r>
                        <a:rPr lang="en-GB" sz="1800">
                          <a:effectLst/>
                        </a:rPr>
                        <a:t>Son</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Wingdings" panose="05000000000000000000" pitchFamily="2" charset="2"/>
                        <a:buChar char=""/>
                      </a:pPr>
                      <a:r>
                        <a:rPr lang="en-GB" sz="1800">
                          <a:effectLst/>
                        </a:rPr>
                        <a:t>Daughter’s husband</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5036389"/>
                  </a:ext>
                </a:extLst>
              </a:tr>
              <a:tr h="464729">
                <a:tc>
                  <a:txBody>
                    <a:bodyPr/>
                    <a:lstStyle/>
                    <a:p>
                      <a:pPr marL="342900" lvl="0" indent="-342900" algn="just">
                        <a:lnSpc>
                          <a:spcPct val="150000"/>
                        </a:lnSpc>
                        <a:spcAft>
                          <a:spcPts val="0"/>
                        </a:spcAft>
                        <a:buFont typeface="Wingdings" panose="05000000000000000000" pitchFamily="2" charset="2"/>
                        <a:buChar char=""/>
                      </a:pPr>
                      <a:r>
                        <a:rPr lang="en-GB" sz="1800">
                          <a:effectLst/>
                        </a:rPr>
                        <a:t>Adopted son</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Wingdings" panose="05000000000000000000" pitchFamily="2" charset="2"/>
                        <a:buChar char=""/>
                      </a:pPr>
                      <a:r>
                        <a:rPr lang="en-GB" sz="1800">
                          <a:effectLst/>
                        </a:rPr>
                        <a:t>Father’s mother’s husband</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7949321"/>
                  </a:ext>
                </a:extLst>
              </a:tr>
              <a:tr h="464729">
                <a:tc>
                  <a:txBody>
                    <a:bodyPr/>
                    <a:lstStyle/>
                    <a:p>
                      <a:pPr marL="342900" lvl="0" indent="-342900" algn="just">
                        <a:lnSpc>
                          <a:spcPct val="150000"/>
                        </a:lnSpc>
                        <a:spcAft>
                          <a:spcPts val="0"/>
                        </a:spcAft>
                        <a:buFont typeface="Wingdings" panose="05000000000000000000" pitchFamily="2" charset="2"/>
                        <a:buChar char=""/>
                      </a:pPr>
                      <a:r>
                        <a:rPr lang="en-GB" sz="1800">
                          <a:effectLst/>
                        </a:rPr>
                        <a:t>Father’s father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Wingdings" panose="05000000000000000000" pitchFamily="2" charset="2"/>
                        <a:buChar char=""/>
                      </a:pPr>
                      <a:r>
                        <a:rPr lang="en-GB" sz="1800">
                          <a:effectLst/>
                        </a:rPr>
                        <a:t>Mother’s mother’s husband</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1011103"/>
                  </a:ext>
                </a:extLst>
              </a:tr>
              <a:tr h="464729">
                <a:tc>
                  <a:txBody>
                    <a:bodyPr/>
                    <a:lstStyle/>
                    <a:p>
                      <a:pPr marL="342900" lvl="0" indent="-342900" algn="just">
                        <a:lnSpc>
                          <a:spcPct val="150000"/>
                        </a:lnSpc>
                        <a:spcAft>
                          <a:spcPts val="0"/>
                        </a:spcAft>
                        <a:buFont typeface="Wingdings" panose="05000000000000000000" pitchFamily="2" charset="2"/>
                        <a:buChar char=""/>
                      </a:pPr>
                      <a:r>
                        <a:rPr lang="en-GB" sz="1800">
                          <a:effectLst/>
                        </a:rPr>
                        <a:t>Mother’s father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Wingdings" panose="05000000000000000000" pitchFamily="2" charset="2"/>
                        <a:buChar char=""/>
                      </a:pPr>
                      <a:r>
                        <a:rPr lang="en-GB" sz="1800">
                          <a:effectLst/>
                        </a:rPr>
                        <a:t>Husband’s daughter’s son</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7538325"/>
                  </a:ext>
                </a:extLst>
              </a:tr>
              <a:tr h="464729">
                <a:tc>
                  <a:txBody>
                    <a:bodyPr/>
                    <a:lstStyle/>
                    <a:p>
                      <a:pPr marL="342900" lvl="0" indent="-342900" algn="just">
                        <a:lnSpc>
                          <a:spcPct val="150000"/>
                        </a:lnSpc>
                        <a:spcAft>
                          <a:spcPts val="0"/>
                        </a:spcAft>
                        <a:buFont typeface="Wingdings" panose="05000000000000000000" pitchFamily="2" charset="2"/>
                        <a:buChar char=""/>
                      </a:pPr>
                      <a:r>
                        <a:rPr lang="en-GB" sz="1800">
                          <a:effectLst/>
                        </a:rPr>
                        <a:t>Son’s son</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Wingdings" panose="05000000000000000000" pitchFamily="2" charset="2"/>
                        <a:buChar char=""/>
                      </a:pPr>
                      <a:r>
                        <a:rPr lang="en-GB" sz="1800">
                          <a:effectLst/>
                        </a:rPr>
                        <a:t>Husband’s son’s son</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1470694"/>
                  </a:ext>
                </a:extLst>
              </a:tr>
              <a:tr h="464729">
                <a:tc>
                  <a:txBody>
                    <a:bodyPr/>
                    <a:lstStyle/>
                    <a:p>
                      <a:pPr marL="342900" lvl="0" indent="-342900" algn="just">
                        <a:lnSpc>
                          <a:spcPct val="150000"/>
                        </a:lnSpc>
                        <a:spcAft>
                          <a:spcPts val="0"/>
                        </a:spcAft>
                        <a:buFont typeface="Wingdings" panose="05000000000000000000" pitchFamily="2" charset="2"/>
                        <a:buChar char=""/>
                      </a:pPr>
                      <a:r>
                        <a:rPr lang="en-GB" sz="1800">
                          <a:effectLst/>
                        </a:rPr>
                        <a:t>Daughter’s son</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Wingdings" panose="05000000000000000000" pitchFamily="2" charset="2"/>
                        <a:buChar char=""/>
                      </a:pPr>
                      <a:r>
                        <a:rPr lang="en-GB" sz="1800">
                          <a:effectLst/>
                        </a:rPr>
                        <a:t>Father’s brother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9008515"/>
                  </a:ext>
                </a:extLst>
              </a:tr>
              <a:tr h="464729">
                <a:tc>
                  <a:txBody>
                    <a:bodyPr/>
                    <a:lstStyle/>
                    <a:p>
                      <a:pPr marL="342900" lvl="0" indent="-342900" algn="just">
                        <a:lnSpc>
                          <a:spcPct val="150000"/>
                        </a:lnSpc>
                        <a:spcAft>
                          <a:spcPts val="0"/>
                        </a:spcAft>
                        <a:buFont typeface="Wingdings" panose="05000000000000000000" pitchFamily="2" charset="2"/>
                        <a:buChar char=""/>
                      </a:pPr>
                      <a:r>
                        <a:rPr lang="en-GB" sz="1800">
                          <a:effectLst/>
                        </a:rPr>
                        <a:t>Brother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Wingdings" panose="05000000000000000000" pitchFamily="2" charset="2"/>
                        <a:buChar char=""/>
                      </a:pPr>
                      <a:r>
                        <a:rPr lang="en-GB" sz="1800">
                          <a:effectLst/>
                        </a:rPr>
                        <a:t>Mother’s brother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853557"/>
                  </a:ext>
                </a:extLst>
              </a:tr>
              <a:tr h="464729">
                <a:tc>
                  <a:txBody>
                    <a:bodyPr/>
                    <a:lstStyle/>
                    <a:p>
                      <a:pPr marL="342900" lvl="0" indent="-342900" algn="just">
                        <a:lnSpc>
                          <a:spcPct val="150000"/>
                        </a:lnSpc>
                        <a:spcAft>
                          <a:spcPts val="0"/>
                        </a:spcAft>
                        <a:buFont typeface="Wingdings" panose="05000000000000000000" pitchFamily="2" charset="2"/>
                        <a:buChar char=""/>
                      </a:pPr>
                      <a:r>
                        <a:rPr lang="en-GB" sz="1800">
                          <a:effectLst/>
                        </a:rPr>
                        <a:t>Husband’s father</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Wingdings" panose="05000000000000000000" pitchFamily="2" charset="2"/>
                        <a:buChar char=""/>
                      </a:pPr>
                      <a:r>
                        <a:rPr lang="en-GB" sz="1800">
                          <a:effectLst/>
                        </a:rPr>
                        <a:t>Brother’s son</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0823836"/>
                  </a:ext>
                </a:extLst>
              </a:tr>
              <a:tr h="464729">
                <a:tc>
                  <a:txBody>
                    <a:bodyPr/>
                    <a:lstStyle/>
                    <a:p>
                      <a:pPr marL="342900" lvl="0" indent="-342900" algn="just">
                        <a:lnSpc>
                          <a:spcPct val="150000"/>
                        </a:lnSpc>
                        <a:spcAft>
                          <a:spcPts val="0"/>
                        </a:spcAft>
                        <a:buFont typeface="Wingdings" panose="05000000000000000000" pitchFamily="2" charset="2"/>
                        <a:buChar char=""/>
                      </a:pPr>
                      <a:r>
                        <a:rPr lang="en-GB" sz="1800">
                          <a:effectLst/>
                        </a:rPr>
                        <a:t>Husband’s son</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Wingdings" panose="05000000000000000000" pitchFamily="2" charset="2"/>
                        <a:buChar char=""/>
                      </a:pPr>
                      <a:r>
                        <a:rPr lang="en-GB" sz="1800" dirty="0">
                          <a:effectLst/>
                        </a:rPr>
                        <a:t>Sister’s son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52739113"/>
                  </a:ext>
                </a:extLst>
              </a:tr>
            </a:tbl>
          </a:graphicData>
        </a:graphic>
      </p:graphicFrame>
    </p:spTree>
    <p:extLst>
      <p:ext uri="{BB962C8B-B14F-4D97-AF65-F5344CB8AC3E}">
        <p14:creationId xmlns:p14="http://schemas.microsoft.com/office/powerpoint/2010/main" val="25454098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theme1.xml><?xml version="1.0" encoding="utf-8"?>
<a:theme xmlns:a="http://schemas.openxmlformats.org/drawingml/2006/main" name="Titl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nd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date xmlns="bdf16ed3-b79a-4ad7-b24a-dbd1f4f3f48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15C2CD27127247AA577076DDA1D084" ma:contentTypeVersion="2" ma:contentTypeDescription="Create a new document." ma:contentTypeScope="" ma:versionID="55fc7fbdc46519ce7f884ecd4e673dc3">
  <xsd:schema xmlns:xsd="http://www.w3.org/2001/XMLSchema" xmlns:xs="http://www.w3.org/2001/XMLSchema" xmlns:p="http://schemas.microsoft.com/office/2006/metadata/properties" xmlns:ns2="bdf16ed3-b79a-4ad7-b24a-dbd1f4f3f486" targetNamespace="http://schemas.microsoft.com/office/2006/metadata/properties" ma:root="true" ma:fieldsID="bce28df056e2986f55f7ea813286206c" ns2:_="">
    <xsd:import namespace="bdf16ed3-b79a-4ad7-b24a-dbd1f4f3f486"/>
    <xsd:element name="properties">
      <xsd:complexType>
        <xsd:sequence>
          <xsd:element name="documentManagement">
            <xsd:complexType>
              <xsd:all>
                <xsd:element ref="ns2:c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16ed3-b79a-4ad7-b24a-dbd1f4f3f486" elementFormDefault="qualified">
    <xsd:import namespace="http://schemas.microsoft.com/office/2006/documentManagement/types"/>
    <xsd:import namespace="http://schemas.microsoft.com/office/infopath/2007/PartnerControls"/>
    <xsd:element name="cdate" ma:index="8" nillable="true" ma:displayName="cdate" ma:format="DateOnly" ma:internalName="c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4A0B75-DCA0-4709-B3DB-FB4A97A4F142}">
  <ds:schemaRefs>
    <ds:schemaRef ds:uri="http://schemas.microsoft.com/office/2006/documentManagement/types"/>
    <ds:schemaRef ds:uri="http://schemas.microsoft.com/office/infopath/2007/PartnerControls"/>
    <ds:schemaRef ds:uri="bdf16ed3-b79a-4ad7-b24a-dbd1f4f3f486"/>
    <ds:schemaRef ds:uri="http://purl.org/dc/elements/1.1/"/>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ADA6E3D-F33F-4B8B-A83C-E1422BC444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16ed3-b79a-4ad7-b24a-dbd1f4f3f4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ECDD8F-A0B3-4A82-B281-6E6F2B11E5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3168</TotalTime>
  <Words>2556</Words>
  <Application>Microsoft Office PowerPoint</Application>
  <PresentationFormat>On-screen Show (4:3)</PresentationFormat>
  <Paragraphs>340</Paragraphs>
  <Slides>37</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37</vt:i4>
      </vt:variant>
    </vt:vector>
  </HeadingPairs>
  <TitlesOfParts>
    <vt:vector size="47" baseType="lpstr">
      <vt:lpstr>Arial</vt:lpstr>
      <vt:lpstr>Calibri</vt:lpstr>
      <vt:lpstr>Courier New</vt:lpstr>
      <vt:lpstr>Times New Roman</vt:lpstr>
      <vt:lpstr>Wingdings</vt:lpstr>
      <vt:lpstr>Title Master</vt:lpstr>
      <vt:lpstr>Dept Master</vt:lpstr>
      <vt:lpstr>Content Master</vt:lpstr>
      <vt:lpstr>Blank Master</vt:lpstr>
      <vt:lpstr>End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Sintons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Punton</dc:creator>
  <cp:lastModifiedBy>Beth Hemming</cp:lastModifiedBy>
  <cp:revision>95</cp:revision>
  <cp:lastPrinted>2018-05-04T14:58:34Z</cp:lastPrinted>
  <dcterms:created xsi:type="dcterms:W3CDTF">2013-02-26T14:32:52Z</dcterms:created>
  <dcterms:modified xsi:type="dcterms:W3CDTF">2021-01-20T10:12:18Z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0x0101003015C2CD27127247AA577076DDA1D084</vt:lpwstr>
  </property>
</Properties>
</file>