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1"/>
    <p:restoredTop sz="94719"/>
  </p:normalViewPr>
  <p:slideViewPr>
    <p:cSldViewPr snapToGrid="0" snapToObjects="1">
      <p:cViewPr varScale="1">
        <p:scale>
          <a:sx n="41" d="100"/>
          <a:sy n="41" d="100"/>
        </p:scale>
        <p:origin x="1066"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4268031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2.jpe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40.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8.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6ShAoncWoyY"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edestrians.jpg" descr="pedestrians.jpg"/>
          <p:cNvPicPr>
            <a:picLocks noChangeAspect="1"/>
          </p:cNvPicPr>
          <p:nvPr/>
        </p:nvPicPr>
        <p:blipFill>
          <a:blip r:embed="rId2"/>
          <a:srcRect b="25130"/>
          <a:stretch>
            <a:fillRect/>
          </a:stretch>
        </p:blipFill>
        <p:spPr>
          <a:xfrm>
            <a:off x="-1342058" y="-52798"/>
            <a:ext cx="27952779" cy="13946561"/>
          </a:xfrm>
          <a:prstGeom prst="rect">
            <a:avLst/>
          </a:prstGeom>
          <a:ln w="12700">
            <a:miter lim="400000"/>
          </a:ln>
        </p:spPr>
      </p:pic>
      <p:grpSp>
        <p:nvGrpSpPr>
          <p:cNvPr id="154" name="Group"/>
          <p:cNvGrpSpPr/>
          <p:nvPr/>
        </p:nvGrpSpPr>
        <p:grpSpPr>
          <a:xfrm>
            <a:off x="5010089" y="2469297"/>
            <a:ext cx="14363822" cy="10017989"/>
            <a:chOff x="0" y="0"/>
            <a:chExt cx="14363820" cy="10017988"/>
          </a:xfrm>
        </p:grpSpPr>
        <p:sp>
          <p:nvSpPr>
            <p:cNvPr id="152" name="Rounded Rectangle"/>
            <p:cNvSpPr/>
            <p:nvPr/>
          </p:nvSpPr>
          <p:spPr>
            <a:xfrm>
              <a:off x="0" y="0"/>
              <a:ext cx="14363821" cy="10017989"/>
            </a:xfrm>
            <a:prstGeom prst="roundRect">
              <a:avLst>
                <a:gd name="adj" fmla="val 7236"/>
              </a:avLst>
            </a:prstGeom>
            <a:solidFill>
              <a:srgbClr val="FFFFFF"/>
            </a:solidFill>
            <a:ln w="12700" cap="flat">
              <a:noFill/>
              <a:miter lim="400000"/>
            </a:ln>
            <a:effectLst>
              <a:outerShdw blurRad="431800" dist="216308" dir="5400000" rotWithShape="0">
                <a:srgbClr val="000000">
                  <a:alpha val="50000"/>
                </a:srgbClr>
              </a:outerShdw>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3" name="Aims:…"/>
            <p:cNvSpPr txBox="1"/>
            <p:nvPr/>
          </p:nvSpPr>
          <p:spPr>
            <a:xfrm>
              <a:off x="564681" y="273608"/>
              <a:ext cx="13234459" cy="905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3300" b="1" spc="66">
                  <a:solidFill>
                    <a:srgbClr val="444444"/>
                  </a:solidFill>
                  <a:latin typeface="Helvetica"/>
                  <a:ea typeface="Helvetica"/>
                  <a:cs typeface="Helvetica"/>
                  <a:sym typeface="Helvetica"/>
                </a:defRPr>
              </a:pPr>
              <a:r>
                <a:t>Aims:</a:t>
              </a:r>
            </a:p>
            <a:p>
              <a:pPr algn="l" defTabSz="457200">
                <a:defRPr sz="3300" spc="66">
                  <a:solidFill>
                    <a:srgbClr val="444444"/>
                  </a:solidFill>
                  <a:latin typeface="Helvetica"/>
                  <a:ea typeface="Helvetica"/>
                  <a:cs typeface="Helvetica"/>
                  <a:sym typeface="Helvetica"/>
                </a:defRPr>
              </a:pPr>
              <a:endParaRPr/>
            </a:p>
            <a:p>
              <a:pPr algn="l" defTabSz="457200">
                <a:defRPr sz="3300" i="1" spc="66">
                  <a:solidFill>
                    <a:srgbClr val="444444"/>
                  </a:solidFill>
                  <a:latin typeface="Helvetica"/>
                  <a:ea typeface="Helvetica"/>
                  <a:cs typeface="Helvetica"/>
                  <a:sym typeface="Helvetica"/>
                </a:defRPr>
              </a:pPr>
              <a:r>
                <a:t>This course aims to provide learners with a basic awareness of safeguarding and enable them to integrate this into their Christian faith and the Church’s ministry.</a:t>
              </a:r>
            </a:p>
            <a:p>
              <a:pPr algn="l" defTabSz="457200">
                <a:defRPr sz="3300" spc="66">
                  <a:solidFill>
                    <a:srgbClr val="444444"/>
                  </a:solidFill>
                  <a:latin typeface="Helvetica"/>
                  <a:ea typeface="Helvetica"/>
                  <a:cs typeface="Helvetica"/>
                  <a:sym typeface="Helvetica"/>
                </a:defRPr>
              </a:pPr>
              <a:endParaRPr/>
            </a:p>
            <a:p>
              <a:pPr algn="l" defTabSz="457200">
                <a:defRPr sz="3300" b="1" spc="66">
                  <a:solidFill>
                    <a:srgbClr val="444444"/>
                  </a:solidFill>
                  <a:latin typeface="Helvetica"/>
                  <a:ea typeface="Helvetica"/>
                  <a:cs typeface="Helvetica"/>
                  <a:sym typeface="Helvetica"/>
                </a:defRPr>
              </a:pPr>
              <a:r>
                <a:t>On completion, participants will be able to: </a:t>
              </a:r>
            </a:p>
            <a:p>
              <a:pPr algn="l" defTabSz="457200">
                <a:defRPr sz="3300" spc="66">
                  <a:solidFill>
                    <a:srgbClr val="444444"/>
                  </a:solidFill>
                  <a:latin typeface="Helvetica"/>
                  <a:ea typeface="Helvetica"/>
                  <a:cs typeface="Helvetica"/>
                  <a:sym typeface="Helvetica"/>
                </a:defRPr>
              </a:pPr>
              <a:endParaRPr/>
            </a:p>
            <a:p>
              <a:pPr marL="353568" indent="-353568" algn="l" defTabSz="457200">
                <a:buSzPct val="123000"/>
                <a:buChar char="-"/>
                <a:defRPr sz="2900" spc="58">
                  <a:solidFill>
                    <a:srgbClr val="444444"/>
                  </a:solidFill>
                  <a:latin typeface="Helvetica"/>
                  <a:ea typeface="Helvetica"/>
                  <a:cs typeface="Helvetica"/>
                  <a:sym typeface="Helvetica"/>
                </a:defRPr>
              </a:pPr>
              <a:r>
                <a:rPr b="1"/>
                <a:t>Connect</a:t>
              </a:r>
              <a:r>
                <a:t> the core principles and practices of safeguarding to the Christian faith. </a:t>
              </a:r>
            </a:p>
            <a:p>
              <a:pPr algn="l" defTabSz="457200">
                <a:defRPr sz="2900" spc="58">
                  <a:solidFill>
                    <a:srgbClr val="444444"/>
                  </a:solidFill>
                  <a:latin typeface="Helvetica"/>
                  <a:ea typeface="Helvetica"/>
                  <a:cs typeface="Helvetica"/>
                  <a:sym typeface="Helvetica"/>
                </a:defRPr>
              </a:pPr>
              <a:endParaRPr/>
            </a:p>
            <a:p>
              <a:pPr marL="353568" indent="-353568" algn="l" defTabSz="457200">
                <a:buSzPct val="123000"/>
                <a:buChar char="-"/>
                <a:defRPr sz="2900" spc="58">
                  <a:solidFill>
                    <a:srgbClr val="444444"/>
                  </a:solidFill>
                  <a:latin typeface="Helvetica"/>
                  <a:ea typeface="Helvetica"/>
                  <a:cs typeface="Helvetica"/>
                  <a:sym typeface="Helvetica"/>
                </a:defRPr>
              </a:pPr>
              <a:r>
                <a:rPr b="1"/>
                <a:t>Recognise issues of power</a:t>
              </a:r>
              <a:r>
                <a:t> and abuse as they present themselves in a range of contexts, including the church. </a:t>
              </a:r>
            </a:p>
            <a:p>
              <a:pPr algn="l" defTabSz="457200">
                <a:defRPr sz="2900" spc="58">
                  <a:solidFill>
                    <a:srgbClr val="444444"/>
                  </a:solidFill>
                  <a:latin typeface="Helvetica"/>
                  <a:ea typeface="Helvetica"/>
                  <a:cs typeface="Helvetica"/>
                  <a:sym typeface="Helvetica"/>
                </a:defRPr>
              </a:pPr>
              <a:endParaRPr/>
            </a:p>
            <a:p>
              <a:pPr marL="353568" indent="-353568" algn="l" defTabSz="457200">
                <a:buSzPct val="123000"/>
                <a:buChar char="-"/>
                <a:defRPr sz="2900" spc="58">
                  <a:solidFill>
                    <a:srgbClr val="444444"/>
                  </a:solidFill>
                  <a:latin typeface="Helvetica"/>
                  <a:ea typeface="Helvetica"/>
                  <a:cs typeface="Helvetica"/>
                  <a:sym typeface="Helvetica"/>
                </a:defRPr>
              </a:pPr>
              <a:r>
                <a:rPr b="1"/>
                <a:t>Identify</a:t>
              </a:r>
              <a:r>
                <a:t> </a:t>
              </a:r>
              <a:r>
                <a:rPr b="1"/>
                <a:t>the barriers</a:t>
              </a:r>
              <a:r>
                <a:t> (emotional, psychological &amp; theological) that can prevent the promotion of healthy church communities.</a:t>
              </a:r>
            </a:p>
            <a:p>
              <a:pPr algn="l" defTabSz="457200">
                <a:defRPr sz="2900" spc="58">
                  <a:solidFill>
                    <a:srgbClr val="444444"/>
                  </a:solidFill>
                  <a:latin typeface="Helvetica"/>
                  <a:ea typeface="Helvetica"/>
                  <a:cs typeface="Helvetica"/>
                  <a:sym typeface="Helvetica"/>
                </a:defRPr>
              </a:pPr>
              <a:endParaRPr/>
            </a:p>
            <a:p>
              <a:pPr algn="l" defTabSz="457200">
                <a:defRPr sz="2900" spc="58">
                  <a:solidFill>
                    <a:srgbClr val="444444"/>
                  </a:solidFill>
                  <a:latin typeface="Helvetica"/>
                  <a:ea typeface="Helvetica"/>
                  <a:cs typeface="Helvetica"/>
                  <a:sym typeface="Helvetica"/>
                </a:defRPr>
              </a:pPr>
              <a:r>
                <a:t>- </a:t>
              </a:r>
              <a:r>
                <a:rPr b="1"/>
                <a:t>Apply</a:t>
              </a:r>
              <a:r>
                <a:t> </a:t>
              </a:r>
              <a:r>
                <a:rPr b="1"/>
                <a:t>a clear process </a:t>
              </a:r>
              <a:r>
                <a:t>in the handling of concerns/safeguarding information whilst recognising the boundaries of their own role.</a:t>
              </a:r>
            </a:p>
          </p:txBody>
        </p:sp>
      </p:grpSp>
      <p:sp>
        <p:nvSpPr>
          <p:cNvPr id="155"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6"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157" name="Aims and Outcomes"/>
          <p:cNvSpPr txBox="1"/>
          <p:nvPr/>
        </p:nvSpPr>
        <p:spPr>
          <a:xfrm>
            <a:off x="149198" y="482006"/>
            <a:ext cx="4156521"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Aims and Outcomes</a:t>
            </a:r>
          </a:p>
        </p:txBody>
      </p:sp>
      <p:pic>
        <p:nvPicPr>
          <p:cNvPr id="158" name="logo.jpg" descr="logo.jpg"/>
          <p:cNvPicPr>
            <a:picLocks noChangeAspect="1"/>
          </p:cNvPicPr>
          <p:nvPr/>
        </p:nvPicPr>
        <p:blipFill>
          <a:blip r:embed="rId3"/>
          <a:stretch>
            <a:fillRect/>
          </a:stretch>
        </p:blipFill>
        <p:spPr>
          <a:xfrm>
            <a:off x="20587034" y="-36123"/>
            <a:ext cx="3796966" cy="1456822"/>
          </a:xfrm>
          <a:prstGeom prst="rect">
            <a:avLst/>
          </a:prstGeom>
          <a:ln w="12700">
            <a:miter lim="400000"/>
          </a:ln>
        </p:spPr>
      </p:pic>
      <p:sp>
        <p:nvSpPr>
          <p:cNvPr id="159" name="Rectangle"/>
          <p:cNvSpPr/>
          <p:nvPr/>
        </p:nvSpPr>
        <p:spPr>
          <a:xfrm>
            <a:off x="413" y="13450808"/>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0" name="Rounded Rectangle"/>
          <p:cNvSpPr/>
          <p:nvPr/>
        </p:nvSpPr>
        <p:spPr>
          <a:xfrm>
            <a:off x="-127000" y="13448673"/>
            <a:ext cx="480517"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5090"/>
            <a:ext cx="1221868" cy="324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t>Introduction</a:t>
            </a:r>
          </a:p>
        </p:txBody>
      </p:sp>
      <p:sp>
        <p:nvSpPr>
          <p:cNvPr id="13" name="TextBox 12">
            <a:extLst>
              <a:ext uri="{FF2B5EF4-FFF2-40B4-BE49-F238E27FC236}">
                <a16:creationId xmlns:a16="http://schemas.microsoft.com/office/drawing/2014/main" id="{283D1A7E-BB33-C647-9147-57B2C43AEA64}"/>
              </a:ext>
            </a:extLst>
          </p:cNvPr>
          <p:cNvSpPr txBox="1"/>
          <p:nvPr/>
        </p:nvSpPr>
        <p:spPr>
          <a:xfrm flipH="1">
            <a:off x="14630399" y="506360"/>
            <a:ext cx="379696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Helvetica Neue"/>
              </a:rPr>
              <a:t>Edition 02. AUGUST 2021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54"/>
                                        </p:tgtEl>
                                        <p:attrNameLst>
                                          <p:attrName>style.visibility</p:attrName>
                                        </p:attrNameLst>
                                      </p:cBhvr>
                                      <p:to>
                                        <p:strVal val="visible"/>
                                      </p:to>
                                    </p:set>
                                    <p:anim calcmode="lin" valueType="num">
                                      <p:cBhvr>
                                        <p:cTn id="7" dur="700" fill="hold"/>
                                        <p:tgtEl>
                                          <p:spTgt spid="154"/>
                                        </p:tgtEl>
                                        <p:attrNameLst>
                                          <p:attrName>ppt_x</p:attrName>
                                        </p:attrNameLst>
                                      </p:cBhvr>
                                      <p:tavLst>
                                        <p:tav tm="0">
                                          <p:val>
                                            <p:strVal val="0-#ppt_w/2"/>
                                          </p:val>
                                        </p:tav>
                                        <p:tav tm="100000">
                                          <p:val>
                                            <p:strVal val="#ppt_x"/>
                                          </p:val>
                                        </p:tav>
                                      </p:tavLst>
                                    </p:anim>
                                    <p:anim calcmode="lin" valueType="num">
                                      <p:cBhvr>
                                        <p:cTn id="8" dur="700" fill="hold"/>
                                        <p:tgtEl>
                                          <p:spTgt spid="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95" name="So far on this course, we have mentioned two specific groups of people that particularly call for the church's care and attention.…"/>
          <p:cNvSpPr txBox="1"/>
          <p:nvPr/>
        </p:nvSpPr>
        <p:spPr>
          <a:xfrm>
            <a:off x="496862" y="2983890"/>
            <a:ext cx="22323419" cy="5519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3200" b="1">
                <a:solidFill>
                  <a:srgbClr val="333333"/>
                </a:solidFill>
                <a:latin typeface="Helvetica"/>
                <a:ea typeface="Helvetica"/>
                <a:cs typeface="Helvetica"/>
                <a:sym typeface="Helvetica"/>
              </a:defRPr>
            </a:pPr>
            <a:r>
              <a:rPr dirty="0"/>
              <a:t>So far on this course, we have mentioned two specific groups of people that particularly call for the church's care </a:t>
            </a:r>
            <a:endParaRPr lang="en-GB" dirty="0"/>
          </a:p>
          <a:p>
            <a:pPr algn="l" defTabSz="457200">
              <a:defRPr sz="3200" b="1">
                <a:solidFill>
                  <a:srgbClr val="333333"/>
                </a:solidFill>
                <a:latin typeface="Helvetica"/>
                <a:ea typeface="Helvetica"/>
                <a:cs typeface="Helvetica"/>
                <a:sym typeface="Helvetica"/>
              </a:defRPr>
            </a:pPr>
            <a:r>
              <a:rPr dirty="0"/>
              <a:t>and attention. </a:t>
            </a:r>
            <a:r>
              <a:rPr lang="en-GB" dirty="0"/>
              <a:t> </a:t>
            </a:r>
            <a:r>
              <a:rPr dirty="0"/>
              <a:t>Who are they?</a:t>
            </a:r>
          </a:p>
          <a:p>
            <a:pPr algn="l" defTabSz="457200">
              <a:defRPr sz="3200">
                <a:solidFill>
                  <a:srgbClr val="333333"/>
                </a:solidFill>
                <a:latin typeface="Helvetica"/>
                <a:ea typeface="Helvetica"/>
                <a:cs typeface="Helvetica"/>
                <a:sym typeface="Helvetica"/>
              </a:defRPr>
            </a:pPr>
            <a:endParaRPr dirty="0"/>
          </a:p>
          <a:p>
            <a:pPr marL="406400" indent="-406400" algn="l" defTabSz="457200">
              <a:buSzPct val="40000"/>
              <a:buBlip>
                <a:blip r:embed="rId2"/>
              </a:buBlip>
              <a:defRPr sz="3200">
                <a:solidFill>
                  <a:srgbClr val="333333"/>
                </a:solidFill>
                <a:latin typeface="Helvetica"/>
                <a:ea typeface="Helvetica"/>
                <a:cs typeface="Helvetica"/>
                <a:sym typeface="Helvetica"/>
              </a:defRPr>
            </a:pPr>
            <a:endParaRPr dirty="0"/>
          </a:p>
          <a:p>
            <a:pPr marL="406400" indent="-406400" algn="l" defTabSz="457200">
              <a:buSzPct val="40000"/>
              <a:buBlip>
                <a:blip r:embed="rId2"/>
              </a:buBlip>
              <a:defRPr sz="3200">
                <a:solidFill>
                  <a:srgbClr val="333333"/>
                </a:solidFill>
                <a:latin typeface="Helvetica"/>
                <a:ea typeface="Helvetica"/>
                <a:cs typeface="Helvetica"/>
                <a:sym typeface="Helvetica"/>
              </a:defRPr>
            </a:pPr>
            <a:r>
              <a:rPr dirty="0"/>
              <a:t>Minority Groups &amp; Children</a:t>
            </a:r>
          </a:p>
          <a:p>
            <a:pPr algn="l" defTabSz="457200">
              <a:defRPr sz="3200">
                <a:solidFill>
                  <a:srgbClr val="333333"/>
                </a:solidFill>
                <a:latin typeface="Helvetica"/>
                <a:ea typeface="Helvetica"/>
                <a:cs typeface="Helvetica"/>
                <a:sym typeface="Helvetica"/>
              </a:defRPr>
            </a:pPr>
            <a:endParaRPr dirty="0"/>
          </a:p>
          <a:p>
            <a:pPr marL="406400" indent="-406400" algn="l" defTabSz="457200">
              <a:buSzPct val="40000"/>
              <a:buBlip>
                <a:blip r:embed="rId2"/>
              </a:buBlip>
              <a:defRPr sz="3200">
                <a:solidFill>
                  <a:srgbClr val="333333"/>
                </a:solidFill>
                <a:latin typeface="Helvetica"/>
                <a:ea typeface="Helvetica"/>
                <a:cs typeface="Helvetica"/>
                <a:sym typeface="Helvetica"/>
              </a:defRPr>
            </a:pPr>
            <a:r>
              <a:rPr dirty="0"/>
              <a:t>Employees and Volunteers</a:t>
            </a:r>
          </a:p>
          <a:p>
            <a:pPr algn="l" defTabSz="457200">
              <a:defRPr sz="3200">
                <a:solidFill>
                  <a:srgbClr val="333333"/>
                </a:solidFill>
                <a:latin typeface="Helvetica"/>
                <a:ea typeface="Helvetica"/>
                <a:cs typeface="Helvetica"/>
                <a:sym typeface="Helvetica"/>
              </a:defRPr>
            </a:pPr>
            <a:endParaRPr dirty="0"/>
          </a:p>
          <a:p>
            <a:pPr marL="406400" indent="-406400" algn="l" defTabSz="457200">
              <a:buSzPct val="40000"/>
              <a:buBlip>
                <a:blip r:embed="rId2"/>
              </a:buBlip>
              <a:defRPr sz="3200">
                <a:solidFill>
                  <a:srgbClr val="333333"/>
                </a:solidFill>
                <a:latin typeface="Helvetica"/>
                <a:ea typeface="Helvetica"/>
                <a:cs typeface="Helvetica"/>
                <a:sym typeface="Helvetica"/>
              </a:defRPr>
            </a:pPr>
            <a:r>
              <a:rPr dirty="0"/>
              <a:t>Clergy and Churchwardens</a:t>
            </a:r>
          </a:p>
          <a:p>
            <a:pPr algn="l" defTabSz="457200">
              <a:defRPr sz="3200">
                <a:solidFill>
                  <a:srgbClr val="333333"/>
                </a:solidFill>
                <a:latin typeface="Helvetica"/>
                <a:ea typeface="Helvetica"/>
                <a:cs typeface="Helvetica"/>
                <a:sym typeface="Helvetica"/>
              </a:defRPr>
            </a:pPr>
            <a:endParaRPr dirty="0"/>
          </a:p>
          <a:p>
            <a:pPr marL="406400" indent="-406400" algn="l" defTabSz="457200">
              <a:buSzPct val="40000"/>
              <a:buBlip>
                <a:blip r:embed="rId2"/>
              </a:buBlip>
              <a:defRPr sz="3200">
                <a:solidFill>
                  <a:srgbClr val="333333"/>
                </a:solidFill>
                <a:latin typeface="Helvetica"/>
                <a:ea typeface="Helvetica"/>
                <a:cs typeface="Helvetica"/>
                <a:sym typeface="Helvetica"/>
              </a:defRPr>
            </a:pPr>
            <a:r>
              <a:rPr dirty="0"/>
              <a:t>Survivors and the Vulnerable</a:t>
            </a:r>
          </a:p>
        </p:txBody>
      </p:sp>
      <p:sp>
        <p:nvSpPr>
          <p:cNvPr id="296" name="Rounded Rectangle"/>
          <p:cNvSpPr/>
          <p:nvPr/>
        </p:nvSpPr>
        <p:spPr>
          <a:xfrm>
            <a:off x="-127000" y="13448673"/>
            <a:ext cx="4834236"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297" name="Part 1 - Safeguarding and the Christian Faith"/>
          <p:cNvSpPr txBox="1"/>
          <p:nvPr/>
        </p:nvSpPr>
        <p:spPr>
          <a:xfrm>
            <a:off x="67251" y="13413446"/>
            <a:ext cx="3884550" cy="312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1">
                <a:solidFill>
                  <a:srgbClr val="FFFFFF"/>
                </a:solidFill>
              </a:defRPr>
            </a:lvl1pPr>
          </a:lstStyle>
          <a:p>
            <a:r>
              <a:t>Part 1 - Safeguarding and the Christian Faith</a:t>
            </a:r>
          </a:p>
        </p:txBody>
      </p:sp>
      <p:sp>
        <p:nvSpPr>
          <p:cNvPr id="298"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99"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300" name="Review your learning (1b)"/>
          <p:cNvSpPr txBox="1"/>
          <p:nvPr/>
        </p:nvSpPr>
        <p:spPr>
          <a:xfrm>
            <a:off x="149198" y="482006"/>
            <a:ext cx="5158170"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Review your learning (1b)</a:t>
            </a:r>
          </a:p>
        </p:txBody>
      </p:sp>
      <p:pic>
        <p:nvPicPr>
          <p:cNvPr id="301"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95"/>
                                        </p:tgtEl>
                                        <p:attrNameLst>
                                          <p:attrName>style.visibility</p:attrName>
                                        </p:attrNameLst>
                                      </p:cBhvr>
                                      <p:to>
                                        <p:strVal val="visible"/>
                                      </p:to>
                                    </p:set>
                                    <p:anim calcmode="lin" valueType="num">
                                      <p:cBhvr>
                                        <p:cTn id="7" dur="2500" fill="hold"/>
                                        <p:tgtEl>
                                          <p:spTgt spid="295"/>
                                        </p:tgtEl>
                                        <p:attrNameLst>
                                          <p:attrName>ppt_w</p:attrName>
                                        </p:attrNameLst>
                                      </p:cBhvr>
                                      <p:tavLst>
                                        <p:tav tm="0">
                                          <p:val>
                                            <p:fltVal val="0"/>
                                          </p:val>
                                        </p:tav>
                                        <p:tav tm="100000">
                                          <p:val>
                                            <p:strVal val="#ppt_w"/>
                                          </p:val>
                                        </p:tav>
                                      </p:tavLst>
                                    </p:anim>
                                    <p:anim calcmode="lin" valueType="num">
                                      <p:cBhvr>
                                        <p:cTn id="8" dur="2500" fill="hold"/>
                                        <p:tgtEl>
                                          <p:spTgt spid="2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04" name="Finally, before moving on to start Part 2 of this course, complete the following statements using the options provided:…"/>
          <p:cNvSpPr txBox="1"/>
          <p:nvPr/>
        </p:nvSpPr>
        <p:spPr>
          <a:xfrm>
            <a:off x="553294" y="2817628"/>
            <a:ext cx="23277412" cy="9685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4500"/>
              </a:spcBef>
              <a:defRPr sz="3300" b="1">
                <a:solidFill>
                  <a:srgbClr val="000000"/>
                </a:solidFill>
              </a:defRPr>
            </a:pPr>
            <a:r>
              <a:rPr dirty="0"/>
              <a:t>Finally, before moving on to start Part 2 of this course, complete the following statements using the options provided:</a:t>
            </a:r>
          </a:p>
          <a:p>
            <a:pPr algn="l">
              <a:lnSpc>
                <a:spcPct val="90000"/>
              </a:lnSpc>
              <a:spcBef>
                <a:spcPts val="4500"/>
              </a:spcBef>
              <a:defRPr sz="3300" b="1">
                <a:solidFill>
                  <a:srgbClr val="000000"/>
                </a:solidFill>
              </a:defRPr>
            </a:pPr>
            <a:r>
              <a:rPr dirty="0"/>
              <a:t> Choose from -      </a:t>
            </a:r>
          </a:p>
          <a:p>
            <a:pPr algn="l">
              <a:lnSpc>
                <a:spcPct val="90000"/>
              </a:lnSpc>
              <a:spcBef>
                <a:spcPts val="4500"/>
              </a:spcBef>
              <a:defRPr sz="3300">
                <a:solidFill>
                  <a:srgbClr val="000000"/>
                </a:solidFill>
              </a:defRPr>
            </a:pPr>
            <a:r>
              <a:rPr dirty="0"/>
              <a:t>            …each of which need careful reflection in order to improve safety and wellbeing.</a:t>
            </a:r>
          </a:p>
          <a:p>
            <a:pPr algn="l">
              <a:lnSpc>
                <a:spcPct val="90000"/>
              </a:lnSpc>
              <a:spcBef>
                <a:spcPts val="4500"/>
              </a:spcBef>
              <a:defRPr sz="3300">
                <a:solidFill>
                  <a:srgbClr val="000000"/>
                </a:solidFill>
              </a:defRPr>
            </a:pPr>
            <a:r>
              <a:rPr dirty="0"/>
              <a:t>            …and help to embed safeguarding in the life of the church.</a:t>
            </a:r>
          </a:p>
          <a:p>
            <a:pPr algn="l">
              <a:lnSpc>
                <a:spcPct val="90000"/>
              </a:lnSpc>
              <a:spcBef>
                <a:spcPts val="4500"/>
              </a:spcBef>
              <a:defRPr sz="3300">
                <a:solidFill>
                  <a:srgbClr val="000000"/>
                </a:solidFill>
              </a:defRPr>
            </a:pPr>
            <a:r>
              <a:rPr dirty="0"/>
              <a:t>            …those at risk and those who present a risk worship alongside one another.</a:t>
            </a:r>
          </a:p>
          <a:p>
            <a:pPr algn="l">
              <a:lnSpc>
                <a:spcPct val="90000"/>
              </a:lnSpc>
              <a:spcBef>
                <a:spcPts val="4500"/>
              </a:spcBef>
              <a:defRPr sz="3300">
                <a:solidFill>
                  <a:srgbClr val="000000"/>
                </a:solidFill>
              </a:defRPr>
            </a:pPr>
            <a:r>
              <a:rPr dirty="0"/>
              <a:t>        </a:t>
            </a:r>
          </a:p>
          <a:p>
            <a:pPr marL="419100" indent="-419100" algn="l">
              <a:lnSpc>
                <a:spcPct val="90000"/>
              </a:lnSpc>
              <a:spcBef>
                <a:spcPts val="4500"/>
              </a:spcBef>
              <a:buSzPct val="40000"/>
              <a:buBlip>
                <a:blip r:embed="rId2"/>
              </a:buBlip>
              <a:defRPr sz="3300">
                <a:solidFill>
                  <a:srgbClr val="000000"/>
                </a:solidFill>
              </a:defRPr>
            </a:pPr>
            <a:r>
              <a:rPr dirty="0"/>
              <a:t>Safeguarding in a church environment is often a challenge because…</a:t>
            </a:r>
          </a:p>
          <a:p>
            <a:pPr marL="419100" indent="-419100" algn="l">
              <a:lnSpc>
                <a:spcPct val="90000"/>
              </a:lnSpc>
              <a:spcBef>
                <a:spcPts val="4500"/>
              </a:spcBef>
              <a:buSzPct val="40000"/>
              <a:buBlip>
                <a:blip r:embed="rId2"/>
              </a:buBlip>
              <a:defRPr sz="3300">
                <a:solidFill>
                  <a:srgbClr val="000000"/>
                </a:solidFill>
              </a:defRPr>
            </a:pPr>
            <a:r>
              <a:rPr dirty="0"/>
              <a:t>Guidance and policy responses are an expression of the gospel,…</a:t>
            </a:r>
          </a:p>
          <a:p>
            <a:pPr marL="419100" indent="-419100" algn="l">
              <a:lnSpc>
                <a:spcPct val="90000"/>
              </a:lnSpc>
              <a:spcBef>
                <a:spcPts val="4500"/>
              </a:spcBef>
              <a:buSzPct val="40000"/>
              <a:buBlip>
                <a:blip r:embed="rId2"/>
              </a:buBlip>
              <a:defRPr sz="3300">
                <a:solidFill>
                  <a:srgbClr val="000000"/>
                </a:solidFill>
              </a:defRPr>
            </a:pPr>
            <a:r>
              <a:rPr dirty="0"/>
              <a:t>Church officers serve in a number of complex contexts,…</a:t>
            </a:r>
          </a:p>
        </p:txBody>
      </p:sp>
      <p:sp>
        <p:nvSpPr>
          <p:cNvPr id="305" name="Rounded Rectangle"/>
          <p:cNvSpPr/>
          <p:nvPr/>
        </p:nvSpPr>
        <p:spPr>
          <a:xfrm>
            <a:off x="-127000" y="13448673"/>
            <a:ext cx="5338068"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306" name="Part 1 - Safeguarding and the Christian Faith"/>
          <p:cNvSpPr txBox="1"/>
          <p:nvPr/>
        </p:nvSpPr>
        <p:spPr>
          <a:xfrm>
            <a:off x="67251" y="13413446"/>
            <a:ext cx="3884550" cy="312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1">
                <a:solidFill>
                  <a:srgbClr val="FFFFFF"/>
                </a:solidFill>
              </a:defRPr>
            </a:lvl1pPr>
          </a:lstStyle>
          <a:p>
            <a:r>
              <a:t>Part 1 - Safeguarding and the Christian Faith</a:t>
            </a:r>
          </a:p>
        </p:txBody>
      </p:sp>
      <p:sp>
        <p:nvSpPr>
          <p:cNvPr id="307"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08"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309" name="Review your learning (1c)"/>
          <p:cNvSpPr txBox="1"/>
          <p:nvPr/>
        </p:nvSpPr>
        <p:spPr>
          <a:xfrm>
            <a:off x="149198" y="482006"/>
            <a:ext cx="5142663"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Review your learning (1c)</a:t>
            </a:r>
          </a:p>
        </p:txBody>
      </p:sp>
      <p:pic>
        <p:nvPicPr>
          <p:cNvPr id="310"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04"/>
                                        </p:tgtEl>
                                        <p:attrNameLst>
                                          <p:attrName>style.visibility</p:attrName>
                                        </p:attrNameLst>
                                      </p:cBhvr>
                                      <p:to>
                                        <p:strVal val="visible"/>
                                      </p:to>
                                    </p:set>
                                    <p:anim calcmode="lin" valueType="num">
                                      <p:cBhvr>
                                        <p:cTn id="7" dur="2500" fill="hold"/>
                                        <p:tgtEl>
                                          <p:spTgt spid="304"/>
                                        </p:tgtEl>
                                        <p:attrNameLst>
                                          <p:attrName>ppt_w</p:attrName>
                                        </p:attrNameLst>
                                      </p:cBhvr>
                                      <p:tavLst>
                                        <p:tav tm="0">
                                          <p:val>
                                            <p:fltVal val="0"/>
                                          </p:val>
                                        </p:tav>
                                        <p:tav tm="100000">
                                          <p:val>
                                            <p:strVal val="#ppt_w"/>
                                          </p:val>
                                        </p:tav>
                                      </p:tavLst>
                                    </p:anim>
                                    <p:anim calcmode="lin" valueType="num">
                                      <p:cBhvr>
                                        <p:cTn id="8" dur="2500" fill="hold"/>
                                        <p:tgtEl>
                                          <p:spTgt spid="3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protection.jpg" descr="protection.jpg"/>
          <p:cNvPicPr>
            <a:picLocks noChangeAspect="1"/>
          </p:cNvPicPr>
          <p:nvPr/>
        </p:nvPicPr>
        <p:blipFill>
          <a:blip r:embed="rId2"/>
          <a:srcRect b="17316"/>
          <a:stretch>
            <a:fillRect/>
          </a:stretch>
        </p:blipFill>
        <p:spPr>
          <a:xfrm>
            <a:off x="-350649" y="-55785"/>
            <a:ext cx="25085298" cy="13827571"/>
          </a:xfrm>
          <a:prstGeom prst="rect">
            <a:avLst/>
          </a:prstGeom>
          <a:ln w="12700">
            <a:miter lim="400000"/>
          </a:ln>
        </p:spPr>
      </p:pic>
      <p:grpSp>
        <p:nvGrpSpPr>
          <p:cNvPr id="315" name="Group"/>
          <p:cNvGrpSpPr/>
          <p:nvPr/>
        </p:nvGrpSpPr>
        <p:grpSpPr>
          <a:xfrm>
            <a:off x="1273987" y="3935404"/>
            <a:ext cx="6227584" cy="5956174"/>
            <a:chOff x="0" y="0"/>
            <a:chExt cx="6227582" cy="5956172"/>
          </a:xfrm>
        </p:grpSpPr>
        <p:sp>
          <p:nvSpPr>
            <p:cNvPr id="313" name="Oval"/>
            <p:cNvSpPr/>
            <p:nvPr/>
          </p:nvSpPr>
          <p:spPr>
            <a:xfrm>
              <a:off x="0" y="0"/>
              <a:ext cx="6227583" cy="5956173"/>
            </a:xfrm>
            <a:prstGeom prst="ellipse">
              <a:avLst/>
            </a:prstGeom>
            <a:solidFill>
              <a:srgbClr val="3C8188"/>
            </a:solidFill>
            <a:ln w="12700" cap="flat">
              <a:noFill/>
              <a:miter lim="400000"/>
            </a:ln>
            <a:effectLst/>
          </p:spPr>
          <p:txBody>
            <a:bodyPr wrap="square" lIns="50800" tIns="50800" rIns="50800" bIns="50800" numCol="1" anchor="ctr">
              <a:noAutofit/>
            </a:bodyPr>
            <a:lstStyle/>
            <a:p>
              <a:pPr defTabSz="825500">
                <a:defRPr sz="3200">
                  <a:solidFill>
                    <a:schemeClr val="accent3"/>
                  </a:solidFill>
                  <a:latin typeface="Helvetica Neue Medium"/>
                  <a:ea typeface="Helvetica Neue Medium"/>
                  <a:cs typeface="Helvetica Neue Medium"/>
                  <a:sym typeface="Helvetica Neue Medium"/>
                </a:defRPr>
              </a:pPr>
              <a:endParaRPr/>
            </a:p>
          </p:txBody>
        </p:sp>
        <p:sp>
          <p:nvSpPr>
            <p:cNvPr id="314" name="Protection"/>
            <p:cNvSpPr txBox="1"/>
            <p:nvPr/>
          </p:nvSpPr>
          <p:spPr>
            <a:xfrm>
              <a:off x="926998" y="2279582"/>
              <a:ext cx="4490518" cy="13293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8300">
                  <a:solidFill>
                    <a:srgbClr val="FFFFFF"/>
                  </a:solidFill>
                  <a:effectLst>
                    <a:outerShdw blurRad="12700" dist="63500" dir="18900000" rotWithShape="0">
                      <a:srgbClr val="000000"/>
                    </a:outerShdw>
                  </a:effectLst>
                </a:defRPr>
              </a:pPr>
              <a:r>
                <a:rPr sz="7000"/>
                <a:t>Protection</a:t>
              </a:r>
              <a:r>
                <a:t> </a:t>
              </a:r>
            </a:p>
          </p:txBody>
        </p:sp>
      </p:grpSp>
      <p:sp>
        <p:nvSpPr>
          <p:cNvPr id="316" name="HEALTH, WELLBEING AND HUMAN RIGHTS"/>
          <p:cNvSpPr txBox="1"/>
          <p:nvPr/>
        </p:nvSpPr>
        <p:spPr>
          <a:xfrm>
            <a:off x="3413125" y="10570548"/>
            <a:ext cx="17557751" cy="1093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a:solidFill>
                  <a:srgbClr val="FFFFFF"/>
                </a:solidFill>
                <a:effectLst>
                  <a:outerShdw blurRad="12700" dist="63500" dir="18900000" rotWithShape="0">
                    <a:srgbClr val="000000"/>
                  </a:outerShdw>
                </a:effectLst>
              </a:defRPr>
            </a:lvl1pPr>
          </a:lstStyle>
          <a:p>
            <a:r>
              <a:t>HEALTH, WELLBEING AND HUMAN RIGHTS </a:t>
            </a:r>
          </a:p>
        </p:txBody>
      </p:sp>
      <p:grpSp>
        <p:nvGrpSpPr>
          <p:cNvPr id="319" name="Group"/>
          <p:cNvGrpSpPr/>
          <p:nvPr/>
        </p:nvGrpSpPr>
        <p:grpSpPr>
          <a:xfrm>
            <a:off x="9075682" y="3867782"/>
            <a:ext cx="6227584" cy="5956174"/>
            <a:chOff x="0" y="0"/>
            <a:chExt cx="6227582" cy="5956172"/>
          </a:xfrm>
        </p:grpSpPr>
        <p:sp>
          <p:nvSpPr>
            <p:cNvPr id="317" name="Oval"/>
            <p:cNvSpPr/>
            <p:nvPr/>
          </p:nvSpPr>
          <p:spPr>
            <a:xfrm>
              <a:off x="0" y="0"/>
              <a:ext cx="6227583" cy="5956173"/>
            </a:xfrm>
            <a:prstGeom prst="ellipse">
              <a:avLst/>
            </a:prstGeom>
            <a:solidFill>
              <a:srgbClr val="3C8188"/>
            </a:solidFill>
            <a:ln w="12700" cap="flat">
              <a:noFill/>
              <a:miter lim="400000"/>
            </a:ln>
            <a:effectLst/>
          </p:spPr>
          <p:txBody>
            <a:bodyPr wrap="square" lIns="50800" tIns="50800" rIns="50800" bIns="50800" numCol="1" anchor="ctr">
              <a:noAutofit/>
            </a:bodyPr>
            <a:lstStyle/>
            <a:p>
              <a:pPr defTabSz="825500">
                <a:defRPr sz="3200">
                  <a:solidFill>
                    <a:schemeClr val="accent3"/>
                  </a:solidFill>
                  <a:latin typeface="Helvetica Neue Medium"/>
                  <a:ea typeface="Helvetica Neue Medium"/>
                  <a:cs typeface="Helvetica Neue Medium"/>
                  <a:sym typeface="Helvetica Neue Medium"/>
                </a:defRPr>
              </a:pPr>
              <a:endParaRPr/>
            </a:p>
          </p:txBody>
        </p:sp>
        <p:sp>
          <p:nvSpPr>
            <p:cNvPr id="318" name="Collaboration"/>
            <p:cNvSpPr txBox="1"/>
            <p:nvPr/>
          </p:nvSpPr>
          <p:spPr>
            <a:xfrm>
              <a:off x="277041" y="2440143"/>
              <a:ext cx="5678552" cy="11435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7000">
                  <a:solidFill>
                    <a:srgbClr val="FFFFFF"/>
                  </a:solidFill>
                  <a:effectLst>
                    <a:outerShdw blurRad="12700" dist="63500" dir="18900000" rotWithShape="0">
                      <a:srgbClr val="000000"/>
                    </a:outerShdw>
                  </a:effectLst>
                </a:defRPr>
              </a:lvl1pPr>
            </a:lstStyle>
            <a:p>
              <a:r>
                <a:t>Collaboration </a:t>
              </a:r>
            </a:p>
          </p:txBody>
        </p:sp>
      </p:grpSp>
      <p:grpSp>
        <p:nvGrpSpPr>
          <p:cNvPr id="322" name="Group"/>
          <p:cNvGrpSpPr/>
          <p:nvPr/>
        </p:nvGrpSpPr>
        <p:grpSpPr>
          <a:xfrm>
            <a:off x="16882429" y="3867783"/>
            <a:ext cx="6227584" cy="5956173"/>
            <a:chOff x="0" y="0"/>
            <a:chExt cx="6227582" cy="5956172"/>
          </a:xfrm>
        </p:grpSpPr>
        <p:sp>
          <p:nvSpPr>
            <p:cNvPr id="320" name="Oval"/>
            <p:cNvSpPr/>
            <p:nvPr/>
          </p:nvSpPr>
          <p:spPr>
            <a:xfrm>
              <a:off x="0" y="0"/>
              <a:ext cx="6227583" cy="5956173"/>
            </a:xfrm>
            <a:prstGeom prst="ellipse">
              <a:avLst/>
            </a:prstGeom>
            <a:solidFill>
              <a:srgbClr val="3C8188"/>
            </a:solidFill>
            <a:ln w="12700" cap="flat">
              <a:noFill/>
              <a:miter lim="400000"/>
            </a:ln>
            <a:effectLst/>
          </p:spPr>
          <p:txBody>
            <a:bodyPr wrap="square" lIns="50800" tIns="50800" rIns="50800" bIns="50800" numCol="1" anchor="ctr">
              <a:noAutofit/>
            </a:bodyPr>
            <a:lstStyle/>
            <a:p>
              <a:pPr defTabSz="825500">
                <a:defRPr sz="3200">
                  <a:solidFill>
                    <a:schemeClr val="accent3"/>
                  </a:solidFill>
                  <a:latin typeface="Helvetica Neue Medium"/>
                  <a:ea typeface="Helvetica Neue Medium"/>
                  <a:cs typeface="Helvetica Neue Medium"/>
                  <a:sym typeface="Helvetica Neue Medium"/>
                </a:defRPr>
              </a:pPr>
              <a:endParaRPr/>
            </a:p>
          </p:txBody>
        </p:sp>
        <p:sp>
          <p:nvSpPr>
            <p:cNvPr id="321" name="Promotion"/>
            <p:cNvSpPr txBox="1"/>
            <p:nvPr/>
          </p:nvSpPr>
          <p:spPr>
            <a:xfrm>
              <a:off x="874590" y="2406331"/>
              <a:ext cx="4478402" cy="11435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7000">
                  <a:solidFill>
                    <a:srgbClr val="FFFFFF"/>
                  </a:solidFill>
                  <a:effectLst>
                    <a:outerShdw blurRad="12700" dist="63500" dir="18900000" rotWithShape="0">
                      <a:srgbClr val="000000"/>
                    </a:outerShdw>
                  </a:effectLst>
                </a:defRPr>
              </a:lvl1pPr>
            </a:lstStyle>
            <a:p>
              <a:r>
                <a:t>Promotion </a:t>
              </a:r>
            </a:p>
          </p:txBody>
        </p:sp>
      </p:grpSp>
      <p:sp>
        <p:nvSpPr>
          <p:cNvPr id="323"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24" name="Rounded Rectangle"/>
          <p:cNvSpPr/>
          <p:nvPr/>
        </p:nvSpPr>
        <p:spPr>
          <a:xfrm>
            <a:off x="-127000" y="13448673"/>
            <a:ext cx="5823645"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325"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326"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27"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328" name="What is Safeguarding?"/>
          <p:cNvSpPr txBox="1"/>
          <p:nvPr/>
        </p:nvSpPr>
        <p:spPr>
          <a:xfrm>
            <a:off x="149198" y="482006"/>
            <a:ext cx="4607891"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What is Safeguarding?</a:t>
            </a:r>
          </a:p>
        </p:txBody>
      </p:sp>
      <p:pic>
        <p:nvPicPr>
          <p:cNvPr id="329"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15"/>
                                        </p:tgtEl>
                                        <p:attrNameLst>
                                          <p:attrName>style.visibility</p:attrName>
                                        </p:attrNameLst>
                                      </p:cBhvr>
                                      <p:to>
                                        <p:strVal val="visible"/>
                                      </p:to>
                                    </p:set>
                                    <p:anim calcmode="lin" valueType="num">
                                      <p:cBhvr>
                                        <p:cTn id="7" dur="1000" fill="hold"/>
                                        <p:tgtEl>
                                          <p:spTgt spid="315"/>
                                        </p:tgtEl>
                                        <p:attrNameLst>
                                          <p:attrName>ppt_x</p:attrName>
                                        </p:attrNameLst>
                                      </p:cBhvr>
                                      <p:tavLst>
                                        <p:tav tm="0">
                                          <p:val>
                                            <p:strVal val="0-#ppt_w/2"/>
                                          </p:val>
                                        </p:tav>
                                        <p:tav tm="100000">
                                          <p:val>
                                            <p:strVal val="#ppt_x"/>
                                          </p:val>
                                        </p:tav>
                                      </p:tavLst>
                                    </p:anim>
                                    <p:anim calcmode="lin" valueType="num">
                                      <p:cBhvr>
                                        <p:cTn id="8" dur="1000" fill="hold"/>
                                        <p:tgtEl>
                                          <p:spTgt spid="3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319"/>
                                        </p:tgtEl>
                                        <p:attrNameLst>
                                          <p:attrName>style.visibility</p:attrName>
                                        </p:attrNameLst>
                                      </p:cBhvr>
                                      <p:to>
                                        <p:strVal val="visible"/>
                                      </p:to>
                                    </p:set>
                                    <p:anim calcmode="lin" valueType="num">
                                      <p:cBhvr>
                                        <p:cTn id="13" dur="1000" fill="hold"/>
                                        <p:tgtEl>
                                          <p:spTgt spid="319"/>
                                        </p:tgtEl>
                                        <p:attrNameLst>
                                          <p:attrName>ppt_x</p:attrName>
                                        </p:attrNameLst>
                                      </p:cBhvr>
                                      <p:tavLst>
                                        <p:tav tm="0">
                                          <p:val>
                                            <p:strVal val="#ppt_x"/>
                                          </p:val>
                                        </p:tav>
                                        <p:tav tm="100000">
                                          <p:val>
                                            <p:strVal val="#ppt_x"/>
                                          </p:val>
                                        </p:tav>
                                      </p:tavLst>
                                    </p:anim>
                                    <p:anim calcmode="lin" valueType="num">
                                      <p:cBhvr>
                                        <p:cTn id="14" dur="1000" fill="hold"/>
                                        <p:tgtEl>
                                          <p:spTgt spid="3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3" nodeType="clickEffect">
                                  <p:stCondLst>
                                    <p:cond delay="0"/>
                                  </p:stCondLst>
                                  <p:iterate>
                                    <p:tmAbs val="0"/>
                                  </p:iterate>
                                  <p:childTnLst>
                                    <p:set>
                                      <p:cBhvr>
                                        <p:cTn id="18" fill="hold"/>
                                        <p:tgtEl>
                                          <p:spTgt spid="322"/>
                                        </p:tgtEl>
                                        <p:attrNameLst>
                                          <p:attrName>style.visibility</p:attrName>
                                        </p:attrNameLst>
                                      </p:cBhvr>
                                      <p:to>
                                        <p:strVal val="visible"/>
                                      </p:to>
                                    </p:set>
                                    <p:anim calcmode="lin" valueType="num">
                                      <p:cBhvr>
                                        <p:cTn id="19" dur="1000" fill="hold"/>
                                        <p:tgtEl>
                                          <p:spTgt spid="322"/>
                                        </p:tgtEl>
                                        <p:attrNameLst>
                                          <p:attrName>ppt_x</p:attrName>
                                        </p:attrNameLst>
                                      </p:cBhvr>
                                      <p:tavLst>
                                        <p:tav tm="0">
                                          <p:val>
                                            <p:strVal val="1+#ppt_w/2"/>
                                          </p:val>
                                        </p:tav>
                                        <p:tav tm="100000">
                                          <p:val>
                                            <p:strVal val="#ppt_x"/>
                                          </p:val>
                                        </p:tav>
                                      </p:tavLst>
                                    </p:anim>
                                    <p:anim calcmode="lin" valueType="num">
                                      <p:cBhvr>
                                        <p:cTn id="20" dur="10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316"/>
                                        </p:tgtEl>
                                        <p:attrNameLst>
                                          <p:attrName>style.visibility</p:attrName>
                                        </p:attrNameLst>
                                      </p:cBhvr>
                                      <p:to>
                                        <p:strVal val="visible"/>
                                      </p:to>
                                    </p:set>
                                    <p:anim calcmode="lin" valueType="num">
                                      <p:cBhvr>
                                        <p:cTn id="25" dur="2500" fill="hold"/>
                                        <p:tgtEl>
                                          <p:spTgt spid="316"/>
                                        </p:tgtEl>
                                        <p:attrNameLst>
                                          <p:attrName>ppt_w</p:attrName>
                                        </p:attrNameLst>
                                      </p:cBhvr>
                                      <p:tavLst>
                                        <p:tav tm="0">
                                          <p:val>
                                            <p:fltVal val="0"/>
                                          </p:val>
                                        </p:tav>
                                        <p:tav tm="100000">
                                          <p:val>
                                            <p:strVal val="#ppt_w"/>
                                          </p:val>
                                        </p:tav>
                                      </p:tavLst>
                                    </p:anim>
                                    <p:anim calcmode="lin" valueType="num">
                                      <p:cBhvr>
                                        <p:cTn id="26" dur="2500" fill="hold"/>
                                        <p:tgtEl>
                                          <p:spTgt spid="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1" animBg="1" advAuto="0"/>
      <p:bldP spid="316" grpId="4" animBg="1" advAuto="0"/>
      <p:bldP spid="319" grpId="2" animBg="1" advAuto="0"/>
      <p:bldP spid="322"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hiding2.jpg" descr="hiding2.jpg"/>
          <p:cNvPicPr>
            <a:picLocks noChangeAspect="1"/>
          </p:cNvPicPr>
          <p:nvPr/>
        </p:nvPicPr>
        <p:blipFill>
          <a:blip r:embed="rId2"/>
          <a:stretch>
            <a:fillRect/>
          </a:stretch>
        </p:blipFill>
        <p:spPr>
          <a:xfrm>
            <a:off x="-97219" y="678195"/>
            <a:ext cx="24578438" cy="13825371"/>
          </a:xfrm>
          <a:prstGeom prst="rect">
            <a:avLst/>
          </a:prstGeom>
          <a:ln w="12700">
            <a:miter lim="400000"/>
          </a:ln>
        </p:spPr>
      </p:pic>
      <p:sp>
        <p:nvSpPr>
          <p:cNvPr id="332" name="BEYOND ABUSE AND RELATED CONCERNS"/>
          <p:cNvSpPr txBox="1"/>
          <p:nvPr/>
        </p:nvSpPr>
        <p:spPr>
          <a:xfrm>
            <a:off x="4607375" y="3036024"/>
            <a:ext cx="15169250" cy="944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700">
                <a:solidFill>
                  <a:srgbClr val="FFFFFF"/>
                </a:solidFill>
                <a:effectLst>
                  <a:outerShdw blurRad="12700" dist="63500" dir="18900000" rotWithShape="0">
                    <a:srgbClr val="000000"/>
                  </a:outerShdw>
                </a:effectLst>
              </a:defRPr>
            </a:lvl1pPr>
          </a:lstStyle>
          <a:p>
            <a:r>
              <a:t>BEYOND ABUSE AND RELATED CONCERNS </a:t>
            </a:r>
          </a:p>
        </p:txBody>
      </p:sp>
      <p:grpSp>
        <p:nvGrpSpPr>
          <p:cNvPr id="335" name="Group"/>
          <p:cNvGrpSpPr/>
          <p:nvPr/>
        </p:nvGrpSpPr>
        <p:grpSpPr>
          <a:xfrm>
            <a:off x="4588334" y="4978931"/>
            <a:ext cx="15207332" cy="1654366"/>
            <a:chOff x="0" y="0"/>
            <a:chExt cx="15207330" cy="1654364"/>
          </a:xfrm>
        </p:grpSpPr>
        <p:sp>
          <p:nvSpPr>
            <p:cNvPr id="333" name="Rectangle"/>
            <p:cNvSpPr/>
            <p:nvPr/>
          </p:nvSpPr>
          <p:spPr>
            <a:xfrm>
              <a:off x="0" y="0"/>
              <a:ext cx="15207331" cy="1654365"/>
            </a:xfrm>
            <a:prstGeom prst="rect">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34" name="‘acting in ways that mitigate any risk of harm’"/>
            <p:cNvSpPr txBox="1"/>
            <p:nvPr/>
          </p:nvSpPr>
          <p:spPr>
            <a:xfrm>
              <a:off x="327155" y="297260"/>
              <a:ext cx="14553021" cy="965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defRPr sz="5730">
                  <a:solidFill>
                    <a:srgbClr val="444444"/>
                  </a:solidFill>
                  <a:latin typeface="Helvetica"/>
                  <a:ea typeface="Helvetica"/>
                  <a:cs typeface="Helvetica"/>
                  <a:sym typeface="Helvetica"/>
                </a:defRPr>
              </a:lvl1pPr>
            </a:lstStyle>
            <a:p>
              <a:r>
                <a:t>‘acting in ways that mitigate any risk of harm’</a:t>
              </a:r>
            </a:p>
          </p:txBody>
        </p:sp>
      </p:grpSp>
      <p:grpSp>
        <p:nvGrpSpPr>
          <p:cNvPr id="338" name="Group"/>
          <p:cNvGrpSpPr/>
          <p:nvPr/>
        </p:nvGrpSpPr>
        <p:grpSpPr>
          <a:xfrm>
            <a:off x="2067647" y="8144185"/>
            <a:ext cx="6174322" cy="4068603"/>
            <a:chOff x="0" y="0"/>
            <a:chExt cx="6174320" cy="4068602"/>
          </a:xfrm>
        </p:grpSpPr>
        <p:sp>
          <p:nvSpPr>
            <p:cNvPr id="336" name="Rounded Rectangle"/>
            <p:cNvSpPr/>
            <p:nvPr/>
          </p:nvSpPr>
          <p:spPr>
            <a:xfrm>
              <a:off x="0" y="0"/>
              <a:ext cx="6174321" cy="4068603"/>
            </a:xfrm>
            <a:prstGeom prst="roundRect">
              <a:avLst>
                <a:gd name="adj" fmla="val 4218"/>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37" name="POOR MENTAL…"/>
            <p:cNvSpPr txBox="1"/>
            <p:nvPr/>
          </p:nvSpPr>
          <p:spPr>
            <a:xfrm>
              <a:off x="559389" y="1215498"/>
              <a:ext cx="5055543" cy="175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l" defTabSz="457200">
                <a:defRPr sz="5400">
                  <a:solidFill>
                    <a:srgbClr val="FF0000"/>
                  </a:solidFill>
                  <a:latin typeface="Helvetica"/>
                  <a:ea typeface="Helvetica"/>
                  <a:cs typeface="Helvetica"/>
                  <a:sym typeface="Helvetica"/>
                </a:defRPr>
              </a:pPr>
              <a:r>
                <a:t>POOR MENTAL</a:t>
              </a:r>
            </a:p>
            <a:p>
              <a:pPr defTabSz="457200">
                <a:defRPr sz="5400">
                  <a:solidFill>
                    <a:srgbClr val="FF0000"/>
                  </a:solidFill>
                  <a:latin typeface="Helvetica"/>
                  <a:ea typeface="Helvetica"/>
                  <a:cs typeface="Helvetica"/>
                  <a:sym typeface="Helvetica"/>
                </a:defRPr>
              </a:pPr>
              <a:r>
                <a:t> HEALTH ?</a:t>
              </a:r>
            </a:p>
          </p:txBody>
        </p:sp>
      </p:grpSp>
      <p:grpSp>
        <p:nvGrpSpPr>
          <p:cNvPr id="341" name="Group"/>
          <p:cNvGrpSpPr/>
          <p:nvPr/>
        </p:nvGrpSpPr>
        <p:grpSpPr>
          <a:xfrm>
            <a:off x="8991755" y="8144185"/>
            <a:ext cx="6400491" cy="4068603"/>
            <a:chOff x="0" y="0"/>
            <a:chExt cx="6400490" cy="4068602"/>
          </a:xfrm>
        </p:grpSpPr>
        <p:sp>
          <p:nvSpPr>
            <p:cNvPr id="339" name="Rounded Rectangle"/>
            <p:cNvSpPr/>
            <p:nvPr/>
          </p:nvSpPr>
          <p:spPr>
            <a:xfrm>
              <a:off x="0" y="0"/>
              <a:ext cx="6400491" cy="4068603"/>
            </a:xfrm>
            <a:prstGeom prst="roundRect">
              <a:avLst>
                <a:gd name="adj" fmla="val 4682"/>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40" name="HOMELESSNESS?"/>
            <p:cNvSpPr txBox="1"/>
            <p:nvPr/>
          </p:nvSpPr>
          <p:spPr>
            <a:xfrm>
              <a:off x="113084" y="1628248"/>
              <a:ext cx="6174322" cy="927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defRPr sz="5400">
                  <a:solidFill>
                    <a:srgbClr val="FF0000"/>
                  </a:solidFill>
                  <a:latin typeface="Helvetica"/>
                  <a:ea typeface="Helvetica"/>
                  <a:cs typeface="Helvetica"/>
                  <a:sym typeface="Helvetica"/>
                </a:defRPr>
              </a:lvl1pPr>
            </a:lstStyle>
            <a:p>
              <a:r>
                <a:t>HOMELESSNESS?</a:t>
              </a:r>
            </a:p>
          </p:txBody>
        </p:sp>
      </p:grpSp>
      <p:grpSp>
        <p:nvGrpSpPr>
          <p:cNvPr id="344" name="Group"/>
          <p:cNvGrpSpPr/>
          <p:nvPr/>
        </p:nvGrpSpPr>
        <p:grpSpPr>
          <a:xfrm>
            <a:off x="16142031" y="8144185"/>
            <a:ext cx="6174322" cy="4068603"/>
            <a:chOff x="0" y="0"/>
            <a:chExt cx="6174320" cy="4068602"/>
          </a:xfrm>
        </p:grpSpPr>
        <p:sp>
          <p:nvSpPr>
            <p:cNvPr id="342" name="Rounded Rectangle"/>
            <p:cNvSpPr/>
            <p:nvPr/>
          </p:nvSpPr>
          <p:spPr>
            <a:xfrm>
              <a:off x="0" y="0"/>
              <a:ext cx="6174321" cy="4068603"/>
            </a:xfrm>
            <a:prstGeom prst="roundRect">
              <a:avLst>
                <a:gd name="adj" fmla="val 4682"/>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43" name="DEMENTIA?"/>
            <p:cNvSpPr txBox="1"/>
            <p:nvPr/>
          </p:nvSpPr>
          <p:spPr>
            <a:xfrm>
              <a:off x="1067544" y="1570751"/>
              <a:ext cx="4039233" cy="927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defRPr sz="5400">
                  <a:solidFill>
                    <a:srgbClr val="FF0000"/>
                  </a:solidFill>
                  <a:latin typeface="Helvetica"/>
                  <a:ea typeface="Helvetica"/>
                  <a:cs typeface="Helvetica"/>
                  <a:sym typeface="Helvetica"/>
                </a:defRPr>
              </a:lvl1pPr>
            </a:lstStyle>
            <a:p>
              <a:r>
                <a:t>DEMENTIA?</a:t>
              </a:r>
            </a:p>
          </p:txBody>
        </p:sp>
      </p:grpSp>
      <p:sp>
        <p:nvSpPr>
          <p:cNvPr id="345"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46" name="Rounded Rectangle"/>
          <p:cNvSpPr/>
          <p:nvPr/>
        </p:nvSpPr>
        <p:spPr>
          <a:xfrm>
            <a:off x="-127000" y="13448673"/>
            <a:ext cx="6304261"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347"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348"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49"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350" name="The scope of Safeguarding"/>
          <p:cNvSpPr txBox="1"/>
          <p:nvPr/>
        </p:nvSpPr>
        <p:spPr>
          <a:xfrm>
            <a:off x="149198" y="482006"/>
            <a:ext cx="5485068"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The scope of Safeguarding</a:t>
            </a:r>
          </a:p>
        </p:txBody>
      </p:sp>
      <p:pic>
        <p:nvPicPr>
          <p:cNvPr id="351"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32"/>
                                        </p:tgtEl>
                                        <p:attrNameLst>
                                          <p:attrName>style.visibility</p:attrName>
                                        </p:attrNameLst>
                                      </p:cBhvr>
                                      <p:to>
                                        <p:strVal val="visible"/>
                                      </p:to>
                                    </p:set>
                                    <p:anim calcmode="lin" valueType="num">
                                      <p:cBhvr>
                                        <p:cTn id="7" dur="1000" fill="hold"/>
                                        <p:tgtEl>
                                          <p:spTgt spid="332"/>
                                        </p:tgtEl>
                                        <p:attrNameLst>
                                          <p:attrName>ppt_w</p:attrName>
                                        </p:attrNameLst>
                                      </p:cBhvr>
                                      <p:tavLst>
                                        <p:tav tm="0">
                                          <p:val>
                                            <p:fltVal val="0"/>
                                          </p:val>
                                        </p:tav>
                                        <p:tav tm="100000">
                                          <p:val>
                                            <p:strVal val="#ppt_w"/>
                                          </p:val>
                                        </p:tav>
                                      </p:tavLst>
                                    </p:anim>
                                    <p:anim calcmode="lin" valueType="num">
                                      <p:cBhvr>
                                        <p:cTn id="8" dur="1000" fill="hold"/>
                                        <p:tgtEl>
                                          <p:spTgt spid="3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335"/>
                                        </p:tgtEl>
                                        <p:attrNameLst>
                                          <p:attrName>style.visibility</p:attrName>
                                        </p:attrNameLst>
                                      </p:cBhvr>
                                      <p:to>
                                        <p:strVal val="visible"/>
                                      </p:to>
                                    </p:set>
                                    <p:anim calcmode="lin" valueType="num">
                                      <p:cBhvr>
                                        <p:cTn id="13" dur="2500" fill="hold"/>
                                        <p:tgtEl>
                                          <p:spTgt spid="335"/>
                                        </p:tgtEl>
                                        <p:attrNameLst>
                                          <p:attrName>ppt_w</p:attrName>
                                        </p:attrNameLst>
                                      </p:cBhvr>
                                      <p:tavLst>
                                        <p:tav tm="0">
                                          <p:val>
                                            <p:fltVal val="0"/>
                                          </p:val>
                                        </p:tav>
                                        <p:tav tm="100000">
                                          <p:val>
                                            <p:strVal val="#ppt_w"/>
                                          </p:val>
                                        </p:tav>
                                      </p:tavLst>
                                    </p:anim>
                                    <p:anim calcmode="lin" valueType="num">
                                      <p:cBhvr>
                                        <p:cTn id="14" dur="2500" fill="hold"/>
                                        <p:tgtEl>
                                          <p:spTgt spid="33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338"/>
                                        </p:tgtEl>
                                        <p:attrNameLst>
                                          <p:attrName>style.visibility</p:attrName>
                                        </p:attrNameLst>
                                      </p:cBhvr>
                                      <p:to>
                                        <p:strVal val="visible"/>
                                      </p:to>
                                    </p:set>
                                    <p:anim calcmode="lin" valueType="num">
                                      <p:cBhvr>
                                        <p:cTn id="19" dur="2500" fill="hold"/>
                                        <p:tgtEl>
                                          <p:spTgt spid="338"/>
                                        </p:tgtEl>
                                        <p:attrNameLst>
                                          <p:attrName>ppt_w</p:attrName>
                                        </p:attrNameLst>
                                      </p:cBhvr>
                                      <p:tavLst>
                                        <p:tav tm="0">
                                          <p:val>
                                            <p:fltVal val="0"/>
                                          </p:val>
                                        </p:tav>
                                        <p:tav tm="100000">
                                          <p:val>
                                            <p:strVal val="#ppt_w"/>
                                          </p:val>
                                        </p:tav>
                                      </p:tavLst>
                                    </p:anim>
                                    <p:anim calcmode="lin" valueType="num">
                                      <p:cBhvr>
                                        <p:cTn id="20" dur="2500" fill="hold"/>
                                        <p:tgtEl>
                                          <p:spTgt spid="33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341"/>
                                        </p:tgtEl>
                                        <p:attrNameLst>
                                          <p:attrName>style.visibility</p:attrName>
                                        </p:attrNameLst>
                                      </p:cBhvr>
                                      <p:to>
                                        <p:strVal val="visible"/>
                                      </p:to>
                                    </p:set>
                                    <p:anim calcmode="lin" valueType="num">
                                      <p:cBhvr>
                                        <p:cTn id="25" dur="2500" fill="hold"/>
                                        <p:tgtEl>
                                          <p:spTgt spid="341"/>
                                        </p:tgtEl>
                                        <p:attrNameLst>
                                          <p:attrName>ppt_w</p:attrName>
                                        </p:attrNameLst>
                                      </p:cBhvr>
                                      <p:tavLst>
                                        <p:tav tm="0">
                                          <p:val>
                                            <p:fltVal val="0"/>
                                          </p:val>
                                        </p:tav>
                                        <p:tav tm="100000">
                                          <p:val>
                                            <p:strVal val="#ppt_w"/>
                                          </p:val>
                                        </p:tav>
                                      </p:tavLst>
                                    </p:anim>
                                    <p:anim calcmode="lin" valueType="num">
                                      <p:cBhvr>
                                        <p:cTn id="26" dur="2500" fill="hold"/>
                                        <p:tgtEl>
                                          <p:spTgt spid="34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344"/>
                                        </p:tgtEl>
                                        <p:attrNameLst>
                                          <p:attrName>style.visibility</p:attrName>
                                        </p:attrNameLst>
                                      </p:cBhvr>
                                      <p:to>
                                        <p:strVal val="visible"/>
                                      </p:to>
                                    </p:set>
                                    <p:anim calcmode="lin" valueType="num">
                                      <p:cBhvr>
                                        <p:cTn id="31" dur="2500" fill="hold"/>
                                        <p:tgtEl>
                                          <p:spTgt spid="344"/>
                                        </p:tgtEl>
                                        <p:attrNameLst>
                                          <p:attrName>ppt_w</p:attrName>
                                        </p:attrNameLst>
                                      </p:cBhvr>
                                      <p:tavLst>
                                        <p:tav tm="0">
                                          <p:val>
                                            <p:fltVal val="0"/>
                                          </p:val>
                                        </p:tav>
                                        <p:tav tm="100000">
                                          <p:val>
                                            <p:strVal val="#ppt_w"/>
                                          </p:val>
                                        </p:tav>
                                      </p:tavLst>
                                    </p:anim>
                                    <p:anim calcmode="lin" valueType="num">
                                      <p:cBhvr>
                                        <p:cTn id="32" dur="2500" fill="hold"/>
                                        <p:tgtEl>
                                          <p:spTgt spid="3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1" animBg="1" advAuto="0"/>
      <p:bldP spid="335" grpId="2" animBg="1" advAuto="0"/>
      <p:bldP spid="338" grpId="3" animBg="1" advAuto="0"/>
      <p:bldP spid="341" grpId="4" animBg="1" advAuto="0"/>
      <p:bldP spid="344" grpId="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jelly babies.jpg" descr="jelly babies.jpg"/>
          <p:cNvPicPr>
            <a:picLocks noChangeAspect="1"/>
          </p:cNvPicPr>
          <p:nvPr/>
        </p:nvPicPr>
        <p:blipFill>
          <a:blip r:embed="rId2"/>
          <a:stretch>
            <a:fillRect/>
          </a:stretch>
        </p:blipFill>
        <p:spPr>
          <a:xfrm>
            <a:off x="-926623" y="1369146"/>
            <a:ext cx="26494545" cy="12419319"/>
          </a:xfrm>
          <a:prstGeom prst="rect">
            <a:avLst/>
          </a:prstGeom>
          <a:ln w="12700">
            <a:miter lim="400000"/>
          </a:ln>
        </p:spPr>
      </p:pic>
      <p:grpSp>
        <p:nvGrpSpPr>
          <p:cNvPr id="356" name="Group"/>
          <p:cNvGrpSpPr/>
          <p:nvPr/>
        </p:nvGrpSpPr>
        <p:grpSpPr>
          <a:xfrm>
            <a:off x="811876" y="3718058"/>
            <a:ext cx="7165546" cy="7349263"/>
            <a:chOff x="0" y="0"/>
            <a:chExt cx="7165545" cy="7349261"/>
          </a:xfrm>
        </p:grpSpPr>
        <p:sp>
          <p:nvSpPr>
            <p:cNvPr id="354" name="Rounded Rectangle"/>
            <p:cNvSpPr/>
            <p:nvPr/>
          </p:nvSpPr>
          <p:spPr>
            <a:xfrm>
              <a:off x="0" y="0"/>
              <a:ext cx="7165546" cy="7349262"/>
            </a:xfrm>
            <a:prstGeom prst="roundRect">
              <a:avLst>
                <a:gd name="adj" fmla="val 2659"/>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55" name="!! SAFEGUARDING…"/>
            <p:cNvSpPr txBox="1"/>
            <p:nvPr/>
          </p:nvSpPr>
          <p:spPr>
            <a:xfrm>
              <a:off x="574602" y="2074430"/>
              <a:ext cx="6016341" cy="3200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457200">
                <a:defRPr sz="5100">
                  <a:solidFill>
                    <a:srgbClr val="FF0000"/>
                  </a:solidFill>
                  <a:latin typeface="Helvetica"/>
                  <a:ea typeface="Helvetica"/>
                  <a:cs typeface="Helvetica"/>
                  <a:sym typeface="Helvetica"/>
                </a:defRPr>
              </a:pPr>
              <a:r>
                <a:t>!! SAFEGUARDING </a:t>
              </a:r>
            </a:p>
            <a:p>
              <a:pPr defTabSz="457200">
                <a:defRPr sz="5100">
                  <a:solidFill>
                    <a:srgbClr val="FF0000"/>
                  </a:solidFill>
                  <a:latin typeface="Helvetica"/>
                  <a:ea typeface="Helvetica"/>
                  <a:cs typeface="Helvetica"/>
                  <a:sym typeface="Helvetica"/>
                </a:defRPr>
              </a:pPr>
              <a:r>
                <a:t>IS </a:t>
              </a:r>
            </a:p>
            <a:p>
              <a:pPr defTabSz="457200">
                <a:defRPr sz="5100">
                  <a:solidFill>
                    <a:srgbClr val="FF0000"/>
                  </a:solidFill>
                  <a:latin typeface="Helvetica"/>
                  <a:ea typeface="Helvetica"/>
                  <a:cs typeface="Helvetica"/>
                  <a:sym typeface="Helvetica"/>
                </a:defRPr>
              </a:pPr>
              <a:r>
                <a:t>EVERYONE'S </a:t>
              </a:r>
            </a:p>
            <a:p>
              <a:pPr defTabSz="457200">
                <a:defRPr sz="5100">
                  <a:solidFill>
                    <a:srgbClr val="FF0000"/>
                  </a:solidFill>
                  <a:latin typeface="Helvetica"/>
                  <a:ea typeface="Helvetica"/>
                  <a:cs typeface="Helvetica"/>
                  <a:sym typeface="Helvetica"/>
                </a:defRPr>
              </a:pPr>
              <a:r>
                <a:t>RESPONSIBILITY !!</a:t>
              </a:r>
            </a:p>
          </p:txBody>
        </p:sp>
      </p:grpSp>
      <p:grpSp>
        <p:nvGrpSpPr>
          <p:cNvPr id="359" name="Group"/>
          <p:cNvGrpSpPr/>
          <p:nvPr/>
        </p:nvGrpSpPr>
        <p:grpSpPr>
          <a:xfrm>
            <a:off x="8737875" y="3940934"/>
            <a:ext cx="7165547" cy="7111351"/>
            <a:chOff x="0" y="0"/>
            <a:chExt cx="7165545" cy="7111349"/>
          </a:xfrm>
        </p:grpSpPr>
        <p:sp>
          <p:nvSpPr>
            <p:cNvPr id="357" name="Rounded Rectangle"/>
            <p:cNvSpPr/>
            <p:nvPr/>
          </p:nvSpPr>
          <p:spPr>
            <a:xfrm>
              <a:off x="0" y="0"/>
              <a:ext cx="7165546" cy="7111350"/>
            </a:xfrm>
            <a:prstGeom prst="roundRect">
              <a:avLst>
                <a:gd name="adj" fmla="val 2679"/>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58" name="WE NEED AN…"/>
            <p:cNvSpPr txBox="1"/>
            <p:nvPr/>
          </p:nvSpPr>
          <p:spPr>
            <a:xfrm>
              <a:off x="1092282" y="558475"/>
              <a:ext cx="4980981" cy="5994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457200">
                <a:defRPr sz="4800">
                  <a:solidFill>
                    <a:srgbClr val="444444"/>
                  </a:solidFill>
                  <a:latin typeface="Helvetica"/>
                  <a:ea typeface="Helvetica"/>
                  <a:cs typeface="Helvetica"/>
                  <a:sym typeface="Helvetica"/>
                </a:defRPr>
              </a:pPr>
              <a:r>
                <a:t>WE NEED AN </a:t>
              </a:r>
            </a:p>
            <a:p>
              <a:pPr defTabSz="457200">
                <a:defRPr sz="4800">
                  <a:solidFill>
                    <a:srgbClr val="444444"/>
                  </a:solidFill>
                  <a:latin typeface="Helvetica"/>
                  <a:ea typeface="Helvetica"/>
                  <a:cs typeface="Helvetica"/>
                  <a:sym typeface="Helvetica"/>
                </a:defRPr>
              </a:pPr>
              <a:r>
                <a:t>AWARENESS OF</a:t>
              </a:r>
            </a:p>
            <a:p>
              <a:pPr defTabSz="457200">
                <a:defRPr sz="4800">
                  <a:solidFill>
                    <a:srgbClr val="444444"/>
                  </a:solidFill>
                  <a:latin typeface="Helvetica"/>
                  <a:ea typeface="Helvetica"/>
                  <a:cs typeface="Helvetica"/>
                  <a:sym typeface="Helvetica"/>
                </a:defRPr>
              </a:pPr>
              <a:r>
                <a:t> THE ISSUES,</a:t>
              </a:r>
            </a:p>
            <a:p>
              <a:pPr defTabSz="457200">
                <a:defRPr sz="4800">
                  <a:solidFill>
                    <a:srgbClr val="444444"/>
                  </a:solidFill>
                  <a:latin typeface="Helvetica"/>
                  <a:ea typeface="Helvetica"/>
                  <a:cs typeface="Helvetica"/>
                  <a:sym typeface="Helvetica"/>
                </a:defRPr>
              </a:pPr>
              <a:r>
                <a:t> AND NEED TO </a:t>
              </a:r>
            </a:p>
            <a:p>
              <a:pPr defTabSz="457200">
                <a:defRPr sz="4800">
                  <a:solidFill>
                    <a:srgbClr val="444444"/>
                  </a:solidFill>
                  <a:latin typeface="Helvetica"/>
                  <a:ea typeface="Helvetica"/>
                  <a:cs typeface="Helvetica"/>
                  <a:sym typeface="Helvetica"/>
                </a:defRPr>
              </a:pPr>
              <a:r>
                <a:t>KNOW </a:t>
              </a:r>
            </a:p>
            <a:p>
              <a:pPr defTabSz="457200">
                <a:defRPr sz="4800">
                  <a:solidFill>
                    <a:srgbClr val="444444"/>
                  </a:solidFill>
                  <a:latin typeface="Helvetica"/>
                  <a:ea typeface="Helvetica"/>
                  <a:cs typeface="Helvetica"/>
                  <a:sym typeface="Helvetica"/>
                </a:defRPr>
              </a:pPr>
              <a:r>
                <a:t>HOW TO ACT IF </a:t>
              </a:r>
            </a:p>
            <a:p>
              <a:pPr defTabSz="457200">
                <a:defRPr sz="4800">
                  <a:solidFill>
                    <a:srgbClr val="444444"/>
                  </a:solidFill>
                  <a:latin typeface="Helvetica"/>
                  <a:ea typeface="Helvetica"/>
                  <a:cs typeface="Helvetica"/>
                  <a:sym typeface="Helvetica"/>
                </a:defRPr>
              </a:pPr>
              <a:r>
                <a:t>THERE ARE </a:t>
              </a:r>
            </a:p>
            <a:p>
              <a:pPr defTabSz="457200">
                <a:defRPr sz="4800">
                  <a:solidFill>
                    <a:srgbClr val="444444"/>
                  </a:solidFill>
                  <a:latin typeface="Helvetica"/>
                  <a:ea typeface="Helvetica"/>
                  <a:cs typeface="Helvetica"/>
                  <a:sym typeface="Helvetica"/>
                </a:defRPr>
              </a:pPr>
              <a:r>
                <a:t>CONCERNS</a:t>
              </a:r>
            </a:p>
          </p:txBody>
        </p:sp>
      </p:grpSp>
      <p:grpSp>
        <p:nvGrpSpPr>
          <p:cNvPr id="362" name="Group"/>
          <p:cNvGrpSpPr/>
          <p:nvPr/>
        </p:nvGrpSpPr>
        <p:grpSpPr>
          <a:xfrm>
            <a:off x="16663875" y="3940934"/>
            <a:ext cx="7165547" cy="7111351"/>
            <a:chOff x="0" y="0"/>
            <a:chExt cx="7165545" cy="7111349"/>
          </a:xfrm>
        </p:grpSpPr>
        <p:sp>
          <p:nvSpPr>
            <p:cNvPr id="360" name="Rounded Rectangle"/>
            <p:cNvSpPr/>
            <p:nvPr/>
          </p:nvSpPr>
          <p:spPr>
            <a:xfrm>
              <a:off x="0" y="0"/>
              <a:ext cx="7165546" cy="7111350"/>
            </a:xfrm>
            <a:prstGeom prst="roundRect">
              <a:avLst>
                <a:gd name="adj" fmla="val 2679"/>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61" name="WE ALL PLAY…"/>
            <p:cNvSpPr txBox="1"/>
            <p:nvPr/>
          </p:nvSpPr>
          <p:spPr>
            <a:xfrm>
              <a:off x="1215818" y="1076854"/>
              <a:ext cx="4733908" cy="4749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457200">
                <a:defRPr sz="5100">
                  <a:solidFill>
                    <a:srgbClr val="444444"/>
                  </a:solidFill>
                  <a:latin typeface="Helvetica"/>
                  <a:ea typeface="Helvetica"/>
                  <a:cs typeface="Helvetica"/>
                  <a:sym typeface="Helvetica"/>
                </a:defRPr>
              </a:pPr>
              <a:r>
                <a:t>WE ALL PLAY</a:t>
              </a:r>
            </a:p>
            <a:p>
              <a:pPr defTabSz="457200">
                <a:defRPr sz="5100">
                  <a:solidFill>
                    <a:srgbClr val="444444"/>
                  </a:solidFill>
                  <a:latin typeface="Helvetica"/>
                  <a:ea typeface="Helvetica"/>
                  <a:cs typeface="Helvetica"/>
                  <a:sym typeface="Helvetica"/>
                </a:defRPr>
              </a:pPr>
              <a:r>
                <a:t> AN INTEGRAL </a:t>
              </a:r>
            </a:p>
            <a:p>
              <a:pPr defTabSz="457200">
                <a:defRPr sz="5100">
                  <a:solidFill>
                    <a:srgbClr val="444444"/>
                  </a:solidFill>
                  <a:latin typeface="Helvetica"/>
                  <a:ea typeface="Helvetica"/>
                  <a:cs typeface="Helvetica"/>
                  <a:sym typeface="Helvetica"/>
                </a:defRPr>
              </a:pPr>
              <a:r>
                <a:t>ROLE IN </a:t>
              </a:r>
            </a:p>
            <a:p>
              <a:pPr defTabSz="457200">
                <a:defRPr sz="5100">
                  <a:solidFill>
                    <a:srgbClr val="444444"/>
                  </a:solidFill>
                  <a:latin typeface="Helvetica"/>
                  <a:ea typeface="Helvetica"/>
                  <a:cs typeface="Helvetica"/>
                  <a:sym typeface="Helvetica"/>
                </a:defRPr>
              </a:pPr>
              <a:r>
                <a:t>DEVELOPING </a:t>
              </a:r>
            </a:p>
            <a:p>
              <a:pPr defTabSz="457200">
                <a:defRPr sz="5100">
                  <a:solidFill>
                    <a:srgbClr val="444444"/>
                  </a:solidFill>
                  <a:latin typeface="Helvetica"/>
                  <a:ea typeface="Helvetica"/>
                  <a:cs typeface="Helvetica"/>
                  <a:sym typeface="Helvetica"/>
                </a:defRPr>
              </a:pPr>
              <a:r>
                <a:t>HEALTHY </a:t>
              </a:r>
            </a:p>
            <a:p>
              <a:pPr defTabSz="457200">
                <a:defRPr sz="5100">
                  <a:solidFill>
                    <a:srgbClr val="444444"/>
                  </a:solidFill>
                  <a:latin typeface="Helvetica"/>
                  <a:ea typeface="Helvetica"/>
                  <a:cs typeface="Helvetica"/>
                  <a:sym typeface="Helvetica"/>
                </a:defRPr>
              </a:pPr>
              <a:r>
                <a:t>CHURCHES</a:t>
              </a:r>
            </a:p>
          </p:txBody>
        </p:sp>
      </p:grpSp>
      <p:sp>
        <p:nvSpPr>
          <p:cNvPr id="363"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64" name="Rounded Rectangle"/>
          <p:cNvSpPr/>
          <p:nvPr/>
        </p:nvSpPr>
        <p:spPr>
          <a:xfrm>
            <a:off x="-127000" y="13448673"/>
            <a:ext cx="6785372"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365"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366"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67"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368" name="Who is responsible for safeguarding?"/>
          <p:cNvSpPr txBox="1"/>
          <p:nvPr/>
        </p:nvSpPr>
        <p:spPr>
          <a:xfrm>
            <a:off x="149198" y="482006"/>
            <a:ext cx="7540334"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Who is responsible for safeguarding?</a:t>
            </a:r>
          </a:p>
        </p:txBody>
      </p:sp>
      <p:pic>
        <p:nvPicPr>
          <p:cNvPr id="369"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56"/>
                                        </p:tgtEl>
                                        <p:attrNameLst>
                                          <p:attrName>style.visibility</p:attrName>
                                        </p:attrNameLst>
                                      </p:cBhvr>
                                      <p:to>
                                        <p:strVal val="visible"/>
                                      </p:to>
                                    </p:set>
                                    <p:anim calcmode="lin" valueType="num">
                                      <p:cBhvr>
                                        <p:cTn id="7" dur="1000" fill="hold"/>
                                        <p:tgtEl>
                                          <p:spTgt spid="356"/>
                                        </p:tgtEl>
                                        <p:attrNameLst>
                                          <p:attrName>ppt_x</p:attrName>
                                        </p:attrNameLst>
                                      </p:cBhvr>
                                      <p:tavLst>
                                        <p:tav tm="0">
                                          <p:val>
                                            <p:strVal val="0-#ppt_w/2"/>
                                          </p:val>
                                        </p:tav>
                                        <p:tav tm="100000">
                                          <p:val>
                                            <p:strVal val="#ppt_x"/>
                                          </p:val>
                                        </p:tav>
                                      </p:tavLst>
                                    </p:anim>
                                    <p:anim calcmode="lin" valueType="num">
                                      <p:cBhvr>
                                        <p:cTn id="8" dur="1000" fill="hold"/>
                                        <p:tgtEl>
                                          <p:spTgt spid="3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359"/>
                                        </p:tgtEl>
                                        <p:attrNameLst>
                                          <p:attrName>style.visibility</p:attrName>
                                        </p:attrNameLst>
                                      </p:cBhvr>
                                      <p:to>
                                        <p:strVal val="visible"/>
                                      </p:to>
                                    </p:set>
                                    <p:anim calcmode="lin" valueType="num">
                                      <p:cBhvr>
                                        <p:cTn id="13" dur="1000" fill="hold"/>
                                        <p:tgtEl>
                                          <p:spTgt spid="359"/>
                                        </p:tgtEl>
                                        <p:attrNameLst>
                                          <p:attrName>ppt_x</p:attrName>
                                        </p:attrNameLst>
                                      </p:cBhvr>
                                      <p:tavLst>
                                        <p:tav tm="0">
                                          <p:val>
                                            <p:strVal val="#ppt_x"/>
                                          </p:val>
                                        </p:tav>
                                        <p:tav tm="100000">
                                          <p:val>
                                            <p:strVal val="#ppt_x"/>
                                          </p:val>
                                        </p:tav>
                                      </p:tavLst>
                                    </p:anim>
                                    <p:anim calcmode="lin" valueType="num">
                                      <p:cBhvr>
                                        <p:cTn id="14" dur="1000" fill="hold"/>
                                        <p:tgtEl>
                                          <p:spTgt spid="3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3" nodeType="clickEffect">
                                  <p:stCondLst>
                                    <p:cond delay="0"/>
                                  </p:stCondLst>
                                  <p:iterate>
                                    <p:tmAbs val="0"/>
                                  </p:iterate>
                                  <p:childTnLst>
                                    <p:set>
                                      <p:cBhvr>
                                        <p:cTn id="18" fill="hold"/>
                                        <p:tgtEl>
                                          <p:spTgt spid="362"/>
                                        </p:tgtEl>
                                        <p:attrNameLst>
                                          <p:attrName>style.visibility</p:attrName>
                                        </p:attrNameLst>
                                      </p:cBhvr>
                                      <p:to>
                                        <p:strVal val="visible"/>
                                      </p:to>
                                    </p:set>
                                    <p:anim calcmode="lin" valueType="num">
                                      <p:cBhvr>
                                        <p:cTn id="19" dur="1000" fill="hold"/>
                                        <p:tgtEl>
                                          <p:spTgt spid="362"/>
                                        </p:tgtEl>
                                        <p:attrNameLst>
                                          <p:attrName>ppt_x</p:attrName>
                                        </p:attrNameLst>
                                      </p:cBhvr>
                                      <p:tavLst>
                                        <p:tav tm="0">
                                          <p:val>
                                            <p:strVal val="1+#ppt_w/2"/>
                                          </p:val>
                                        </p:tav>
                                        <p:tav tm="100000">
                                          <p:val>
                                            <p:strVal val="#ppt_x"/>
                                          </p:val>
                                        </p:tav>
                                      </p:tavLst>
                                    </p:anim>
                                    <p:anim calcmode="lin" valueType="num">
                                      <p:cBhvr>
                                        <p:cTn id="20" dur="1000" fill="hold"/>
                                        <p:tgtEl>
                                          <p:spTgt spid="3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1" animBg="1" advAuto="0"/>
      <p:bldP spid="359" grpId="2" animBg="1" advAuto="0"/>
      <p:bldP spid="362"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3" name="Group"/>
          <p:cNvGrpSpPr/>
          <p:nvPr/>
        </p:nvGrpSpPr>
        <p:grpSpPr>
          <a:xfrm>
            <a:off x="5277758" y="2354561"/>
            <a:ext cx="13293128" cy="736601"/>
            <a:chOff x="0" y="0"/>
            <a:chExt cx="13293126" cy="736600"/>
          </a:xfrm>
        </p:grpSpPr>
        <p:sp>
          <p:nvSpPr>
            <p:cNvPr id="371" name="Advise within the parish on all safeguarding matters."/>
            <p:cNvSpPr txBox="1"/>
            <p:nvPr/>
          </p:nvSpPr>
          <p:spPr>
            <a:xfrm>
              <a:off x="548342" y="0"/>
              <a:ext cx="12744785" cy="736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defRPr sz="4200">
                  <a:solidFill>
                    <a:srgbClr val="444444"/>
                  </a:solidFill>
                  <a:latin typeface="Helvetica"/>
                  <a:ea typeface="Helvetica"/>
                  <a:cs typeface="Helvetica"/>
                  <a:sym typeface="Helvetica"/>
                </a:defRPr>
              </a:lvl1pPr>
            </a:lstStyle>
            <a:p>
              <a:r>
                <a:t>  Advise within the parish on all safeguarding matters.</a:t>
              </a:r>
            </a:p>
          </p:txBody>
        </p:sp>
        <p:pic>
          <p:nvPicPr>
            <p:cNvPr id="372" name="check-solid.jpg" descr="check-solid.jpg"/>
            <p:cNvPicPr>
              <a:picLocks noChangeAspect="1"/>
            </p:cNvPicPr>
            <p:nvPr/>
          </p:nvPicPr>
          <p:blipFill>
            <a:blip r:embed="rId2"/>
            <a:stretch>
              <a:fillRect/>
            </a:stretch>
          </p:blipFill>
          <p:spPr>
            <a:xfrm>
              <a:off x="0" y="90256"/>
              <a:ext cx="620093" cy="620094"/>
            </a:xfrm>
            <a:prstGeom prst="rect">
              <a:avLst/>
            </a:prstGeom>
            <a:ln w="12700" cap="flat">
              <a:noFill/>
              <a:miter lim="400000"/>
            </a:ln>
            <a:effectLst/>
          </p:spPr>
        </p:pic>
      </p:grpSp>
      <p:grpSp>
        <p:nvGrpSpPr>
          <p:cNvPr id="376" name="Group"/>
          <p:cNvGrpSpPr/>
          <p:nvPr/>
        </p:nvGrpSpPr>
        <p:grpSpPr>
          <a:xfrm>
            <a:off x="5277758" y="3956910"/>
            <a:ext cx="12094190" cy="736601"/>
            <a:chOff x="0" y="0"/>
            <a:chExt cx="12094188" cy="736600"/>
          </a:xfrm>
        </p:grpSpPr>
        <p:sp>
          <p:nvSpPr>
            <p:cNvPr id="374" name="Receive any concerns about children or adults."/>
            <p:cNvSpPr txBox="1"/>
            <p:nvPr/>
          </p:nvSpPr>
          <p:spPr>
            <a:xfrm>
              <a:off x="594351" y="0"/>
              <a:ext cx="11499838" cy="736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l" defTabSz="457200">
                <a:defRPr sz="4200">
                  <a:solidFill>
                    <a:srgbClr val="444444"/>
                  </a:solidFill>
                  <a:latin typeface="Helvetica"/>
                  <a:ea typeface="Helvetica"/>
                  <a:cs typeface="Helvetica"/>
                  <a:sym typeface="Helvetica"/>
                </a:defRPr>
              </a:pPr>
              <a:r>
                <a:t>  Receive </a:t>
              </a:r>
              <a:r>
                <a:rPr i="1"/>
                <a:t>any</a:t>
              </a:r>
              <a:r>
                <a:t> concerns about children or adults.</a:t>
              </a:r>
            </a:p>
          </p:txBody>
        </p:sp>
        <p:pic>
          <p:nvPicPr>
            <p:cNvPr id="375" name="check-solid.jpg" descr="check-solid.jpg"/>
            <p:cNvPicPr>
              <a:picLocks noChangeAspect="1"/>
            </p:cNvPicPr>
            <p:nvPr/>
          </p:nvPicPr>
          <p:blipFill>
            <a:blip r:embed="rId2"/>
            <a:stretch>
              <a:fillRect/>
            </a:stretch>
          </p:blipFill>
          <p:spPr>
            <a:xfrm>
              <a:off x="0" y="84325"/>
              <a:ext cx="620093" cy="620094"/>
            </a:xfrm>
            <a:prstGeom prst="rect">
              <a:avLst/>
            </a:prstGeom>
            <a:ln w="12700" cap="flat">
              <a:noFill/>
              <a:miter lim="400000"/>
            </a:ln>
            <a:effectLst/>
          </p:spPr>
        </p:pic>
      </p:grpSp>
      <p:grpSp>
        <p:nvGrpSpPr>
          <p:cNvPr id="379" name="Group"/>
          <p:cNvGrpSpPr/>
          <p:nvPr/>
        </p:nvGrpSpPr>
        <p:grpSpPr>
          <a:xfrm>
            <a:off x="5277758" y="5453343"/>
            <a:ext cx="13828484" cy="736601"/>
            <a:chOff x="0" y="0"/>
            <a:chExt cx="13828482" cy="736600"/>
          </a:xfrm>
        </p:grpSpPr>
        <p:sp>
          <p:nvSpPr>
            <p:cNvPr id="377" name="Seek advice from the Diocese and/or statutory bodies."/>
            <p:cNvSpPr txBox="1"/>
            <p:nvPr/>
          </p:nvSpPr>
          <p:spPr>
            <a:xfrm>
              <a:off x="905810" y="0"/>
              <a:ext cx="12922673" cy="736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defRPr sz="4200">
                  <a:solidFill>
                    <a:srgbClr val="444444"/>
                  </a:solidFill>
                  <a:latin typeface="Helvetica"/>
                  <a:ea typeface="Helvetica"/>
                  <a:cs typeface="Helvetica"/>
                  <a:sym typeface="Helvetica"/>
                </a:defRPr>
              </a:lvl1pPr>
            </a:lstStyle>
            <a:p>
              <a:r>
                <a:t>Seek advice from the Diocese and/or statutory bodies.</a:t>
              </a:r>
            </a:p>
          </p:txBody>
        </p:sp>
        <p:pic>
          <p:nvPicPr>
            <p:cNvPr id="378" name="check-solid.jpg" descr="check-solid.jpg"/>
            <p:cNvPicPr>
              <a:picLocks noChangeAspect="1"/>
            </p:cNvPicPr>
            <p:nvPr/>
          </p:nvPicPr>
          <p:blipFill>
            <a:blip r:embed="rId2"/>
            <a:stretch>
              <a:fillRect/>
            </a:stretch>
          </p:blipFill>
          <p:spPr>
            <a:xfrm>
              <a:off x="0" y="94558"/>
              <a:ext cx="620093" cy="620094"/>
            </a:xfrm>
            <a:prstGeom prst="rect">
              <a:avLst/>
            </a:prstGeom>
            <a:ln w="12700" cap="flat">
              <a:noFill/>
              <a:miter lim="400000"/>
            </a:ln>
            <a:effectLst/>
          </p:spPr>
        </p:pic>
      </p:grpSp>
      <p:grpSp>
        <p:nvGrpSpPr>
          <p:cNvPr id="382" name="Group"/>
          <p:cNvGrpSpPr/>
          <p:nvPr/>
        </p:nvGrpSpPr>
        <p:grpSpPr>
          <a:xfrm>
            <a:off x="5277758" y="7097601"/>
            <a:ext cx="4523285" cy="736601"/>
            <a:chOff x="0" y="0"/>
            <a:chExt cx="4523283" cy="736600"/>
          </a:xfrm>
        </p:grpSpPr>
        <p:sp>
          <p:nvSpPr>
            <p:cNvPr id="380" name="Make referrals."/>
            <p:cNvSpPr txBox="1"/>
            <p:nvPr/>
          </p:nvSpPr>
          <p:spPr>
            <a:xfrm>
              <a:off x="703833" y="0"/>
              <a:ext cx="3819451" cy="736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defRPr sz="4200">
                  <a:solidFill>
                    <a:srgbClr val="444444"/>
                  </a:solidFill>
                  <a:latin typeface="Helvetica"/>
                  <a:ea typeface="Helvetica"/>
                  <a:cs typeface="Helvetica"/>
                  <a:sym typeface="Helvetica"/>
                </a:defRPr>
              </a:lvl1pPr>
            </a:lstStyle>
            <a:p>
              <a:r>
                <a:t> Make referrals.</a:t>
              </a:r>
            </a:p>
          </p:txBody>
        </p:sp>
        <p:pic>
          <p:nvPicPr>
            <p:cNvPr id="381" name="check-solid.jpg" descr="check-solid.jpg"/>
            <p:cNvPicPr>
              <a:picLocks noChangeAspect="1"/>
            </p:cNvPicPr>
            <p:nvPr/>
          </p:nvPicPr>
          <p:blipFill>
            <a:blip r:embed="rId2"/>
            <a:stretch>
              <a:fillRect/>
            </a:stretch>
          </p:blipFill>
          <p:spPr>
            <a:xfrm>
              <a:off x="0" y="58253"/>
              <a:ext cx="620093" cy="620094"/>
            </a:xfrm>
            <a:prstGeom prst="rect">
              <a:avLst/>
            </a:prstGeom>
            <a:ln w="12700" cap="flat">
              <a:noFill/>
              <a:miter lim="400000"/>
            </a:ln>
            <a:effectLst/>
          </p:spPr>
        </p:pic>
      </p:grpSp>
      <p:grpSp>
        <p:nvGrpSpPr>
          <p:cNvPr id="385" name="Group"/>
          <p:cNvGrpSpPr/>
          <p:nvPr/>
        </p:nvGrpSpPr>
        <p:grpSpPr>
          <a:xfrm>
            <a:off x="5277758" y="8741860"/>
            <a:ext cx="12168388" cy="736601"/>
            <a:chOff x="0" y="0"/>
            <a:chExt cx="12168387" cy="736600"/>
          </a:xfrm>
        </p:grpSpPr>
        <p:sp>
          <p:nvSpPr>
            <p:cNvPr id="383" name="Undertaking parish safeguarding assessments."/>
            <p:cNvSpPr txBox="1"/>
            <p:nvPr/>
          </p:nvSpPr>
          <p:spPr>
            <a:xfrm>
              <a:off x="935509" y="0"/>
              <a:ext cx="11232879" cy="736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defRPr sz="4200">
                  <a:solidFill>
                    <a:srgbClr val="444444"/>
                  </a:solidFill>
                  <a:latin typeface="Helvetica"/>
                  <a:ea typeface="Helvetica"/>
                  <a:cs typeface="Helvetica"/>
                  <a:sym typeface="Helvetica"/>
                </a:defRPr>
              </a:lvl1pPr>
            </a:lstStyle>
            <a:p>
              <a:r>
                <a:t>Undertaking parish safeguarding assessments.</a:t>
              </a:r>
            </a:p>
          </p:txBody>
        </p:sp>
        <p:pic>
          <p:nvPicPr>
            <p:cNvPr id="384" name="check-solid.jpg" descr="check-solid.jpg"/>
            <p:cNvPicPr>
              <a:picLocks noChangeAspect="1"/>
            </p:cNvPicPr>
            <p:nvPr/>
          </p:nvPicPr>
          <p:blipFill>
            <a:blip r:embed="rId2"/>
            <a:stretch>
              <a:fillRect/>
            </a:stretch>
          </p:blipFill>
          <p:spPr>
            <a:xfrm>
              <a:off x="0" y="58253"/>
              <a:ext cx="620093" cy="620094"/>
            </a:xfrm>
            <a:prstGeom prst="rect">
              <a:avLst/>
            </a:prstGeom>
            <a:ln w="12700" cap="flat">
              <a:noFill/>
              <a:miter lim="400000"/>
            </a:ln>
            <a:effectLst/>
          </p:spPr>
        </p:pic>
      </p:grpSp>
      <p:grpSp>
        <p:nvGrpSpPr>
          <p:cNvPr id="388" name="Group"/>
          <p:cNvGrpSpPr/>
          <p:nvPr/>
        </p:nvGrpSpPr>
        <p:grpSpPr>
          <a:xfrm>
            <a:off x="5277758" y="10386119"/>
            <a:ext cx="6755188" cy="736601"/>
            <a:chOff x="0" y="0"/>
            <a:chExt cx="6755186" cy="736600"/>
          </a:xfrm>
        </p:grpSpPr>
        <p:sp>
          <p:nvSpPr>
            <p:cNvPr id="386" name="Promoting safe practice."/>
            <p:cNvSpPr txBox="1"/>
            <p:nvPr/>
          </p:nvSpPr>
          <p:spPr>
            <a:xfrm>
              <a:off x="889386" y="0"/>
              <a:ext cx="5865801" cy="736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defRPr sz="4200">
                  <a:solidFill>
                    <a:srgbClr val="444444"/>
                  </a:solidFill>
                  <a:latin typeface="Helvetica"/>
                  <a:ea typeface="Helvetica"/>
                  <a:cs typeface="Helvetica"/>
                  <a:sym typeface="Helvetica"/>
                </a:defRPr>
              </a:lvl1pPr>
            </a:lstStyle>
            <a:p>
              <a:r>
                <a:t>Promoting safe practice.</a:t>
              </a:r>
            </a:p>
          </p:txBody>
        </p:sp>
        <p:pic>
          <p:nvPicPr>
            <p:cNvPr id="387" name="check-solid.jpg" descr="check-solid.jpg"/>
            <p:cNvPicPr>
              <a:picLocks noChangeAspect="1"/>
            </p:cNvPicPr>
            <p:nvPr/>
          </p:nvPicPr>
          <p:blipFill>
            <a:blip r:embed="rId2"/>
            <a:stretch>
              <a:fillRect/>
            </a:stretch>
          </p:blipFill>
          <p:spPr>
            <a:xfrm>
              <a:off x="0" y="58253"/>
              <a:ext cx="620093" cy="620094"/>
            </a:xfrm>
            <a:prstGeom prst="rect">
              <a:avLst/>
            </a:prstGeom>
            <a:ln w="12700" cap="flat">
              <a:noFill/>
              <a:miter lim="400000"/>
            </a:ln>
            <a:effectLst/>
          </p:spPr>
        </p:pic>
      </p:grpSp>
      <p:grpSp>
        <p:nvGrpSpPr>
          <p:cNvPr id="391" name="Group"/>
          <p:cNvGrpSpPr/>
          <p:nvPr/>
        </p:nvGrpSpPr>
        <p:grpSpPr>
          <a:xfrm>
            <a:off x="5308017" y="11725043"/>
            <a:ext cx="4852209" cy="736601"/>
            <a:chOff x="0" y="0"/>
            <a:chExt cx="4852208" cy="736600"/>
          </a:xfrm>
        </p:grpSpPr>
        <p:sp>
          <p:nvSpPr>
            <p:cNvPr id="389" name="Record keeping."/>
            <p:cNvSpPr txBox="1"/>
            <p:nvPr/>
          </p:nvSpPr>
          <p:spPr>
            <a:xfrm>
              <a:off x="853568" y="0"/>
              <a:ext cx="3998641" cy="736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defRPr sz="4200">
                  <a:solidFill>
                    <a:srgbClr val="444444"/>
                  </a:solidFill>
                  <a:latin typeface="Helvetica"/>
                  <a:ea typeface="Helvetica"/>
                  <a:cs typeface="Helvetica"/>
                  <a:sym typeface="Helvetica"/>
                </a:defRPr>
              </a:lvl1pPr>
            </a:lstStyle>
            <a:p>
              <a:r>
                <a:t>Record keeping.</a:t>
              </a:r>
            </a:p>
          </p:txBody>
        </p:sp>
        <p:pic>
          <p:nvPicPr>
            <p:cNvPr id="390" name="check-solid.jpg" descr="check-solid.jpg"/>
            <p:cNvPicPr>
              <a:picLocks noChangeAspect="1"/>
            </p:cNvPicPr>
            <p:nvPr/>
          </p:nvPicPr>
          <p:blipFill>
            <a:blip r:embed="rId2"/>
            <a:stretch>
              <a:fillRect/>
            </a:stretch>
          </p:blipFill>
          <p:spPr>
            <a:xfrm>
              <a:off x="0" y="58253"/>
              <a:ext cx="620093" cy="620094"/>
            </a:xfrm>
            <a:prstGeom prst="rect">
              <a:avLst/>
            </a:prstGeom>
            <a:ln w="12700" cap="flat">
              <a:noFill/>
              <a:miter lim="400000"/>
            </a:ln>
            <a:effectLst/>
          </p:spPr>
        </p:pic>
      </p:grpSp>
      <p:sp>
        <p:nvSpPr>
          <p:cNvPr id="392"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93" name="Rounded Rectangle"/>
          <p:cNvSpPr/>
          <p:nvPr/>
        </p:nvSpPr>
        <p:spPr>
          <a:xfrm>
            <a:off x="-127000" y="13448673"/>
            <a:ext cx="7261722"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394"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395"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96"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397" name="The Parish Safeguarding Officer"/>
          <p:cNvSpPr txBox="1"/>
          <p:nvPr/>
        </p:nvSpPr>
        <p:spPr>
          <a:xfrm>
            <a:off x="149198" y="482006"/>
            <a:ext cx="648084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The Parish Safeguarding Officer</a:t>
            </a:r>
          </a:p>
        </p:txBody>
      </p:sp>
      <p:pic>
        <p:nvPicPr>
          <p:cNvPr id="398"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73"/>
                                        </p:tgtEl>
                                        <p:attrNameLst>
                                          <p:attrName>style.visibility</p:attrName>
                                        </p:attrNameLst>
                                      </p:cBhvr>
                                      <p:to>
                                        <p:strVal val="visible"/>
                                      </p:to>
                                    </p:set>
                                    <p:anim calcmode="lin" valueType="num">
                                      <p:cBhvr>
                                        <p:cTn id="7" dur="2500" fill="hold"/>
                                        <p:tgtEl>
                                          <p:spTgt spid="373"/>
                                        </p:tgtEl>
                                        <p:attrNameLst>
                                          <p:attrName>ppt_w</p:attrName>
                                        </p:attrNameLst>
                                      </p:cBhvr>
                                      <p:tavLst>
                                        <p:tav tm="0">
                                          <p:val>
                                            <p:fltVal val="0"/>
                                          </p:val>
                                        </p:tav>
                                        <p:tav tm="100000">
                                          <p:val>
                                            <p:strVal val="#ppt_w"/>
                                          </p:val>
                                        </p:tav>
                                      </p:tavLst>
                                    </p:anim>
                                    <p:anim calcmode="lin" valueType="num">
                                      <p:cBhvr>
                                        <p:cTn id="8" dur="2500" fill="hold"/>
                                        <p:tgtEl>
                                          <p:spTgt spid="37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376"/>
                                        </p:tgtEl>
                                        <p:attrNameLst>
                                          <p:attrName>style.visibility</p:attrName>
                                        </p:attrNameLst>
                                      </p:cBhvr>
                                      <p:to>
                                        <p:strVal val="visible"/>
                                      </p:to>
                                    </p:set>
                                    <p:anim calcmode="lin" valueType="num">
                                      <p:cBhvr>
                                        <p:cTn id="13" dur="1000" fill="hold"/>
                                        <p:tgtEl>
                                          <p:spTgt spid="376"/>
                                        </p:tgtEl>
                                        <p:attrNameLst>
                                          <p:attrName>ppt_w</p:attrName>
                                        </p:attrNameLst>
                                      </p:cBhvr>
                                      <p:tavLst>
                                        <p:tav tm="0">
                                          <p:val>
                                            <p:fltVal val="0"/>
                                          </p:val>
                                        </p:tav>
                                        <p:tav tm="100000">
                                          <p:val>
                                            <p:strVal val="#ppt_w"/>
                                          </p:val>
                                        </p:tav>
                                      </p:tavLst>
                                    </p:anim>
                                    <p:anim calcmode="lin" valueType="num">
                                      <p:cBhvr>
                                        <p:cTn id="14" dur="1000" fill="hold"/>
                                        <p:tgtEl>
                                          <p:spTgt spid="37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379"/>
                                        </p:tgtEl>
                                        <p:attrNameLst>
                                          <p:attrName>style.visibility</p:attrName>
                                        </p:attrNameLst>
                                      </p:cBhvr>
                                      <p:to>
                                        <p:strVal val="visible"/>
                                      </p:to>
                                    </p:set>
                                    <p:anim calcmode="lin" valueType="num">
                                      <p:cBhvr>
                                        <p:cTn id="19" dur="2500" fill="hold"/>
                                        <p:tgtEl>
                                          <p:spTgt spid="379"/>
                                        </p:tgtEl>
                                        <p:attrNameLst>
                                          <p:attrName>ppt_w</p:attrName>
                                        </p:attrNameLst>
                                      </p:cBhvr>
                                      <p:tavLst>
                                        <p:tav tm="0">
                                          <p:val>
                                            <p:fltVal val="0"/>
                                          </p:val>
                                        </p:tav>
                                        <p:tav tm="100000">
                                          <p:val>
                                            <p:strVal val="#ppt_w"/>
                                          </p:val>
                                        </p:tav>
                                      </p:tavLst>
                                    </p:anim>
                                    <p:anim calcmode="lin" valueType="num">
                                      <p:cBhvr>
                                        <p:cTn id="20" dur="2500" fill="hold"/>
                                        <p:tgtEl>
                                          <p:spTgt spid="37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382"/>
                                        </p:tgtEl>
                                        <p:attrNameLst>
                                          <p:attrName>style.visibility</p:attrName>
                                        </p:attrNameLst>
                                      </p:cBhvr>
                                      <p:to>
                                        <p:strVal val="visible"/>
                                      </p:to>
                                    </p:set>
                                    <p:anim calcmode="lin" valueType="num">
                                      <p:cBhvr>
                                        <p:cTn id="25" dur="2500" fill="hold"/>
                                        <p:tgtEl>
                                          <p:spTgt spid="382"/>
                                        </p:tgtEl>
                                        <p:attrNameLst>
                                          <p:attrName>ppt_w</p:attrName>
                                        </p:attrNameLst>
                                      </p:cBhvr>
                                      <p:tavLst>
                                        <p:tav tm="0">
                                          <p:val>
                                            <p:fltVal val="0"/>
                                          </p:val>
                                        </p:tav>
                                        <p:tav tm="100000">
                                          <p:val>
                                            <p:strVal val="#ppt_w"/>
                                          </p:val>
                                        </p:tav>
                                      </p:tavLst>
                                    </p:anim>
                                    <p:anim calcmode="lin" valueType="num">
                                      <p:cBhvr>
                                        <p:cTn id="26" dur="2500" fill="hold"/>
                                        <p:tgtEl>
                                          <p:spTgt spid="38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385"/>
                                        </p:tgtEl>
                                        <p:attrNameLst>
                                          <p:attrName>style.visibility</p:attrName>
                                        </p:attrNameLst>
                                      </p:cBhvr>
                                      <p:to>
                                        <p:strVal val="visible"/>
                                      </p:to>
                                    </p:set>
                                    <p:anim calcmode="lin" valueType="num">
                                      <p:cBhvr>
                                        <p:cTn id="31" dur="2500" fill="hold"/>
                                        <p:tgtEl>
                                          <p:spTgt spid="385"/>
                                        </p:tgtEl>
                                        <p:attrNameLst>
                                          <p:attrName>ppt_w</p:attrName>
                                        </p:attrNameLst>
                                      </p:cBhvr>
                                      <p:tavLst>
                                        <p:tav tm="0">
                                          <p:val>
                                            <p:fltVal val="0"/>
                                          </p:val>
                                        </p:tav>
                                        <p:tav tm="100000">
                                          <p:val>
                                            <p:strVal val="#ppt_w"/>
                                          </p:val>
                                        </p:tav>
                                      </p:tavLst>
                                    </p:anim>
                                    <p:anim calcmode="lin" valueType="num">
                                      <p:cBhvr>
                                        <p:cTn id="32" dur="2500" fill="hold"/>
                                        <p:tgtEl>
                                          <p:spTgt spid="38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6" nodeType="clickEffect">
                                  <p:stCondLst>
                                    <p:cond delay="0"/>
                                  </p:stCondLst>
                                  <p:iterate>
                                    <p:tmAbs val="0"/>
                                  </p:iterate>
                                  <p:childTnLst>
                                    <p:set>
                                      <p:cBhvr>
                                        <p:cTn id="36" fill="hold"/>
                                        <p:tgtEl>
                                          <p:spTgt spid="388"/>
                                        </p:tgtEl>
                                        <p:attrNameLst>
                                          <p:attrName>style.visibility</p:attrName>
                                        </p:attrNameLst>
                                      </p:cBhvr>
                                      <p:to>
                                        <p:strVal val="visible"/>
                                      </p:to>
                                    </p:set>
                                    <p:anim calcmode="lin" valueType="num">
                                      <p:cBhvr>
                                        <p:cTn id="37" dur="2500" fill="hold"/>
                                        <p:tgtEl>
                                          <p:spTgt spid="388"/>
                                        </p:tgtEl>
                                        <p:attrNameLst>
                                          <p:attrName>ppt_w</p:attrName>
                                        </p:attrNameLst>
                                      </p:cBhvr>
                                      <p:tavLst>
                                        <p:tav tm="0">
                                          <p:val>
                                            <p:fltVal val="0"/>
                                          </p:val>
                                        </p:tav>
                                        <p:tav tm="100000">
                                          <p:val>
                                            <p:strVal val="#ppt_w"/>
                                          </p:val>
                                        </p:tav>
                                      </p:tavLst>
                                    </p:anim>
                                    <p:anim calcmode="lin" valueType="num">
                                      <p:cBhvr>
                                        <p:cTn id="38" dur="2500" fill="hold"/>
                                        <p:tgtEl>
                                          <p:spTgt spid="38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7" nodeType="clickEffect">
                                  <p:stCondLst>
                                    <p:cond delay="0"/>
                                  </p:stCondLst>
                                  <p:iterate>
                                    <p:tmAbs val="0"/>
                                  </p:iterate>
                                  <p:childTnLst>
                                    <p:set>
                                      <p:cBhvr>
                                        <p:cTn id="42" fill="hold"/>
                                        <p:tgtEl>
                                          <p:spTgt spid="391"/>
                                        </p:tgtEl>
                                        <p:attrNameLst>
                                          <p:attrName>style.visibility</p:attrName>
                                        </p:attrNameLst>
                                      </p:cBhvr>
                                      <p:to>
                                        <p:strVal val="visible"/>
                                      </p:to>
                                    </p:set>
                                    <p:anim calcmode="lin" valueType="num">
                                      <p:cBhvr>
                                        <p:cTn id="43" dur="2500" fill="hold"/>
                                        <p:tgtEl>
                                          <p:spTgt spid="391"/>
                                        </p:tgtEl>
                                        <p:attrNameLst>
                                          <p:attrName>ppt_w</p:attrName>
                                        </p:attrNameLst>
                                      </p:cBhvr>
                                      <p:tavLst>
                                        <p:tav tm="0">
                                          <p:val>
                                            <p:fltVal val="0"/>
                                          </p:val>
                                        </p:tav>
                                        <p:tav tm="100000">
                                          <p:val>
                                            <p:strVal val="#ppt_w"/>
                                          </p:val>
                                        </p:tav>
                                      </p:tavLst>
                                    </p:anim>
                                    <p:anim calcmode="lin" valueType="num">
                                      <p:cBhvr>
                                        <p:cTn id="44" dur="2500" fill="hold"/>
                                        <p:tgtEl>
                                          <p:spTgt spid="3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1" animBg="1" advAuto="0"/>
      <p:bldP spid="376" grpId="2" animBg="1" advAuto="0"/>
      <p:bldP spid="379" grpId="3" animBg="1" advAuto="0"/>
      <p:bldP spid="382" grpId="4" animBg="1" advAuto="0"/>
      <p:bldP spid="385" grpId="5" animBg="1" advAuto="0"/>
      <p:bldP spid="388" grpId="6" animBg="1" advAuto="0"/>
      <p:bldP spid="391" grpId="7"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 name="child-hiding.jpg" descr="child-hiding.jpg"/>
          <p:cNvPicPr>
            <a:picLocks noChangeAspect="1"/>
          </p:cNvPicPr>
          <p:nvPr/>
        </p:nvPicPr>
        <p:blipFill>
          <a:blip r:embed="rId2"/>
          <a:srcRect b="16898"/>
          <a:stretch>
            <a:fillRect/>
          </a:stretch>
        </p:blipFill>
        <p:spPr>
          <a:xfrm>
            <a:off x="17072" y="201771"/>
            <a:ext cx="24634980" cy="13647948"/>
          </a:xfrm>
          <a:prstGeom prst="rect">
            <a:avLst/>
          </a:prstGeom>
          <a:ln w="12700">
            <a:miter lim="400000"/>
          </a:ln>
        </p:spPr>
      </p:pic>
      <p:sp>
        <p:nvSpPr>
          <p:cNvPr id="401" name="Rounded Rectangle"/>
          <p:cNvSpPr/>
          <p:nvPr/>
        </p:nvSpPr>
        <p:spPr>
          <a:xfrm>
            <a:off x="2407633" y="2716437"/>
            <a:ext cx="19853705" cy="9580281"/>
          </a:xfrm>
          <a:prstGeom prst="roundRect">
            <a:avLst>
              <a:gd name="adj" fmla="val 15000"/>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aphicFrame>
        <p:nvGraphicFramePr>
          <p:cNvPr id="402" name="Table"/>
          <p:cNvGraphicFramePr/>
          <p:nvPr/>
        </p:nvGraphicFramePr>
        <p:xfrm>
          <a:off x="4081874" y="5316649"/>
          <a:ext cx="16220250" cy="6448296"/>
        </p:xfrm>
        <a:graphic>
          <a:graphicData uri="http://schemas.openxmlformats.org/drawingml/2006/table">
            <a:tbl>
              <a:tblPr>
                <a:tableStyleId>{4C3C2611-4C71-4FC5-86AE-919BDF0F9419}</a:tableStyleId>
              </a:tblPr>
              <a:tblGrid>
                <a:gridCol w="8328162">
                  <a:extLst>
                    <a:ext uri="{9D8B030D-6E8A-4147-A177-3AD203B41FA5}">
                      <a16:colId xmlns:a16="http://schemas.microsoft.com/office/drawing/2014/main" val="20000"/>
                    </a:ext>
                  </a:extLst>
                </a:gridCol>
                <a:gridCol w="7892088">
                  <a:extLst>
                    <a:ext uri="{9D8B030D-6E8A-4147-A177-3AD203B41FA5}">
                      <a16:colId xmlns:a16="http://schemas.microsoft.com/office/drawing/2014/main" val="20001"/>
                    </a:ext>
                  </a:extLst>
                </a:gridCol>
              </a:tblGrid>
              <a:tr h="1074716">
                <a:tc>
                  <a:txBody>
                    <a:bodyPr/>
                    <a:lstStyle/>
                    <a:p>
                      <a:pPr algn="r" defTabSz="457200"/>
                      <a:r>
                        <a:rPr sz="4000">
                          <a:solidFill>
                            <a:srgbClr val="444444"/>
                          </a:solidFill>
                          <a:latin typeface="Helvetica"/>
                          <a:ea typeface="Helvetica"/>
                          <a:cs typeface="Helvetica"/>
                          <a:sym typeface="Helvetica"/>
                        </a:rPr>
                        <a:t>A heated argument.........</a:t>
                      </a:r>
                    </a:p>
                  </a:txBody>
                  <a:tcPr marL="12700" marR="12700" marT="12700" marB="12700" anchor="ctr" horzOverflow="overflow">
                    <a:lnL w="12700">
                      <a:miter lim="400000"/>
                    </a:lnL>
                    <a:lnR w="12700">
                      <a:miter lim="400000"/>
                    </a:lnR>
                    <a:lnT w="12700">
                      <a:miter lim="400000"/>
                    </a:lnT>
                    <a:lnB w="12700">
                      <a:miter lim="400000"/>
                    </a:lnB>
                  </a:tcPr>
                </a:tc>
                <a:tc>
                  <a:txBody>
                    <a:bodyPr/>
                    <a:lstStyle/>
                    <a:p>
                      <a:pPr algn="l" defTabSz="457200"/>
                      <a:r>
                        <a:rPr sz="4000">
                          <a:solidFill>
                            <a:srgbClr val="444444"/>
                          </a:solidFill>
                          <a:latin typeface="Helvetica"/>
                          <a:ea typeface="Helvetica"/>
                          <a:cs typeface="Helvetica"/>
                          <a:sym typeface="Helvetica"/>
                        </a:rPr>
                        <a:t>..........Threatening behaviour</a:t>
                      </a:r>
                    </a:p>
                  </a:txBody>
                  <a:tcPr marL="12700" marR="12700" marT="12700" marB="127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0"/>
                  </a:ext>
                </a:extLst>
              </a:tr>
              <a:tr h="1074716">
                <a:tc>
                  <a:txBody>
                    <a:bodyPr/>
                    <a:lstStyle/>
                    <a:p>
                      <a:pPr algn="r" defTabSz="457200"/>
                      <a:r>
                        <a:rPr sz="4000">
                          <a:solidFill>
                            <a:srgbClr val="444444"/>
                          </a:solidFill>
                          <a:latin typeface="Helvetica"/>
                          <a:ea typeface="Helvetica"/>
                          <a:cs typeface="Helvetica"/>
                          <a:sym typeface="Helvetica"/>
                        </a:rPr>
                        <a:t>Healthy sexual activity.........</a:t>
                      </a:r>
                    </a:p>
                  </a:txBody>
                  <a:tcPr marL="12700" marR="12700" marT="12700" marB="12700" anchor="ctr" horzOverflow="overflow">
                    <a:lnL w="12700">
                      <a:miter lim="400000"/>
                    </a:lnL>
                    <a:lnR w="12700">
                      <a:miter lim="400000"/>
                    </a:lnR>
                    <a:lnT w="12700">
                      <a:miter lim="400000"/>
                    </a:lnT>
                    <a:lnB w="12700">
                      <a:miter lim="400000"/>
                    </a:lnB>
                  </a:tcPr>
                </a:tc>
                <a:tc>
                  <a:txBody>
                    <a:bodyPr/>
                    <a:lstStyle/>
                    <a:p>
                      <a:pPr algn="l" defTabSz="457200"/>
                      <a:r>
                        <a:rPr sz="4000">
                          <a:solidFill>
                            <a:srgbClr val="444444"/>
                          </a:solidFill>
                          <a:latin typeface="Helvetica"/>
                          <a:ea typeface="Helvetica"/>
                          <a:cs typeface="Helvetica"/>
                          <a:sym typeface="Helvetica"/>
                        </a:rPr>
                        <a:t>..........Sexual assault</a:t>
                      </a:r>
                    </a:p>
                  </a:txBody>
                  <a:tcPr marL="12700" marR="12700" marT="12700" marB="127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1"/>
                  </a:ext>
                </a:extLst>
              </a:tr>
              <a:tr h="1074716">
                <a:tc>
                  <a:txBody>
                    <a:bodyPr/>
                    <a:lstStyle/>
                    <a:p>
                      <a:pPr algn="r" defTabSz="457200"/>
                      <a:r>
                        <a:rPr sz="4000">
                          <a:solidFill>
                            <a:srgbClr val="444444"/>
                          </a:solidFill>
                          <a:latin typeface="Helvetica"/>
                          <a:ea typeface="Helvetica"/>
                          <a:cs typeface="Helvetica"/>
                          <a:sym typeface="Helvetica"/>
                        </a:rPr>
                        <a:t>A 'strong' leader.........</a:t>
                      </a:r>
                    </a:p>
                  </a:txBody>
                  <a:tcPr marL="12700" marR="12700" marT="12700" marB="12700" anchor="ctr" horzOverflow="overflow">
                    <a:lnL w="12700">
                      <a:miter lim="400000"/>
                    </a:lnL>
                    <a:lnR w="12700">
                      <a:miter lim="400000"/>
                    </a:lnR>
                    <a:lnT w="12700">
                      <a:miter lim="400000"/>
                    </a:lnT>
                    <a:lnB w="12700">
                      <a:miter lim="400000"/>
                    </a:lnB>
                  </a:tcPr>
                </a:tc>
                <a:tc>
                  <a:txBody>
                    <a:bodyPr/>
                    <a:lstStyle/>
                    <a:p>
                      <a:pPr algn="l" defTabSz="457200"/>
                      <a:r>
                        <a:rPr sz="4000">
                          <a:solidFill>
                            <a:srgbClr val="444444"/>
                          </a:solidFill>
                          <a:latin typeface="Helvetica"/>
                          <a:ea typeface="Helvetica"/>
                          <a:cs typeface="Helvetica"/>
                          <a:sym typeface="Helvetica"/>
                        </a:rPr>
                        <a:t>..........A domineering bully</a:t>
                      </a:r>
                    </a:p>
                  </a:txBody>
                  <a:tcPr marL="12700" marR="12700" marT="12700" marB="127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2"/>
                  </a:ext>
                </a:extLst>
              </a:tr>
              <a:tr h="1074716">
                <a:tc>
                  <a:txBody>
                    <a:bodyPr/>
                    <a:lstStyle/>
                    <a:p>
                      <a:pPr algn="r" defTabSz="457200"/>
                      <a:r>
                        <a:rPr sz="4000">
                          <a:solidFill>
                            <a:srgbClr val="444444"/>
                          </a:solidFill>
                          <a:latin typeface="Helvetica"/>
                          <a:ea typeface="Helvetica"/>
                          <a:cs typeface="Helvetica"/>
                          <a:sym typeface="Helvetica"/>
                        </a:rPr>
                        <a:t>Disciplining a child.........</a:t>
                      </a:r>
                    </a:p>
                  </a:txBody>
                  <a:tcPr marL="12700" marR="12700" marT="12700" marB="12700" anchor="ctr" horzOverflow="overflow">
                    <a:lnL w="12700">
                      <a:miter lim="400000"/>
                    </a:lnL>
                    <a:lnR w="12700">
                      <a:miter lim="400000"/>
                    </a:lnR>
                    <a:lnT w="12700">
                      <a:miter lim="400000"/>
                    </a:lnT>
                    <a:lnB w="12700">
                      <a:miter lim="400000"/>
                    </a:lnB>
                  </a:tcPr>
                </a:tc>
                <a:tc>
                  <a:txBody>
                    <a:bodyPr/>
                    <a:lstStyle/>
                    <a:p>
                      <a:pPr algn="l" defTabSz="457200"/>
                      <a:r>
                        <a:rPr sz="4000">
                          <a:solidFill>
                            <a:srgbClr val="444444"/>
                          </a:solidFill>
                          <a:latin typeface="Helvetica"/>
                          <a:ea typeface="Helvetica"/>
                          <a:cs typeface="Helvetica"/>
                          <a:sym typeface="Helvetica"/>
                        </a:rPr>
                        <a:t>..........Emotional abuse</a:t>
                      </a:r>
                    </a:p>
                  </a:txBody>
                  <a:tcPr marL="12700" marR="12700" marT="12700" marB="127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3"/>
                  </a:ext>
                </a:extLst>
              </a:tr>
              <a:tr h="1074716">
                <a:tc>
                  <a:txBody>
                    <a:bodyPr/>
                    <a:lstStyle/>
                    <a:p>
                      <a:pPr algn="r" defTabSz="457200"/>
                      <a:r>
                        <a:rPr sz="4000">
                          <a:solidFill>
                            <a:srgbClr val="444444"/>
                          </a:solidFill>
                          <a:latin typeface="Helvetica"/>
                          <a:ea typeface="Helvetica"/>
                          <a:cs typeface="Helvetica"/>
                          <a:sym typeface="Helvetica"/>
                        </a:rPr>
                        <a:t>A legal power of attorney.........</a:t>
                      </a:r>
                    </a:p>
                  </a:txBody>
                  <a:tcPr marL="12700" marR="12700" marT="12700" marB="12700" anchor="ctr" horzOverflow="overflow">
                    <a:lnL w="12700">
                      <a:miter lim="400000"/>
                    </a:lnL>
                    <a:lnR w="12700">
                      <a:miter lim="400000"/>
                    </a:lnR>
                    <a:lnT w="12700">
                      <a:miter lim="400000"/>
                    </a:lnT>
                    <a:lnB w="12700">
                      <a:miter lim="400000"/>
                    </a:lnB>
                  </a:tcPr>
                </a:tc>
                <a:tc>
                  <a:txBody>
                    <a:bodyPr/>
                    <a:lstStyle/>
                    <a:p>
                      <a:pPr algn="l" defTabSz="457200"/>
                      <a:r>
                        <a:rPr sz="4000">
                          <a:solidFill>
                            <a:srgbClr val="444444"/>
                          </a:solidFill>
                          <a:latin typeface="Helvetica"/>
                          <a:ea typeface="Helvetica"/>
                          <a:cs typeface="Helvetica"/>
                          <a:sym typeface="Helvetica"/>
                        </a:rPr>
                        <a:t>..........Financial abuse</a:t>
                      </a:r>
                    </a:p>
                  </a:txBody>
                  <a:tcPr marL="12700" marR="12700" marT="12700" marB="127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4"/>
                  </a:ext>
                </a:extLst>
              </a:tr>
              <a:tr h="1074716">
                <a:tc>
                  <a:txBody>
                    <a:bodyPr/>
                    <a:lstStyle/>
                    <a:p>
                      <a:pPr algn="r" defTabSz="457200"/>
                      <a:r>
                        <a:rPr sz="4000">
                          <a:solidFill>
                            <a:srgbClr val="444444"/>
                          </a:solidFill>
                          <a:latin typeface="Helvetica"/>
                          <a:ea typeface="Helvetica"/>
                          <a:cs typeface="Helvetica"/>
                          <a:sym typeface="Helvetica"/>
                        </a:rPr>
                        <a:t>Marital strife.........</a:t>
                      </a:r>
                    </a:p>
                  </a:txBody>
                  <a:tcPr marL="12700" marR="12700" marT="12700" marB="12700" anchor="ctr" horzOverflow="overflow">
                    <a:lnL w="12700">
                      <a:miter lim="400000"/>
                    </a:lnL>
                    <a:lnR w="12700">
                      <a:miter lim="400000"/>
                    </a:lnR>
                    <a:lnT w="12700">
                      <a:miter lim="400000"/>
                    </a:lnT>
                    <a:lnB w="12700">
                      <a:miter lim="400000"/>
                    </a:lnB>
                  </a:tcPr>
                </a:tc>
                <a:tc>
                  <a:txBody>
                    <a:bodyPr/>
                    <a:lstStyle/>
                    <a:p>
                      <a:pPr algn="l" defTabSz="457200"/>
                      <a:r>
                        <a:rPr sz="4000">
                          <a:solidFill>
                            <a:srgbClr val="444444"/>
                          </a:solidFill>
                          <a:latin typeface="Helvetica"/>
                          <a:ea typeface="Helvetica"/>
                          <a:cs typeface="Helvetica"/>
                          <a:sym typeface="Helvetica"/>
                        </a:rPr>
                        <a:t>..........Domestic abuse</a:t>
                      </a:r>
                    </a:p>
                  </a:txBody>
                  <a:tcPr marL="12700" marR="12700" marT="12700" marB="127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5"/>
                  </a:ext>
                </a:extLst>
              </a:tr>
            </a:tbl>
          </a:graphicData>
        </a:graphic>
      </p:graphicFrame>
      <p:sp>
        <p:nvSpPr>
          <p:cNvPr id="403"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404" name="Consider the following two lists. Reflect for a moment on the key differences…"/>
          <p:cNvSpPr txBox="1"/>
          <p:nvPr/>
        </p:nvSpPr>
        <p:spPr>
          <a:xfrm>
            <a:off x="2973009" y="3552457"/>
            <a:ext cx="18437982" cy="1422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4300">
                <a:solidFill>
                  <a:srgbClr val="8379B5"/>
                </a:solidFill>
                <a:latin typeface="Helvetica"/>
                <a:ea typeface="Helvetica"/>
                <a:cs typeface="Helvetica"/>
                <a:sym typeface="Helvetica"/>
              </a:defRPr>
            </a:pPr>
            <a:r>
              <a:t>Consider the following two lists. Reflect for a moment on the key differences</a:t>
            </a:r>
          </a:p>
          <a:p>
            <a:pPr defTabSz="457200">
              <a:defRPr sz="4300">
                <a:solidFill>
                  <a:srgbClr val="8379B5"/>
                </a:solidFill>
                <a:latin typeface="Helvetica"/>
                <a:ea typeface="Helvetica"/>
                <a:cs typeface="Helvetica"/>
                <a:sym typeface="Helvetica"/>
              </a:defRPr>
            </a:pPr>
            <a:r>
              <a:t> between the paired items.</a:t>
            </a:r>
          </a:p>
        </p:txBody>
      </p:sp>
      <p:sp>
        <p:nvSpPr>
          <p:cNvPr id="405" name="Rounded Rectangle"/>
          <p:cNvSpPr/>
          <p:nvPr/>
        </p:nvSpPr>
        <p:spPr>
          <a:xfrm>
            <a:off x="-127000" y="13448673"/>
            <a:ext cx="7745413"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406"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407"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08"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409" name="What is Abuse?"/>
          <p:cNvSpPr txBox="1"/>
          <p:nvPr/>
        </p:nvSpPr>
        <p:spPr>
          <a:xfrm>
            <a:off x="149198" y="482006"/>
            <a:ext cx="3203068"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What is Abuse?</a:t>
            </a:r>
          </a:p>
        </p:txBody>
      </p:sp>
      <p:pic>
        <p:nvPicPr>
          <p:cNvPr id="410"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01"/>
                                        </p:tgtEl>
                                        <p:attrNameLst>
                                          <p:attrName>style.visibility</p:attrName>
                                        </p:attrNameLst>
                                      </p:cBhvr>
                                      <p:to>
                                        <p:strVal val="visible"/>
                                      </p:to>
                                    </p:set>
                                    <p:anim calcmode="lin" valueType="num">
                                      <p:cBhvr>
                                        <p:cTn id="7" dur="1000" fill="hold"/>
                                        <p:tgtEl>
                                          <p:spTgt spid="401"/>
                                        </p:tgtEl>
                                        <p:attrNameLst>
                                          <p:attrName>ppt_w</p:attrName>
                                        </p:attrNameLst>
                                      </p:cBhvr>
                                      <p:tavLst>
                                        <p:tav tm="0">
                                          <p:val>
                                            <p:fltVal val="0"/>
                                          </p:val>
                                        </p:tav>
                                        <p:tav tm="100000">
                                          <p:val>
                                            <p:strVal val="#ppt_w"/>
                                          </p:val>
                                        </p:tav>
                                      </p:tavLst>
                                    </p:anim>
                                    <p:anim calcmode="lin" valueType="num">
                                      <p:cBhvr>
                                        <p:cTn id="8" dur="1000" fill="hold"/>
                                        <p:tgtEl>
                                          <p:spTgt spid="40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404"/>
                                        </p:tgtEl>
                                        <p:attrNameLst>
                                          <p:attrName>style.visibility</p:attrName>
                                        </p:attrNameLst>
                                      </p:cBhvr>
                                      <p:to>
                                        <p:strVal val="visible"/>
                                      </p:to>
                                    </p:set>
                                    <p:anim calcmode="lin" valueType="num">
                                      <p:cBhvr>
                                        <p:cTn id="13" dur="1000" fill="hold"/>
                                        <p:tgtEl>
                                          <p:spTgt spid="404"/>
                                        </p:tgtEl>
                                        <p:attrNameLst>
                                          <p:attrName>ppt_w</p:attrName>
                                        </p:attrNameLst>
                                      </p:cBhvr>
                                      <p:tavLst>
                                        <p:tav tm="0">
                                          <p:val>
                                            <p:fltVal val="0"/>
                                          </p:val>
                                        </p:tav>
                                        <p:tav tm="100000">
                                          <p:val>
                                            <p:strVal val="#ppt_w"/>
                                          </p:val>
                                        </p:tav>
                                      </p:tavLst>
                                    </p:anim>
                                    <p:anim calcmode="lin" valueType="num">
                                      <p:cBhvr>
                                        <p:cTn id="14" dur="1000" fill="hold"/>
                                        <p:tgtEl>
                                          <p:spTgt spid="40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402"/>
                                        </p:tgtEl>
                                        <p:attrNameLst>
                                          <p:attrName>style.visibility</p:attrName>
                                        </p:attrNameLst>
                                      </p:cBhvr>
                                      <p:to>
                                        <p:strVal val="visible"/>
                                      </p:to>
                                    </p:set>
                                    <p:anim calcmode="lin" valueType="num">
                                      <p:cBhvr>
                                        <p:cTn id="19" dur="1000" fill="hold"/>
                                        <p:tgtEl>
                                          <p:spTgt spid="402"/>
                                        </p:tgtEl>
                                        <p:attrNameLst>
                                          <p:attrName>ppt_w</p:attrName>
                                        </p:attrNameLst>
                                      </p:cBhvr>
                                      <p:tavLst>
                                        <p:tav tm="0">
                                          <p:val>
                                            <p:fltVal val="0"/>
                                          </p:val>
                                        </p:tav>
                                        <p:tav tm="100000">
                                          <p:val>
                                            <p:strVal val="#ppt_w"/>
                                          </p:val>
                                        </p:tav>
                                      </p:tavLst>
                                    </p:anim>
                                    <p:anim calcmode="lin" valueType="num">
                                      <p:cBhvr>
                                        <p:cTn id="20" dur="1000" fill="hold"/>
                                        <p:tgtEl>
                                          <p:spTgt spid="4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1" animBg="1" advAuto="0"/>
      <p:bldP spid="402" grpId="3" animBg="1" advAuto="0"/>
      <p:bldP spid="404"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 name="child-hiding.jpg" descr="child-hiding.jpg"/>
          <p:cNvPicPr>
            <a:picLocks noChangeAspect="1"/>
          </p:cNvPicPr>
          <p:nvPr/>
        </p:nvPicPr>
        <p:blipFill>
          <a:blip r:embed="rId2"/>
          <a:srcRect b="16898"/>
          <a:stretch>
            <a:fillRect/>
          </a:stretch>
        </p:blipFill>
        <p:spPr>
          <a:xfrm>
            <a:off x="17072" y="201771"/>
            <a:ext cx="24634980" cy="13647948"/>
          </a:xfrm>
          <a:prstGeom prst="rect">
            <a:avLst/>
          </a:prstGeom>
          <a:ln w="12700">
            <a:miter lim="400000"/>
          </a:ln>
        </p:spPr>
      </p:pic>
      <p:grpSp>
        <p:nvGrpSpPr>
          <p:cNvPr id="416" name="Group"/>
          <p:cNvGrpSpPr/>
          <p:nvPr/>
        </p:nvGrpSpPr>
        <p:grpSpPr>
          <a:xfrm>
            <a:off x="2518833" y="2602549"/>
            <a:ext cx="19631305" cy="9580281"/>
            <a:chOff x="0" y="0"/>
            <a:chExt cx="19631304" cy="9580279"/>
          </a:xfrm>
        </p:grpSpPr>
        <p:sp>
          <p:nvSpPr>
            <p:cNvPr id="413" name="Rounded Rectangle"/>
            <p:cNvSpPr/>
            <p:nvPr/>
          </p:nvSpPr>
          <p:spPr>
            <a:xfrm>
              <a:off x="0" y="0"/>
              <a:ext cx="19631305" cy="9580280"/>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14" name="Reflection"/>
            <p:cNvSpPr txBox="1"/>
            <p:nvPr/>
          </p:nvSpPr>
          <p:spPr>
            <a:xfrm>
              <a:off x="850346" y="695511"/>
              <a:ext cx="2542686" cy="762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defRPr sz="4300">
                  <a:solidFill>
                    <a:srgbClr val="8379B5"/>
                  </a:solidFill>
                  <a:latin typeface="Helvetica"/>
                  <a:ea typeface="Helvetica"/>
                  <a:cs typeface="Helvetica"/>
                  <a:sym typeface="Helvetica"/>
                </a:defRPr>
              </a:lvl1pPr>
            </a:lstStyle>
            <a:p>
              <a:r>
                <a:t>Reflection</a:t>
              </a:r>
            </a:p>
          </p:txBody>
        </p:sp>
        <p:sp>
          <p:nvSpPr>
            <p:cNvPr id="415" name="It is important to remember that most interactions between individuals in a Church context are completely safe, healthy, nurturing and enjoyable.…"/>
            <p:cNvSpPr txBox="1"/>
            <p:nvPr/>
          </p:nvSpPr>
          <p:spPr>
            <a:xfrm>
              <a:off x="1144672" y="1657855"/>
              <a:ext cx="17849330" cy="7213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4700">
                  <a:solidFill>
                    <a:srgbClr val="444444"/>
                  </a:solidFill>
                  <a:latin typeface="Helvetica"/>
                  <a:ea typeface="Helvetica"/>
                  <a:cs typeface="Helvetica"/>
                  <a:sym typeface="Helvetica"/>
                </a:defRPr>
              </a:pPr>
              <a:r>
                <a:t>  It is important to remember that most interactions between individuals in a Church context are completely safe, healthy, nurturing and enjoyable.</a:t>
              </a:r>
            </a:p>
            <a:p>
              <a:pPr algn="l" defTabSz="457200">
                <a:defRPr sz="4700">
                  <a:solidFill>
                    <a:srgbClr val="444444"/>
                  </a:solidFill>
                  <a:latin typeface="Helvetica"/>
                  <a:ea typeface="Helvetica"/>
                  <a:cs typeface="Helvetica"/>
                  <a:sym typeface="Helvetica"/>
                </a:defRPr>
              </a:pPr>
              <a:r>
                <a:t>However, at times these close and trusting relationships could mean that we miss key signs and symptoms that suggest abuse may be occurring. Fundamentally, abuse is the misuse of power, a betrayal of trust, and harming those who are unable to protect themselves.</a:t>
              </a:r>
            </a:p>
            <a:p>
              <a:pPr algn="l" defTabSz="457200">
                <a:defRPr sz="4700">
                  <a:solidFill>
                    <a:srgbClr val="444444"/>
                  </a:solidFill>
                  <a:latin typeface="Helvetica"/>
                  <a:ea typeface="Helvetica"/>
                  <a:cs typeface="Helvetica"/>
                  <a:sym typeface="Helvetica"/>
                </a:defRPr>
              </a:pPr>
              <a:r>
                <a:t>Church communities must be particularly vigilant to identify the warning signs and respond appropriately.</a:t>
              </a:r>
            </a:p>
          </p:txBody>
        </p:sp>
      </p:grpSp>
      <p:sp>
        <p:nvSpPr>
          <p:cNvPr id="417"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418" name="Rounded Rectangle"/>
          <p:cNvSpPr/>
          <p:nvPr/>
        </p:nvSpPr>
        <p:spPr>
          <a:xfrm>
            <a:off x="-127000" y="13448673"/>
            <a:ext cx="8214966"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419"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420"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21"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422" name="What is Abuse?"/>
          <p:cNvSpPr txBox="1"/>
          <p:nvPr/>
        </p:nvSpPr>
        <p:spPr>
          <a:xfrm>
            <a:off x="149198" y="482006"/>
            <a:ext cx="3203068"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What is Abuse?</a:t>
            </a:r>
          </a:p>
        </p:txBody>
      </p:sp>
      <p:pic>
        <p:nvPicPr>
          <p:cNvPr id="423"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16"/>
                                        </p:tgtEl>
                                        <p:attrNameLst>
                                          <p:attrName>style.visibility</p:attrName>
                                        </p:attrNameLst>
                                      </p:cBhvr>
                                      <p:to>
                                        <p:strVal val="visible"/>
                                      </p:to>
                                    </p:set>
                                    <p:anim calcmode="lin" valueType="num">
                                      <p:cBhvr>
                                        <p:cTn id="7" dur="1000" fill="hold"/>
                                        <p:tgtEl>
                                          <p:spTgt spid="416"/>
                                        </p:tgtEl>
                                        <p:attrNameLst>
                                          <p:attrName>ppt_w</p:attrName>
                                        </p:attrNameLst>
                                      </p:cBhvr>
                                      <p:tavLst>
                                        <p:tav tm="0">
                                          <p:val>
                                            <p:fltVal val="0"/>
                                          </p:val>
                                        </p:tav>
                                        <p:tav tm="100000">
                                          <p:val>
                                            <p:strVal val="#ppt_w"/>
                                          </p:val>
                                        </p:tav>
                                      </p:tavLst>
                                    </p:anim>
                                    <p:anim calcmode="lin" valueType="num">
                                      <p:cBhvr>
                                        <p:cTn id="8" dur="1000" fill="hold"/>
                                        <p:tgtEl>
                                          <p:spTgt spid="4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7" name="Group"/>
          <p:cNvGrpSpPr/>
          <p:nvPr/>
        </p:nvGrpSpPr>
        <p:grpSpPr>
          <a:xfrm>
            <a:off x="1115532" y="2668206"/>
            <a:ext cx="4748264" cy="4748263"/>
            <a:chOff x="0" y="0"/>
            <a:chExt cx="4748262" cy="4748262"/>
          </a:xfrm>
        </p:grpSpPr>
        <p:pic>
          <p:nvPicPr>
            <p:cNvPr id="425" name="home-sq.jpg" descr="home-sq.jpg"/>
            <p:cNvPicPr>
              <a:picLocks noChangeAspect="1"/>
            </p:cNvPicPr>
            <p:nvPr/>
          </p:nvPicPr>
          <p:blipFill>
            <a:blip r:embed="rId2"/>
            <a:stretch>
              <a:fillRect/>
            </a:stretch>
          </p:blipFill>
          <p:spPr>
            <a:xfrm>
              <a:off x="0" y="0"/>
              <a:ext cx="4748263" cy="4748263"/>
            </a:xfrm>
            <a:prstGeom prst="rect">
              <a:avLst/>
            </a:prstGeom>
            <a:ln w="12700" cap="flat">
              <a:noFill/>
              <a:miter lim="400000"/>
            </a:ln>
            <a:effectLst/>
          </p:spPr>
        </p:pic>
        <p:sp>
          <p:nvSpPr>
            <p:cNvPr id="426" name="Private Homes"/>
            <p:cNvSpPr txBox="1"/>
            <p:nvPr/>
          </p:nvSpPr>
          <p:spPr>
            <a:xfrm>
              <a:off x="1300349" y="293699"/>
              <a:ext cx="3205888" cy="647139"/>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825500">
                <a:defRPr sz="3600">
                  <a:solidFill>
                    <a:srgbClr val="000000"/>
                  </a:solidFill>
                  <a:latin typeface="Helvetica Neue Medium"/>
                  <a:ea typeface="Helvetica Neue Medium"/>
                  <a:cs typeface="Helvetica Neue Medium"/>
                  <a:sym typeface="Helvetica Neue Medium"/>
                </a:defRPr>
              </a:lvl1pPr>
            </a:lstStyle>
            <a:p>
              <a:r>
                <a:t>Private Homes</a:t>
              </a:r>
            </a:p>
          </p:txBody>
        </p:sp>
      </p:grpSp>
      <p:grpSp>
        <p:nvGrpSpPr>
          <p:cNvPr id="430" name="Group"/>
          <p:cNvGrpSpPr/>
          <p:nvPr/>
        </p:nvGrpSpPr>
        <p:grpSpPr>
          <a:xfrm>
            <a:off x="9695951" y="2524960"/>
            <a:ext cx="4748263" cy="4748263"/>
            <a:chOff x="0" y="0"/>
            <a:chExt cx="4748262" cy="4748262"/>
          </a:xfrm>
        </p:grpSpPr>
        <p:pic>
          <p:nvPicPr>
            <p:cNvPr id="428" name="stainedglass-sq.jpg" descr="stainedglass-sq.jpg"/>
            <p:cNvPicPr>
              <a:picLocks noChangeAspect="1"/>
            </p:cNvPicPr>
            <p:nvPr/>
          </p:nvPicPr>
          <p:blipFill>
            <a:blip r:embed="rId3"/>
            <a:stretch>
              <a:fillRect/>
            </a:stretch>
          </p:blipFill>
          <p:spPr>
            <a:xfrm>
              <a:off x="0" y="0"/>
              <a:ext cx="4748263" cy="4748263"/>
            </a:xfrm>
            <a:prstGeom prst="rect">
              <a:avLst/>
            </a:prstGeom>
            <a:ln w="12700" cap="flat">
              <a:noFill/>
              <a:miter lim="400000"/>
            </a:ln>
            <a:effectLst/>
          </p:spPr>
        </p:pic>
        <p:sp>
          <p:nvSpPr>
            <p:cNvPr id="429" name="Churches"/>
            <p:cNvSpPr txBox="1"/>
            <p:nvPr/>
          </p:nvSpPr>
          <p:spPr>
            <a:xfrm>
              <a:off x="2359519" y="105915"/>
              <a:ext cx="2130096" cy="647139"/>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825500">
                <a:defRPr sz="3600">
                  <a:solidFill>
                    <a:srgbClr val="000000"/>
                  </a:solidFill>
                  <a:latin typeface="Helvetica Neue Medium"/>
                  <a:ea typeface="Helvetica Neue Medium"/>
                  <a:cs typeface="Helvetica Neue Medium"/>
                  <a:sym typeface="Helvetica Neue Medium"/>
                </a:defRPr>
              </a:lvl1pPr>
            </a:lstStyle>
            <a:p>
              <a:r>
                <a:t>Churches</a:t>
              </a:r>
            </a:p>
          </p:txBody>
        </p:sp>
      </p:grpSp>
      <p:grpSp>
        <p:nvGrpSpPr>
          <p:cNvPr id="433" name="Group"/>
          <p:cNvGrpSpPr/>
          <p:nvPr/>
        </p:nvGrpSpPr>
        <p:grpSpPr>
          <a:xfrm>
            <a:off x="18276369" y="2774121"/>
            <a:ext cx="4748263" cy="4748263"/>
            <a:chOff x="0" y="0"/>
            <a:chExt cx="4748261" cy="4748261"/>
          </a:xfrm>
        </p:grpSpPr>
        <p:pic>
          <p:nvPicPr>
            <p:cNvPr id="431" name="carehome-sq.jpg" descr="carehome-sq.jpg"/>
            <p:cNvPicPr>
              <a:picLocks noChangeAspect="1"/>
            </p:cNvPicPr>
            <p:nvPr/>
          </p:nvPicPr>
          <p:blipFill>
            <a:blip r:embed="rId4"/>
            <a:stretch>
              <a:fillRect/>
            </a:stretch>
          </p:blipFill>
          <p:spPr>
            <a:xfrm>
              <a:off x="0" y="0"/>
              <a:ext cx="4748262" cy="4748262"/>
            </a:xfrm>
            <a:prstGeom prst="rect">
              <a:avLst/>
            </a:prstGeom>
            <a:ln w="12700" cap="flat">
              <a:noFill/>
              <a:miter lim="400000"/>
            </a:ln>
            <a:effectLst/>
          </p:spPr>
        </p:pic>
        <p:sp>
          <p:nvSpPr>
            <p:cNvPr id="432" name="Residential or day…"/>
            <p:cNvSpPr txBox="1"/>
            <p:nvPr/>
          </p:nvSpPr>
          <p:spPr>
            <a:xfrm>
              <a:off x="475435" y="255900"/>
              <a:ext cx="4044849" cy="1205939"/>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r" defTabSz="825500">
                <a:defRPr sz="3600">
                  <a:solidFill>
                    <a:srgbClr val="000000"/>
                  </a:solidFill>
                  <a:latin typeface="Helvetica Neue Medium"/>
                  <a:ea typeface="Helvetica Neue Medium"/>
                  <a:cs typeface="Helvetica Neue Medium"/>
                  <a:sym typeface="Helvetica Neue Medium"/>
                </a:defRPr>
              </a:pPr>
              <a:r>
                <a:t>Residential or day </a:t>
              </a:r>
            </a:p>
            <a:p>
              <a:pPr algn="r" defTabSz="825500">
                <a:defRPr sz="3600">
                  <a:solidFill>
                    <a:srgbClr val="000000"/>
                  </a:solidFill>
                  <a:latin typeface="Helvetica Neue Medium"/>
                  <a:ea typeface="Helvetica Neue Medium"/>
                  <a:cs typeface="Helvetica Neue Medium"/>
                  <a:sym typeface="Helvetica Neue Medium"/>
                </a:defRPr>
              </a:pPr>
              <a:r>
                <a:t>care settings</a:t>
              </a:r>
            </a:p>
          </p:txBody>
        </p:sp>
      </p:grpSp>
      <p:grpSp>
        <p:nvGrpSpPr>
          <p:cNvPr id="436" name="Group"/>
          <p:cNvGrpSpPr/>
          <p:nvPr/>
        </p:nvGrpSpPr>
        <p:grpSpPr>
          <a:xfrm>
            <a:off x="1115532" y="8058439"/>
            <a:ext cx="4748264" cy="4748264"/>
            <a:chOff x="0" y="0"/>
            <a:chExt cx="4748262" cy="4748262"/>
          </a:xfrm>
        </p:grpSpPr>
        <p:pic>
          <p:nvPicPr>
            <p:cNvPr id="434" name="education-sq.jpg" descr="education-sq.jpg"/>
            <p:cNvPicPr>
              <a:picLocks noChangeAspect="1"/>
            </p:cNvPicPr>
            <p:nvPr/>
          </p:nvPicPr>
          <p:blipFill>
            <a:blip r:embed="rId5"/>
            <a:stretch>
              <a:fillRect/>
            </a:stretch>
          </p:blipFill>
          <p:spPr>
            <a:xfrm>
              <a:off x="0" y="0"/>
              <a:ext cx="4748263" cy="4748263"/>
            </a:xfrm>
            <a:prstGeom prst="rect">
              <a:avLst/>
            </a:prstGeom>
            <a:ln w="12700" cap="flat">
              <a:noFill/>
              <a:miter lim="400000"/>
            </a:ln>
            <a:effectLst/>
          </p:spPr>
        </p:pic>
        <p:sp>
          <p:nvSpPr>
            <p:cNvPr id="435" name="School or Work"/>
            <p:cNvSpPr txBox="1"/>
            <p:nvPr/>
          </p:nvSpPr>
          <p:spPr>
            <a:xfrm>
              <a:off x="1219882" y="215533"/>
              <a:ext cx="3366822" cy="647139"/>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825500">
                <a:defRPr sz="3600">
                  <a:solidFill>
                    <a:srgbClr val="000000"/>
                  </a:solidFill>
                  <a:latin typeface="Helvetica Neue Medium"/>
                  <a:ea typeface="Helvetica Neue Medium"/>
                  <a:cs typeface="Helvetica Neue Medium"/>
                  <a:sym typeface="Helvetica Neue Medium"/>
                </a:defRPr>
              </a:lvl1pPr>
            </a:lstStyle>
            <a:p>
              <a:r>
                <a:t>School or Work</a:t>
              </a:r>
            </a:p>
          </p:txBody>
        </p:sp>
      </p:grpSp>
      <p:grpSp>
        <p:nvGrpSpPr>
          <p:cNvPr id="439" name="Group"/>
          <p:cNvGrpSpPr/>
          <p:nvPr/>
        </p:nvGrpSpPr>
        <p:grpSpPr>
          <a:xfrm>
            <a:off x="9695951" y="8058439"/>
            <a:ext cx="4748263" cy="4748264"/>
            <a:chOff x="0" y="0"/>
            <a:chExt cx="4748262" cy="4748262"/>
          </a:xfrm>
        </p:grpSpPr>
        <p:pic>
          <p:nvPicPr>
            <p:cNvPr id="437" name="medical-sq.jpg" descr="medical-sq.jpg"/>
            <p:cNvPicPr>
              <a:picLocks noChangeAspect="1"/>
            </p:cNvPicPr>
            <p:nvPr/>
          </p:nvPicPr>
          <p:blipFill>
            <a:blip r:embed="rId6"/>
            <a:stretch>
              <a:fillRect/>
            </a:stretch>
          </p:blipFill>
          <p:spPr>
            <a:xfrm>
              <a:off x="0" y="0"/>
              <a:ext cx="4748263" cy="4748263"/>
            </a:xfrm>
            <a:prstGeom prst="rect">
              <a:avLst/>
            </a:prstGeom>
            <a:ln w="12700" cap="flat">
              <a:noFill/>
              <a:miter lim="400000"/>
            </a:ln>
            <a:effectLst/>
          </p:spPr>
        </p:pic>
        <p:sp>
          <p:nvSpPr>
            <p:cNvPr id="438" name="Hospitals"/>
            <p:cNvSpPr txBox="1"/>
            <p:nvPr/>
          </p:nvSpPr>
          <p:spPr>
            <a:xfrm>
              <a:off x="2376435" y="215533"/>
              <a:ext cx="2096263" cy="647139"/>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825500">
                <a:defRPr sz="3600">
                  <a:solidFill>
                    <a:srgbClr val="000000"/>
                  </a:solidFill>
                  <a:latin typeface="Helvetica Neue Medium"/>
                  <a:ea typeface="Helvetica Neue Medium"/>
                  <a:cs typeface="Helvetica Neue Medium"/>
                  <a:sym typeface="Helvetica Neue Medium"/>
                </a:defRPr>
              </a:lvl1pPr>
            </a:lstStyle>
            <a:p>
              <a:r>
                <a:t>Hospitals</a:t>
              </a:r>
            </a:p>
          </p:txBody>
        </p:sp>
      </p:grpSp>
      <p:grpSp>
        <p:nvGrpSpPr>
          <p:cNvPr id="442" name="Group"/>
          <p:cNvGrpSpPr/>
          <p:nvPr/>
        </p:nvGrpSpPr>
        <p:grpSpPr>
          <a:xfrm>
            <a:off x="18276369" y="8058439"/>
            <a:ext cx="4748263" cy="4748264"/>
            <a:chOff x="0" y="0"/>
            <a:chExt cx="4748262" cy="4748262"/>
          </a:xfrm>
        </p:grpSpPr>
        <p:pic>
          <p:nvPicPr>
            <p:cNvPr id="440" name="social-sq.jpg" descr="social-sq.jpg"/>
            <p:cNvPicPr>
              <a:picLocks noChangeAspect="1"/>
            </p:cNvPicPr>
            <p:nvPr/>
          </p:nvPicPr>
          <p:blipFill>
            <a:blip r:embed="rId7"/>
            <a:stretch>
              <a:fillRect/>
            </a:stretch>
          </p:blipFill>
          <p:spPr>
            <a:xfrm>
              <a:off x="0" y="0"/>
              <a:ext cx="4748263" cy="4748263"/>
            </a:xfrm>
            <a:prstGeom prst="rect">
              <a:avLst/>
            </a:prstGeom>
            <a:ln w="12700" cap="flat">
              <a:noFill/>
              <a:miter lim="400000"/>
            </a:ln>
            <a:effectLst/>
          </p:spPr>
        </p:pic>
        <p:sp>
          <p:nvSpPr>
            <p:cNvPr id="441" name="Online &amp; in public…"/>
            <p:cNvSpPr txBox="1"/>
            <p:nvPr/>
          </p:nvSpPr>
          <p:spPr>
            <a:xfrm>
              <a:off x="530755" y="215533"/>
              <a:ext cx="3934207" cy="1205939"/>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825500">
                <a:defRPr sz="3600">
                  <a:solidFill>
                    <a:srgbClr val="000000"/>
                  </a:solidFill>
                  <a:latin typeface="Helvetica Neue Medium"/>
                  <a:ea typeface="Helvetica Neue Medium"/>
                  <a:cs typeface="Helvetica Neue Medium"/>
                  <a:sym typeface="Helvetica Neue Medium"/>
                </a:defRPr>
              </a:pPr>
              <a:r>
                <a:t>Online &amp; in public </a:t>
              </a:r>
            </a:p>
            <a:p>
              <a:pPr algn="r" defTabSz="825500">
                <a:defRPr sz="3600">
                  <a:solidFill>
                    <a:srgbClr val="000000"/>
                  </a:solidFill>
                  <a:latin typeface="Helvetica Neue Medium"/>
                  <a:ea typeface="Helvetica Neue Medium"/>
                  <a:cs typeface="Helvetica Neue Medium"/>
                  <a:sym typeface="Helvetica Neue Medium"/>
                </a:defRPr>
              </a:pPr>
              <a:r>
                <a:t>places</a:t>
              </a:r>
            </a:p>
          </p:txBody>
        </p:sp>
      </p:grpSp>
      <p:sp>
        <p:nvSpPr>
          <p:cNvPr id="443"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444" name="Rounded Rectangle"/>
          <p:cNvSpPr/>
          <p:nvPr/>
        </p:nvSpPr>
        <p:spPr>
          <a:xfrm>
            <a:off x="-127000" y="13448673"/>
            <a:ext cx="8720287"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445"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446"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47"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448" name="Where does abuse happen?"/>
          <p:cNvSpPr txBox="1"/>
          <p:nvPr/>
        </p:nvSpPr>
        <p:spPr>
          <a:xfrm>
            <a:off x="149198" y="482006"/>
            <a:ext cx="565647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Where does abuse happen?</a:t>
            </a:r>
          </a:p>
        </p:txBody>
      </p:sp>
      <p:pic>
        <p:nvPicPr>
          <p:cNvPr id="449" name="logo.jpg" descr="logo.jpg"/>
          <p:cNvPicPr>
            <a:picLocks noChangeAspect="1"/>
          </p:cNvPicPr>
          <p:nvPr/>
        </p:nvPicPr>
        <p:blipFill>
          <a:blip r:embed="rId8"/>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27"/>
                                        </p:tgtEl>
                                        <p:attrNameLst>
                                          <p:attrName>style.visibility</p:attrName>
                                        </p:attrNameLst>
                                      </p:cBhvr>
                                      <p:to>
                                        <p:strVal val="visible"/>
                                      </p:to>
                                    </p:set>
                                    <p:anim calcmode="lin" valueType="num">
                                      <p:cBhvr>
                                        <p:cTn id="7" dur="700" fill="hold"/>
                                        <p:tgtEl>
                                          <p:spTgt spid="427"/>
                                        </p:tgtEl>
                                        <p:attrNameLst>
                                          <p:attrName>ppt_w</p:attrName>
                                        </p:attrNameLst>
                                      </p:cBhvr>
                                      <p:tavLst>
                                        <p:tav tm="0">
                                          <p:val>
                                            <p:fltVal val="0"/>
                                          </p:val>
                                        </p:tav>
                                        <p:tav tm="100000">
                                          <p:val>
                                            <p:strVal val="#ppt_w"/>
                                          </p:val>
                                        </p:tav>
                                      </p:tavLst>
                                    </p:anim>
                                    <p:anim calcmode="lin" valueType="num">
                                      <p:cBhvr>
                                        <p:cTn id="8" dur="700" fill="hold"/>
                                        <p:tgtEl>
                                          <p:spTgt spid="4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430"/>
                                        </p:tgtEl>
                                        <p:attrNameLst>
                                          <p:attrName>style.visibility</p:attrName>
                                        </p:attrNameLst>
                                      </p:cBhvr>
                                      <p:to>
                                        <p:strVal val="visible"/>
                                      </p:to>
                                    </p:set>
                                    <p:anim calcmode="lin" valueType="num">
                                      <p:cBhvr>
                                        <p:cTn id="13" dur="700" fill="hold"/>
                                        <p:tgtEl>
                                          <p:spTgt spid="430"/>
                                        </p:tgtEl>
                                        <p:attrNameLst>
                                          <p:attrName>ppt_w</p:attrName>
                                        </p:attrNameLst>
                                      </p:cBhvr>
                                      <p:tavLst>
                                        <p:tav tm="0">
                                          <p:val>
                                            <p:fltVal val="0"/>
                                          </p:val>
                                        </p:tav>
                                        <p:tav tm="100000">
                                          <p:val>
                                            <p:strVal val="#ppt_w"/>
                                          </p:val>
                                        </p:tav>
                                      </p:tavLst>
                                    </p:anim>
                                    <p:anim calcmode="lin" valueType="num">
                                      <p:cBhvr>
                                        <p:cTn id="14" dur="700" fill="hold"/>
                                        <p:tgtEl>
                                          <p:spTgt spid="43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433"/>
                                        </p:tgtEl>
                                        <p:attrNameLst>
                                          <p:attrName>style.visibility</p:attrName>
                                        </p:attrNameLst>
                                      </p:cBhvr>
                                      <p:to>
                                        <p:strVal val="visible"/>
                                      </p:to>
                                    </p:set>
                                    <p:anim calcmode="lin" valueType="num">
                                      <p:cBhvr>
                                        <p:cTn id="19" dur="700" fill="hold"/>
                                        <p:tgtEl>
                                          <p:spTgt spid="433"/>
                                        </p:tgtEl>
                                        <p:attrNameLst>
                                          <p:attrName>ppt_w</p:attrName>
                                        </p:attrNameLst>
                                      </p:cBhvr>
                                      <p:tavLst>
                                        <p:tav tm="0">
                                          <p:val>
                                            <p:fltVal val="0"/>
                                          </p:val>
                                        </p:tav>
                                        <p:tav tm="100000">
                                          <p:val>
                                            <p:strVal val="#ppt_w"/>
                                          </p:val>
                                        </p:tav>
                                      </p:tavLst>
                                    </p:anim>
                                    <p:anim calcmode="lin" valueType="num">
                                      <p:cBhvr>
                                        <p:cTn id="20" dur="700" fill="hold"/>
                                        <p:tgtEl>
                                          <p:spTgt spid="43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436"/>
                                        </p:tgtEl>
                                        <p:attrNameLst>
                                          <p:attrName>style.visibility</p:attrName>
                                        </p:attrNameLst>
                                      </p:cBhvr>
                                      <p:to>
                                        <p:strVal val="visible"/>
                                      </p:to>
                                    </p:set>
                                    <p:anim calcmode="lin" valueType="num">
                                      <p:cBhvr>
                                        <p:cTn id="25" dur="700" fill="hold"/>
                                        <p:tgtEl>
                                          <p:spTgt spid="436"/>
                                        </p:tgtEl>
                                        <p:attrNameLst>
                                          <p:attrName>ppt_w</p:attrName>
                                        </p:attrNameLst>
                                      </p:cBhvr>
                                      <p:tavLst>
                                        <p:tav tm="0">
                                          <p:val>
                                            <p:fltVal val="0"/>
                                          </p:val>
                                        </p:tav>
                                        <p:tav tm="100000">
                                          <p:val>
                                            <p:strVal val="#ppt_w"/>
                                          </p:val>
                                        </p:tav>
                                      </p:tavLst>
                                    </p:anim>
                                    <p:anim calcmode="lin" valueType="num">
                                      <p:cBhvr>
                                        <p:cTn id="26" dur="700" fill="hold"/>
                                        <p:tgtEl>
                                          <p:spTgt spid="43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439"/>
                                        </p:tgtEl>
                                        <p:attrNameLst>
                                          <p:attrName>style.visibility</p:attrName>
                                        </p:attrNameLst>
                                      </p:cBhvr>
                                      <p:to>
                                        <p:strVal val="visible"/>
                                      </p:to>
                                    </p:set>
                                    <p:anim calcmode="lin" valueType="num">
                                      <p:cBhvr>
                                        <p:cTn id="31" dur="700" fill="hold"/>
                                        <p:tgtEl>
                                          <p:spTgt spid="439"/>
                                        </p:tgtEl>
                                        <p:attrNameLst>
                                          <p:attrName>ppt_w</p:attrName>
                                        </p:attrNameLst>
                                      </p:cBhvr>
                                      <p:tavLst>
                                        <p:tav tm="0">
                                          <p:val>
                                            <p:fltVal val="0"/>
                                          </p:val>
                                        </p:tav>
                                        <p:tav tm="100000">
                                          <p:val>
                                            <p:strVal val="#ppt_w"/>
                                          </p:val>
                                        </p:tav>
                                      </p:tavLst>
                                    </p:anim>
                                    <p:anim calcmode="lin" valueType="num">
                                      <p:cBhvr>
                                        <p:cTn id="32" dur="700" fill="hold"/>
                                        <p:tgtEl>
                                          <p:spTgt spid="43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6" nodeType="clickEffect">
                                  <p:stCondLst>
                                    <p:cond delay="0"/>
                                  </p:stCondLst>
                                  <p:iterate>
                                    <p:tmAbs val="0"/>
                                  </p:iterate>
                                  <p:childTnLst>
                                    <p:set>
                                      <p:cBhvr>
                                        <p:cTn id="36" fill="hold"/>
                                        <p:tgtEl>
                                          <p:spTgt spid="442"/>
                                        </p:tgtEl>
                                        <p:attrNameLst>
                                          <p:attrName>style.visibility</p:attrName>
                                        </p:attrNameLst>
                                      </p:cBhvr>
                                      <p:to>
                                        <p:strVal val="visible"/>
                                      </p:to>
                                    </p:set>
                                    <p:anim calcmode="lin" valueType="num">
                                      <p:cBhvr>
                                        <p:cTn id="37" dur="700" fill="hold"/>
                                        <p:tgtEl>
                                          <p:spTgt spid="442"/>
                                        </p:tgtEl>
                                        <p:attrNameLst>
                                          <p:attrName>ppt_w</p:attrName>
                                        </p:attrNameLst>
                                      </p:cBhvr>
                                      <p:tavLst>
                                        <p:tav tm="0">
                                          <p:val>
                                            <p:fltVal val="0"/>
                                          </p:val>
                                        </p:tav>
                                        <p:tav tm="100000">
                                          <p:val>
                                            <p:strVal val="#ppt_w"/>
                                          </p:val>
                                        </p:tav>
                                      </p:tavLst>
                                    </p:anim>
                                    <p:anim calcmode="lin" valueType="num">
                                      <p:cBhvr>
                                        <p:cTn id="38" dur="700" fill="hold"/>
                                        <p:tgtEl>
                                          <p:spTgt spid="4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1" animBg="1" advAuto="0"/>
      <p:bldP spid="430" grpId="2" animBg="1" advAuto="0"/>
      <p:bldP spid="433" grpId="3" animBg="1" advAuto="0"/>
      <p:bldP spid="436" grpId="4" animBg="1" advAuto="0"/>
      <p:bldP spid="439" grpId="5" animBg="1" advAuto="0"/>
      <p:bldP spid="442" grpId="6"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conversation.jpg" descr="conversation.jpg"/>
          <p:cNvPicPr>
            <a:picLocks noChangeAspect="1"/>
          </p:cNvPicPr>
          <p:nvPr/>
        </p:nvPicPr>
        <p:blipFill>
          <a:blip r:embed="rId2"/>
          <a:srcRect b="15569"/>
          <a:stretch>
            <a:fillRect/>
          </a:stretch>
        </p:blipFill>
        <p:spPr>
          <a:xfrm>
            <a:off x="-76123" y="-56025"/>
            <a:ext cx="24536246" cy="13828050"/>
          </a:xfrm>
          <a:prstGeom prst="rect">
            <a:avLst/>
          </a:prstGeom>
          <a:ln w="12700">
            <a:miter lim="400000"/>
          </a:ln>
        </p:spPr>
      </p:pic>
      <p:grpSp>
        <p:nvGrpSpPr>
          <p:cNvPr id="455" name="Group"/>
          <p:cNvGrpSpPr/>
          <p:nvPr/>
        </p:nvGrpSpPr>
        <p:grpSpPr>
          <a:xfrm>
            <a:off x="1721355" y="2752939"/>
            <a:ext cx="6768196" cy="2849837"/>
            <a:chOff x="0" y="0"/>
            <a:chExt cx="6768194" cy="2849836"/>
          </a:xfrm>
        </p:grpSpPr>
        <p:sp>
          <p:nvSpPr>
            <p:cNvPr id="452" name="Rounded Rectangle"/>
            <p:cNvSpPr/>
            <p:nvPr/>
          </p:nvSpPr>
          <p:spPr>
            <a:xfrm>
              <a:off x="0" y="0"/>
              <a:ext cx="6768195" cy="2849837"/>
            </a:xfrm>
            <a:prstGeom prst="roundRect">
              <a:avLst>
                <a:gd name="adj" fmla="val 14899"/>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53" name="Someone tells you…"/>
            <p:cNvSpPr txBox="1"/>
            <p:nvPr/>
          </p:nvSpPr>
          <p:spPr>
            <a:xfrm>
              <a:off x="490002" y="880525"/>
              <a:ext cx="5671246" cy="1739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457200">
                <a:defRPr sz="3600">
                  <a:solidFill>
                    <a:srgbClr val="444444"/>
                  </a:solidFill>
                  <a:latin typeface="Helvetica"/>
                  <a:ea typeface="Helvetica"/>
                  <a:cs typeface="Helvetica"/>
                  <a:sym typeface="Helvetica"/>
                </a:defRPr>
              </a:pPr>
              <a:r>
                <a:t>Someone tells you </a:t>
              </a:r>
            </a:p>
            <a:p>
              <a:pPr defTabSz="457200">
                <a:defRPr sz="3600">
                  <a:solidFill>
                    <a:srgbClr val="444444"/>
                  </a:solidFill>
                  <a:latin typeface="Helvetica"/>
                  <a:ea typeface="Helvetica"/>
                  <a:cs typeface="Helvetica"/>
                  <a:sym typeface="Helvetica"/>
                </a:defRPr>
              </a:pPr>
              <a:r>
                <a:t>what has happened or</a:t>
              </a:r>
            </a:p>
            <a:p>
              <a:pPr defTabSz="457200">
                <a:defRPr sz="3600">
                  <a:solidFill>
                    <a:srgbClr val="444444"/>
                  </a:solidFill>
                  <a:latin typeface="Helvetica"/>
                  <a:ea typeface="Helvetica"/>
                  <a:cs typeface="Helvetica"/>
                  <a:sym typeface="Helvetica"/>
                </a:defRPr>
              </a:pPr>
              <a:r>
                <a:t> you witness abuse directly.</a:t>
              </a:r>
            </a:p>
          </p:txBody>
        </p:sp>
        <p:pic>
          <p:nvPicPr>
            <p:cNvPr id="454" name="check-solid.jpg" descr="check-solid.jpg"/>
            <p:cNvPicPr>
              <a:picLocks noChangeAspect="1"/>
            </p:cNvPicPr>
            <p:nvPr/>
          </p:nvPicPr>
          <p:blipFill>
            <a:blip r:embed="rId3"/>
            <a:stretch>
              <a:fillRect/>
            </a:stretch>
          </p:blipFill>
          <p:spPr>
            <a:xfrm>
              <a:off x="3009446" y="233266"/>
              <a:ext cx="632358" cy="632358"/>
            </a:xfrm>
            <a:prstGeom prst="rect">
              <a:avLst/>
            </a:prstGeom>
            <a:ln w="12700" cap="flat">
              <a:noFill/>
              <a:miter lim="400000"/>
            </a:ln>
            <a:effectLst/>
          </p:spPr>
        </p:pic>
      </p:grpSp>
      <p:grpSp>
        <p:nvGrpSpPr>
          <p:cNvPr id="459" name="Group"/>
          <p:cNvGrpSpPr/>
          <p:nvPr/>
        </p:nvGrpSpPr>
        <p:grpSpPr>
          <a:xfrm>
            <a:off x="8807902" y="2752939"/>
            <a:ext cx="6768196" cy="2849837"/>
            <a:chOff x="0" y="0"/>
            <a:chExt cx="6768194" cy="2849836"/>
          </a:xfrm>
        </p:grpSpPr>
        <p:sp>
          <p:nvSpPr>
            <p:cNvPr id="456" name="Rounded Rectangle"/>
            <p:cNvSpPr/>
            <p:nvPr/>
          </p:nvSpPr>
          <p:spPr>
            <a:xfrm>
              <a:off x="0" y="0"/>
              <a:ext cx="6768195" cy="2849837"/>
            </a:xfrm>
            <a:prstGeom prst="roundRect">
              <a:avLst>
                <a:gd name="adj" fmla="val 14899"/>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57" name="Injury or behaviour consistent…"/>
            <p:cNvSpPr txBox="1"/>
            <p:nvPr/>
          </p:nvSpPr>
          <p:spPr>
            <a:xfrm>
              <a:off x="340859" y="880525"/>
              <a:ext cx="6086476" cy="1739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457200">
                <a:defRPr sz="3600">
                  <a:solidFill>
                    <a:srgbClr val="444444"/>
                  </a:solidFill>
                  <a:latin typeface="Helvetica"/>
                  <a:ea typeface="Helvetica"/>
                  <a:cs typeface="Helvetica"/>
                  <a:sym typeface="Helvetica"/>
                </a:defRPr>
              </a:pPr>
              <a:r>
                <a:t>Injury or behaviour consistent</a:t>
              </a:r>
            </a:p>
            <a:p>
              <a:pPr defTabSz="457200">
                <a:defRPr sz="3600">
                  <a:solidFill>
                    <a:srgbClr val="444444"/>
                  </a:solidFill>
                  <a:latin typeface="Helvetica"/>
                  <a:ea typeface="Helvetica"/>
                  <a:cs typeface="Helvetica"/>
                  <a:sym typeface="Helvetica"/>
                </a:defRPr>
              </a:pPr>
              <a:r>
                <a:t>with abuse or</a:t>
              </a:r>
            </a:p>
            <a:p>
              <a:pPr defTabSz="457200">
                <a:defRPr sz="3600">
                  <a:solidFill>
                    <a:srgbClr val="444444"/>
                  </a:solidFill>
                  <a:latin typeface="Helvetica"/>
                  <a:ea typeface="Helvetica"/>
                  <a:cs typeface="Helvetica"/>
                  <a:sym typeface="Helvetica"/>
                </a:defRPr>
              </a:pPr>
              <a:r>
                <a:t>intention to abuse.</a:t>
              </a:r>
            </a:p>
          </p:txBody>
        </p:sp>
        <p:pic>
          <p:nvPicPr>
            <p:cNvPr id="458" name="check-solid.jpg" descr="check-solid.jpg"/>
            <p:cNvPicPr>
              <a:picLocks noChangeAspect="1"/>
            </p:cNvPicPr>
            <p:nvPr/>
          </p:nvPicPr>
          <p:blipFill>
            <a:blip r:embed="rId3"/>
            <a:stretch>
              <a:fillRect/>
            </a:stretch>
          </p:blipFill>
          <p:spPr>
            <a:xfrm>
              <a:off x="3067918" y="233266"/>
              <a:ext cx="632359" cy="632358"/>
            </a:xfrm>
            <a:prstGeom prst="rect">
              <a:avLst/>
            </a:prstGeom>
            <a:ln w="12700" cap="flat">
              <a:noFill/>
              <a:miter lim="400000"/>
            </a:ln>
            <a:effectLst/>
          </p:spPr>
        </p:pic>
      </p:grpSp>
      <p:grpSp>
        <p:nvGrpSpPr>
          <p:cNvPr id="463" name="Group"/>
          <p:cNvGrpSpPr/>
          <p:nvPr/>
        </p:nvGrpSpPr>
        <p:grpSpPr>
          <a:xfrm>
            <a:off x="15894449" y="2828348"/>
            <a:ext cx="6768196" cy="2849837"/>
            <a:chOff x="0" y="0"/>
            <a:chExt cx="6768194" cy="2849836"/>
          </a:xfrm>
        </p:grpSpPr>
        <p:sp>
          <p:nvSpPr>
            <p:cNvPr id="460" name="Rounded Rectangle"/>
            <p:cNvSpPr/>
            <p:nvPr/>
          </p:nvSpPr>
          <p:spPr>
            <a:xfrm>
              <a:off x="0" y="0"/>
              <a:ext cx="6768195" cy="2849837"/>
            </a:xfrm>
            <a:prstGeom prst="roundRect">
              <a:avLst>
                <a:gd name="adj" fmla="val 14899"/>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61" name="Abuse is disclosed by…"/>
            <p:cNvSpPr txBox="1"/>
            <p:nvPr/>
          </p:nvSpPr>
          <p:spPr>
            <a:xfrm>
              <a:off x="328023" y="836160"/>
              <a:ext cx="6112149" cy="1739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457200">
                <a:defRPr sz="3600">
                  <a:solidFill>
                    <a:srgbClr val="444444"/>
                  </a:solidFill>
                  <a:latin typeface="Helvetica"/>
                  <a:ea typeface="Helvetica"/>
                  <a:cs typeface="Helvetica"/>
                  <a:sym typeface="Helvetica"/>
                </a:defRPr>
              </a:pPr>
              <a:r>
                <a:t>Abuse is disclosed by </a:t>
              </a:r>
            </a:p>
            <a:p>
              <a:pPr defTabSz="457200">
                <a:defRPr sz="3600">
                  <a:solidFill>
                    <a:srgbClr val="444444"/>
                  </a:solidFill>
                  <a:latin typeface="Helvetica"/>
                  <a:ea typeface="Helvetica"/>
                  <a:cs typeface="Helvetica"/>
                  <a:sym typeface="Helvetica"/>
                </a:defRPr>
              </a:pPr>
              <a:r>
                <a:t>someone else who knows the</a:t>
              </a:r>
            </a:p>
            <a:p>
              <a:pPr defTabSz="457200">
                <a:defRPr sz="3600">
                  <a:solidFill>
                    <a:srgbClr val="444444"/>
                  </a:solidFill>
                  <a:latin typeface="Helvetica"/>
                  <a:ea typeface="Helvetica"/>
                  <a:cs typeface="Helvetica"/>
                  <a:sym typeface="Helvetica"/>
                </a:defRPr>
              </a:pPr>
              <a:r>
                <a:t>Person affected.</a:t>
              </a:r>
            </a:p>
          </p:txBody>
        </p:sp>
        <p:pic>
          <p:nvPicPr>
            <p:cNvPr id="462" name="check-solid.jpg" descr="check-solid.jpg"/>
            <p:cNvPicPr>
              <a:picLocks noChangeAspect="1"/>
            </p:cNvPicPr>
            <p:nvPr/>
          </p:nvPicPr>
          <p:blipFill>
            <a:blip r:embed="rId3"/>
            <a:stretch>
              <a:fillRect/>
            </a:stretch>
          </p:blipFill>
          <p:spPr>
            <a:xfrm>
              <a:off x="3126390" y="157857"/>
              <a:ext cx="632358" cy="632358"/>
            </a:xfrm>
            <a:prstGeom prst="rect">
              <a:avLst/>
            </a:prstGeom>
            <a:ln w="12700" cap="flat">
              <a:noFill/>
              <a:miter lim="400000"/>
            </a:ln>
            <a:effectLst/>
          </p:spPr>
        </p:pic>
      </p:grpSp>
      <p:grpSp>
        <p:nvGrpSpPr>
          <p:cNvPr id="467" name="Group"/>
          <p:cNvGrpSpPr/>
          <p:nvPr/>
        </p:nvGrpSpPr>
        <p:grpSpPr>
          <a:xfrm>
            <a:off x="1721355" y="5969731"/>
            <a:ext cx="6768196" cy="2849837"/>
            <a:chOff x="0" y="0"/>
            <a:chExt cx="6768194" cy="2849836"/>
          </a:xfrm>
        </p:grpSpPr>
        <p:sp>
          <p:nvSpPr>
            <p:cNvPr id="464" name="Rounded Rectangle"/>
            <p:cNvSpPr/>
            <p:nvPr/>
          </p:nvSpPr>
          <p:spPr>
            <a:xfrm>
              <a:off x="0" y="0"/>
              <a:ext cx="6768195" cy="2849837"/>
            </a:xfrm>
            <a:prstGeom prst="roundRect">
              <a:avLst>
                <a:gd name="adj" fmla="val 14899"/>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65" name="A disclosure regarding an…"/>
            <p:cNvSpPr txBox="1"/>
            <p:nvPr/>
          </p:nvSpPr>
          <p:spPr>
            <a:xfrm>
              <a:off x="747160" y="1034486"/>
              <a:ext cx="5273875" cy="1193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457200">
                <a:defRPr sz="3600">
                  <a:solidFill>
                    <a:srgbClr val="444444"/>
                  </a:solidFill>
                  <a:latin typeface="Helvetica"/>
                  <a:ea typeface="Helvetica"/>
                  <a:cs typeface="Helvetica"/>
                  <a:sym typeface="Helvetica"/>
                </a:defRPr>
              </a:pPr>
              <a:r>
                <a:t>A disclosure regarding an</a:t>
              </a:r>
            </a:p>
            <a:p>
              <a:pPr defTabSz="457200">
                <a:defRPr sz="3600">
                  <a:solidFill>
                    <a:srgbClr val="444444"/>
                  </a:solidFill>
                  <a:latin typeface="Helvetica"/>
                  <a:ea typeface="Helvetica"/>
                  <a:cs typeface="Helvetica"/>
                  <a:sym typeface="Helvetica"/>
                </a:defRPr>
              </a:pPr>
              <a:r>
                <a:t>offender is made to you.</a:t>
              </a:r>
            </a:p>
          </p:txBody>
        </p:sp>
        <p:pic>
          <p:nvPicPr>
            <p:cNvPr id="466" name="check-solid.jpg" descr="check-solid.jpg"/>
            <p:cNvPicPr>
              <a:picLocks noChangeAspect="1"/>
            </p:cNvPicPr>
            <p:nvPr/>
          </p:nvPicPr>
          <p:blipFill>
            <a:blip r:embed="rId3"/>
            <a:stretch>
              <a:fillRect/>
            </a:stretch>
          </p:blipFill>
          <p:spPr>
            <a:xfrm>
              <a:off x="3067918" y="345270"/>
              <a:ext cx="632358" cy="632358"/>
            </a:xfrm>
            <a:prstGeom prst="rect">
              <a:avLst/>
            </a:prstGeom>
            <a:ln w="12700" cap="flat">
              <a:noFill/>
              <a:miter lim="400000"/>
            </a:ln>
            <a:effectLst/>
          </p:spPr>
        </p:pic>
      </p:grpSp>
      <p:grpSp>
        <p:nvGrpSpPr>
          <p:cNvPr id="471" name="Group"/>
          <p:cNvGrpSpPr/>
          <p:nvPr/>
        </p:nvGrpSpPr>
        <p:grpSpPr>
          <a:xfrm>
            <a:off x="8807902" y="5969731"/>
            <a:ext cx="6768196" cy="2849837"/>
            <a:chOff x="0" y="0"/>
            <a:chExt cx="6768194" cy="2849836"/>
          </a:xfrm>
        </p:grpSpPr>
        <p:sp>
          <p:nvSpPr>
            <p:cNvPr id="468" name="Rounded Rectangle"/>
            <p:cNvSpPr/>
            <p:nvPr/>
          </p:nvSpPr>
          <p:spPr>
            <a:xfrm>
              <a:off x="0" y="0"/>
              <a:ext cx="6768195" cy="2849837"/>
            </a:xfrm>
            <a:prstGeom prst="roundRect">
              <a:avLst>
                <a:gd name="adj" fmla="val 14899"/>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69" name="Indications of abuse are seen…"/>
            <p:cNvSpPr txBox="1"/>
            <p:nvPr/>
          </p:nvSpPr>
          <p:spPr>
            <a:xfrm>
              <a:off x="340413" y="975431"/>
              <a:ext cx="6087369" cy="1739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457200">
                <a:defRPr sz="3600">
                  <a:solidFill>
                    <a:srgbClr val="444444"/>
                  </a:solidFill>
                  <a:latin typeface="Helvetica"/>
                  <a:ea typeface="Helvetica"/>
                  <a:cs typeface="Helvetica"/>
                  <a:sym typeface="Helvetica"/>
                </a:defRPr>
              </a:pPr>
              <a:r>
                <a:t>Indications of abuse are seen</a:t>
              </a:r>
            </a:p>
            <a:p>
              <a:pPr defTabSz="457200">
                <a:defRPr sz="3600">
                  <a:solidFill>
                    <a:srgbClr val="444444"/>
                  </a:solidFill>
                  <a:latin typeface="Helvetica"/>
                  <a:ea typeface="Helvetica"/>
                  <a:cs typeface="Helvetica"/>
                  <a:sym typeface="Helvetica"/>
                </a:defRPr>
              </a:pPr>
              <a:r>
                <a:t>in artwork, play or </a:t>
              </a:r>
            </a:p>
            <a:p>
              <a:pPr defTabSz="457200">
                <a:defRPr sz="3600">
                  <a:solidFill>
                    <a:srgbClr val="444444"/>
                  </a:solidFill>
                  <a:latin typeface="Helvetica"/>
                  <a:ea typeface="Helvetica"/>
                  <a:cs typeface="Helvetica"/>
                  <a:sym typeface="Helvetica"/>
                </a:defRPr>
              </a:pPr>
              <a:r>
                <a:t>creative writing.</a:t>
              </a:r>
            </a:p>
          </p:txBody>
        </p:sp>
        <p:pic>
          <p:nvPicPr>
            <p:cNvPr id="470" name="check-solid.jpg" descr="check-solid.jpg"/>
            <p:cNvPicPr>
              <a:picLocks noChangeAspect="1"/>
            </p:cNvPicPr>
            <p:nvPr/>
          </p:nvPicPr>
          <p:blipFill>
            <a:blip r:embed="rId3"/>
            <a:stretch>
              <a:fillRect/>
            </a:stretch>
          </p:blipFill>
          <p:spPr>
            <a:xfrm>
              <a:off x="3067918" y="345270"/>
              <a:ext cx="632359" cy="632358"/>
            </a:xfrm>
            <a:prstGeom prst="rect">
              <a:avLst/>
            </a:prstGeom>
            <a:ln w="12700" cap="flat">
              <a:noFill/>
              <a:miter lim="400000"/>
            </a:ln>
            <a:effectLst/>
          </p:spPr>
        </p:pic>
      </p:grpSp>
      <p:grpSp>
        <p:nvGrpSpPr>
          <p:cNvPr id="475" name="Group"/>
          <p:cNvGrpSpPr/>
          <p:nvPr/>
        </p:nvGrpSpPr>
        <p:grpSpPr>
          <a:xfrm>
            <a:off x="15894449" y="6045140"/>
            <a:ext cx="6768196" cy="2849837"/>
            <a:chOff x="0" y="0"/>
            <a:chExt cx="6768194" cy="2849836"/>
          </a:xfrm>
        </p:grpSpPr>
        <p:sp>
          <p:nvSpPr>
            <p:cNvPr id="472" name="Rounded Rectangle"/>
            <p:cNvSpPr/>
            <p:nvPr/>
          </p:nvSpPr>
          <p:spPr>
            <a:xfrm>
              <a:off x="0" y="0"/>
              <a:ext cx="6768195" cy="2849837"/>
            </a:xfrm>
            <a:prstGeom prst="roundRect">
              <a:avLst>
                <a:gd name="adj" fmla="val 14899"/>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73" name="Abusive posts or grooming…"/>
            <p:cNvSpPr txBox="1"/>
            <p:nvPr/>
          </p:nvSpPr>
          <p:spPr>
            <a:xfrm>
              <a:off x="543898" y="959077"/>
              <a:ext cx="5680398" cy="1193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457200">
                <a:defRPr sz="3600">
                  <a:solidFill>
                    <a:srgbClr val="444444"/>
                  </a:solidFill>
                  <a:latin typeface="Helvetica"/>
                  <a:ea typeface="Helvetica"/>
                  <a:cs typeface="Helvetica"/>
                  <a:sym typeface="Helvetica"/>
                </a:defRPr>
              </a:pPr>
              <a:r>
                <a:t>Abusive posts or grooming </a:t>
              </a:r>
            </a:p>
            <a:p>
              <a:pPr defTabSz="457200">
                <a:defRPr sz="3600">
                  <a:solidFill>
                    <a:srgbClr val="444444"/>
                  </a:solidFill>
                  <a:latin typeface="Helvetica"/>
                  <a:ea typeface="Helvetica"/>
                  <a:cs typeface="Helvetica"/>
                  <a:sym typeface="Helvetica"/>
                </a:defRPr>
              </a:pPr>
              <a:r>
                <a:t>behaviour over the internet.</a:t>
              </a:r>
            </a:p>
          </p:txBody>
        </p:sp>
        <p:pic>
          <p:nvPicPr>
            <p:cNvPr id="474" name="check-solid.jpg" descr="check-solid.jpg"/>
            <p:cNvPicPr>
              <a:picLocks noChangeAspect="1"/>
            </p:cNvPicPr>
            <p:nvPr/>
          </p:nvPicPr>
          <p:blipFill>
            <a:blip r:embed="rId3"/>
            <a:stretch>
              <a:fillRect/>
            </a:stretch>
          </p:blipFill>
          <p:spPr>
            <a:xfrm>
              <a:off x="3126390" y="269861"/>
              <a:ext cx="632358" cy="632358"/>
            </a:xfrm>
            <a:prstGeom prst="rect">
              <a:avLst/>
            </a:prstGeom>
            <a:ln w="12700" cap="flat">
              <a:noFill/>
              <a:miter lim="400000"/>
            </a:ln>
            <a:effectLst/>
          </p:spPr>
        </p:pic>
      </p:grpSp>
      <p:grpSp>
        <p:nvGrpSpPr>
          <p:cNvPr id="479" name="Group"/>
          <p:cNvGrpSpPr/>
          <p:nvPr/>
        </p:nvGrpSpPr>
        <p:grpSpPr>
          <a:xfrm>
            <a:off x="1721355" y="9149439"/>
            <a:ext cx="6768196" cy="2736104"/>
            <a:chOff x="0" y="0"/>
            <a:chExt cx="6768194" cy="2736102"/>
          </a:xfrm>
        </p:grpSpPr>
        <p:sp>
          <p:nvSpPr>
            <p:cNvPr id="476" name="Rounded Rectangle"/>
            <p:cNvSpPr/>
            <p:nvPr/>
          </p:nvSpPr>
          <p:spPr>
            <a:xfrm>
              <a:off x="0" y="0"/>
              <a:ext cx="6768195" cy="2736103"/>
            </a:xfrm>
            <a:prstGeom prst="roundRect">
              <a:avLst>
                <a:gd name="adj" fmla="val 15518"/>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77" name="Anonymous sources…"/>
            <p:cNvSpPr txBox="1"/>
            <p:nvPr/>
          </p:nvSpPr>
          <p:spPr>
            <a:xfrm>
              <a:off x="1133833" y="910060"/>
              <a:ext cx="4383584" cy="1193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457200">
                <a:defRPr sz="3600">
                  <a:solidFill>
                    <a:srgbClr val="444444"/>
                  </a:solidFill>
                  <a:latin typeface="Helvetica"/>
                  <a:ea typeface="Helvetica"/>
                  <a:cs typeface="Helvetica"/>
                  <a:sym typeface="Helvetica"/>
                </a:defRPr>
              </a:pPr>
              <a:r>
                <a:t>Anonymous sources </a:t>
              </a:r>
            </a:p>
            <a:p>
              <a:pPr defTabSz="457200">
                <a:defRPr sz="3600">
                  <a:solidFill>
                    <a:srgbClr val="444444"/>
                  </a:solidFill>
                  <a:latin typeface="Helvetica"/>
                  <a:ea typeface="Helvetica"/>
                  <a:cs typeface="Helvetica"/>
                  <a:sym typeface="Helvetica"/>
                </a:defRPr>
              </a:pPr>
              <a:r>
                <a:t>tell of abuse</a:t>
              </a:r>
            </a:p>
          </p:txBody>
        </p:sp>
        <p:pic>
          <p:nvPicPr>
            <p:cNvPr id="478" name="check-solid.jpg" descr="check-solid.jpg"/>
            <p:cNvPicPr>
              <a:picLocks noChangeAspect="1"/>
            </p:cNvPicPr>
            <p:nvPr/>
          </p:nvPicPr>
          <p:blipFill>
            <a:blip r:embed="rId3"/>
            <a:stretch>
              <a:fillRect/>
            </a:stretch>
          </p:blipFill>
          <p:spPr>
            <a:xfrm>
              <a:off x="3067918" y="209344"/>
              <a:ext cx="632358" cy="632358"/>
            </a:xfrm>
            <a:prstGeom prst="rect">
              <a:avLst/>
            </a:prstGeom>
            <a:ln w="12700" cap="flat">
              <a:noFill/>
              <a:miter lim="400000"/>
            </a:ln>
            <a:effectLst/>
          </p:spPr>
        </p:pic>
      </p:grpSp>
      <p:grpSp>
        <p:nvGrpSpPr>
          <p:cNvPr id="483" name="Group"/>
          <p:cNvGrpSpPr/>
          <p:nvPr/>
        </p:nvGrpSpPr>
        <p:grpSpPr>
          <a:xfrm>
            <a:off x="8807902" y="9149439"/>
            <a:ext cx="6768196" cy="2736104"/>
            <a:chOff x="0" y="0"/>
            <a:chExt cx="6768194" cy="2736102"/>
          </a:xfrm>
        </p:grpSpPr>
        <p:sp>
          <p:nvSpPr>
            <p:cNvPr id="480" name="Rounded Rectangle"/>
            <p:cNvSpPr/>
            <p:nvPr/>
          </p:nvSpPr>
          <p:spPr>
            <a:xfrm>
              <a:off x="0" y="0"/>
              <a:ext cx="6768195" cy="2736103"/>
            </a:xfrm>
            <a:prstGeom prst="roundRect">
              <a:avLst>
                <a:gd name="adj" fmla="val 15518"/>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81" name="Through accidents that happen…"/>
            <p:cNvSpPr txBox="1"/>
            <p:nvPr/>
          </p:nvSpPr>
          <p:spPr>
            <a:xfrm>
              <a:off x="175102" y="910060"/>
              <a:ext cx="6417991" cy="1193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457200">
                <a:defRPr sz="3600">
                  <a:solidFill>
                    <a:srgbClr val="444444"/>
                  </a:solidFill>
                  <a:latin typeface="Helvetica"/>
                  <a:ea typeface="Helvetica"/>
                  <a:cs typeface="Helvetica"/>
                  <a:sym typeface="Helvetica"/>
                </a:defRPr>
              </a:pPr>
              <a:r>
                <a:t>Through accidents that happen</a:t>
              </a:r>
            </a:p>
            <a:p>
              <a:pPr defTabSz="457200">
                <a:defRPr sz="3600">
                  <a:solidFill>
                    <a:srgbClr val="444444"/>
                  </a:solidFill>
                  <a:latin typeface="Helvetica"/>
                  <a:ea typeface="Helvetica"/>
                  <a:cs typeface="Helvetica"/>
                  <a:sym typeface="Helvetica"/>
                </a:defRPr>
              </a:pPr>
              <a:r>
                <a:t>to a child or adult.</a:t>
              </a:r>
            </a:p>
          </p:txBody>
        </p:sp>
        <p:pic>
          <p:nvPicPr>
            <p:cNvPr id="482" name="check-solid.jpg" descr="check-solid.jpg"/>
            <p:cNvPicPr>
              <a:picLocks noChangeAspect="1"/>
            </p:cNvPicPr>
            <p:nvPr/>
          </p:nvPicPr>
          <p:blipFill>
            <a:blip r:embed="rId3"/>
            <a:stretch>
              <a:fillRect/>
            </a:stretch>
          </p:blipFill>
          <p:spPr>
            <a:xfrm>
              <a:off x="3067918" y="209344"/>
              <a:ext cx="632359" cy="632358"/>
            </a:xfrm>
            <a:prstGeom prst="rect">
              <a:avLst/>
            </a:prstGeom>
            <a:ln w="12700" cap="flat">
              <a:noFill/>
              <a:miter lim="400000"/>
            </a:ln>
            <a:effectLst/>
          </p:spPr>
        </p:pic>
      </p:grpSp>
      <p:grpSp>
        <p:nvGrpSpPr>
          <p:cNvPr id="487" name="Group"/>
          <p:cNvGrpSpPr/>
          <p:nvPr/>
        </p:nvGrpSpPr>
        <p:grpSpPr>
          <a:xfrm>
            <a:off x="15894449" y="9224848"/>
            <a:ext cx="6768196" cy="2585286"/>
            <a:chOff x="0" y="0"/>
            <a:chExt cx="6768194" cy="2585285"/>
          </a:xfrm>
        </p:grpSpPr>
        <p:sp>
          <p:nvSpPr>
            <p:cNvPr id="484" name="Rounded Rectangle"/>
            <p:cNvSpPr/>
            <p:nvPr/>
          </p:nvSpPr>
          <p:spPr>
            <a:xfrm>
              <a:off x="0" y="0"/>
              <a:ext cx="6768195" cy="2585286"/>
            </a:xfrm>
            <a:prstGeom prst="roundRect">
              <a:avLst>
                <a:gd name="adj" fmla="val 16424"/>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85" name="Suspicion is raised of…"/>
            <p:cNvSpPr txBox="1"/>
            <p:nvPr/>
          </p:nvSpPr>
          <p:spPr>
            <a:xfrm>
              <a:off x="520247" y="680926"/>
              <a:ext cx="5727701" cy="1778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defTabSz="457200">
                <a:defRPr sz="3700">
                  <a:solidFill>
                    <a:srgbClr val="444444"/>
                  </a:solidFill>
                  <a:latin typeface="Helvetica"/>
                  <a:ea typeface="Helvetica"/>
                  <a:cs typeface="Helvetica"/>
                  <a:sym typeface="Helvetica"/>
                </a:defRPr>
              </a:pPr>
              <a:r>
                <a:t>Suspicion is raised of </a:t>
              </a:r>
            </a:p>
            <a:p>
              <a:pPr defTabSz="457200">
                <a:defRPr sz="3700">
                  <a:solidFill>
                    <a:srgbClr val="444444"/>
                  </a:solidFill>
                  <a:latin typeface="Helvetica"/>
                  <a:ea typeface="Helvetica"/>
                  <a:cs typeface="Helvetica"/>
                  <a:sym typeface="Helvetica"/>
                </a:defRPr>
              </a:pPr>
              <a:r>
                <a:t>radicalisation or </a:t>
              </a:r>
            </a:p>
            <a:p>
              <a:pPr defTabSz="457200">
                <a:defRPr sz="3700">
                  <a:solidFill>
                    <a:srgbClr val="444444"/>
                  </a:solidFill>
                  <a:latin typeface="Helvetica"/>
                  <a:ea typeface="Helvetica"/>
                  <a:cs typeface="Helvetica"/>
                  <a:sym typeface="Helvetica"/>
                </a:defRPr>
              </a:pPr>
              <a:r>
                <a:t>human trafficking.</a:t>
              </a:r>
            </a:p>
          </p:txBody>
        </p:sp>
        <p:pic>
          <p:nvPicPr>
            <p:cNvPr id="486" name="check-solid.jpg" descr="check-solid.jpg"/>
            <p:cNvPicPr>
              <a:picLocks noChangeAspect="1"/>
            </p:cNvPicPr>
            <p:nvPr/>
          </p:nvPicPr>
          <p:blipFill>
            <a:blip r:embed="rId3"/>
            <a:stretch>
              <a:fillRect/>
            </a:stretch>
          </p:blipFill>
          <p:spPr>
            <a:xfrm>
              <a:off x="3064727" y="97601"/>
              <a:ext cx="638741" cy="638741"/>
            </a:xfrm>
            <a:prstGeom prst="rect">
              <a:avLst/>
            </a:prstGeom>
            <a:ln w="12700" cap="flat">
              <a:noFill/>
              <a:miter lim="400000"/>
            </a:ln>
            <a:effectLst/>
          </p:spPr>
        </p:pic>
      </p:grpSp>
      <p:sp>
        <p:nvSpPr>
          <p:cNvPr id="488"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489" name="Rounded Rectangle"/>
          <p:cNvSpPr/>
          <p:nvPr/>
        </p:nvSpPr>
        <p:spPr>
          <a:xfrm>
            <a:off x="-127000" y="13448673"/>
            <a:ext cx="9208344"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490"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49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92"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493" name="How might I find out about abuse?"/>
          <p:cNvSpPr txBox="1"/>
          <p:nvPr/>
        </p:nvSpPr>
        <p:spPr>
          <a:xfrm>
            <a:off x="149198" y="482006"/>
            <a:ext cx="6990056"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How might I find out about abuse?</a:t>
            </a:r>
          </a:p>
        </p:txBody>
      </p:sp>
      <p:pic>
        <p:nvPicPr>
          <p:cNvPr id="494" name="logo.jpg" descr="logo.jpg"/>
          <p:cNvPicPr>
            <a:picLocks noChangeAspect="1"/>
          </p:cNvPicPr>
          <p:nvPr/>
        </p:nvPicPr>
        <p:blipFill>
          <a:blip r:embed="rId4"/>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55"/>
                                        </p:tgtEl>
                                        <p:attrNameLst>
                                          <p:attrName>style.visibility</p:attrName>
                                        </p:attrNameLst>
                                      </p:cBhvr>
                                      <p:to>
                                        <p:strVal val="visible"/>
                                      </p:to>
                                    </p:set>
                                    <p:anim calcmode="lin" valueType="num">
                                      <p:cBhvr>
                                        <p:cTn id="7" dur="700" fill="hold"/>
                                        <p:tgtEl>
                                          <p:spTgt spid="455"/>
                                        </p:tgtEl>
                                        <p:attrNameLst>
                                          <p:attrName>ppt_w</p:attrName>
                                        </p:attrNameLst>
                                      </p:cBhvr>
                                      <p:tavLst>
                                        <p:tav tm="0">
                                          <p:val>
                                            <p:fltVal val="0"/>
                                          </p:val>
                                        </p:tav>
                                        <p:tav tm="100000">
                                          <p:val>
                                            <p:strVal val="#ppt_w"/>
                                          </p:val>
                                        </p:tav>
                                      </p:tavLst>
                                    </p:anim>
                                    <p:anim calcmode="lin" valueType="num">
                                      <p:cBhvr>
                                        <p:cTn id="8" dur="700" fill="hold"/>
                                        <p:tgtEl>
                                          <p:spTgt spid="45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459"/>
                                        </p:tgtEl>
                                        <p:attrNameLst>
                                          <p:attrName>style.visibility</p:attrName>
                                        </p:attrNameLst>
                                      </p:cBhvr>
                                      <p:to>
                                        <p:strVal val="visible"/>
                                      </p:to>
                                    </p:set>
                                    <p:anim calcmode="lin" valueType="num">
                                      <p:cBhvr>
                                        <p:cTn id="13" dur="700" fill="hold"/>
                                        <p:tgtEl>
                                          <p:spTgt spid="459"/>
                                        </p:tgtEl>
                                        <p:attrNameLst>
                                          <p:attrName>ppt_w</p:attrName>
                                        </p:attrNameLst>
                                      </p:cBhvr>
                                      <p:tavLst>
                                        <p:tav tm="0">
                                          <p:val>
                                            <p:fltVal val="0"/>
                                          </p:val>
                                        </p:tav>
                                        <p:tav tm="100000">
                                          <p:val>
                                            <p:strVal val="#ppt_w"/>
                                          </p:val>
                                        </p:tav>
                                      </p:tavLst>
                                    </p:anim>
                                    <p:anim calcmode="lin" valueType="num">
                                      <p:cBhvr>
                                        <p:cTn id="14" dur="700" fill="hold"/>
                                        <p:tgtEl>
                                          <p:spTgt spid="45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463"/>
                                        </p:tgtEl>
                                        <p:attrNameLst>
                                          <p:attrName>style.visibility</p:attrName>
                                        </p:attrNameLst>
                                      </p:cBhvr>
                                      <p:to>
                                        <p:strVal val="visible"/>
                                      </p:to>
                                    </p:set>
                                    <p:anim calcmode="lin" valueType="num">
                                      <p:cBhvr>
                                        <p:cTn id="19" dur="700" fill="hold"/>
                                        <p:tgtEl>
                                          <p:spTgt spid="463"/>
                                        </p:tgtEl>
                                        <p:attrNameLst>
                                          <p:attrName>ppt_w</p:attrName>
                                        </p:attrNameLst>
                                      </p:cBhvr>
                                      <p:tavLst>
                                        <p:tav tm="0">
                                          <p:val>
                                            <p:fltVal val="0"/>
                                          </p:val>
                                        </p:tav>
                                        <p:tav tm="100000">
                                          <p:val>
                                            <p:strVal val="#ppt_w"/>
                                          </p:val>
                                        </p:tav>
                                      </p:tavLst>
                                    </p:anim>
                                    <p:anim calcmode="lin" valueType="num">
                                      <p:cBhvr>
                                        <p:cTn id="20" dur="700" fill="hold"/>
                                        <p:tgtEl>
                                          <p:spTgt spid="46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467"/>
                                        </p:tgtEl>
                                        <p:attrNameLst>
                                          <p:attrName>style.visibility</p:attrName>
                                        </p:attrNameLst>
                                      </p:cBhvr>
                                      <p:to>
                                        <p:strVal val="visible"/>
                                      </p:to>
                                    </p:set>
                                    <p:anim calcmode="lin" valueType="num">
                                      <p:cBhvr>
                                        <p:cTn id="25" dur="700" fill="hold"/>
                                        <p:tgtEl>
                                          <p:spTgt spid="467"/>
                                        </p:tgtEl>
                                        <p:attrNameLst>
                                          <p:attrName>ppt_w</p:attrName>
                                        </p:attrNameLst>
                                      </p:cBhvr>
                                      <p:tavLst>
                                        <p:tav tm="0">
                                          <p:val>
                                            <p:fltVal val="0"/>
                                          </p:val>
                                        </p:tav>
                                        <p:tav tm="100000">
                                          <p:val>
                                            <p:strVal val="#ppt_w"/>
                                          </p:val>
                                        </p:tav>
                                      </p:tavLst>
                                    </p:anim>
                                    <p:anim calcmode="lin" valueType="num">
                                      <p:cBhvr>
                                        <p:cTn id="26" dur="700" fill="hold"/>
                                        <p:tgtEl>
                                          <p:spTgt spid="46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471"/>
                                        </p:tgtEl>
                                        <p:attrNameLst>
                                          <p:attrName>style.visibility</p:attrName>
                                        </p:attrNameLst>
                                      </p:cBhvr>
                                      <p:to>
                                        <p:strVal val="visible"/>
                                      </p:to>
                                    </p:set>
                                    <p:anim calcmode="lin" valueType="num">
                                      <p:cBhvr>
                                        <p:cTn id="31" dur="700" fill="hold"/>
                                        <p:tgtEl>
                                          <p:spTgt spid="471"/>
                                        </p:tgtEl>
                                        <p:attrNameLst>
                                          <p:attrName>ppt_w</p:attrName>
                                        </p:attrNameLst>
                                      </p:cBhvr>
                                      <p:tavLst>
                                        <p:tav tm="0">
                                          <p:val>
                                            <p:fltVal val="0"/>
                                          </p:val>
                                        </p:tav>
                                        <p:tav tm="100000">
                                          <p:val>
                                            <p:strVal val="#ppt_w"/>
                                          </p:val>
                                        </p:tav>
                                      </p:tavLst>
                                    </p:anim>
                                    <p:anim calcmode="lin" valueType="num">
                                      <p:cBhvr>
                                        <p:cTn id="32" dur="700" fill="hold"/>
                                        <p:tgtEl>
                                          <p:spTgt spid="47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6" nodeType="clickEffect">
                                  <p:stCondLst>
                                    <p:cond delay="0"/>
                                  </p:stCondLst>
                                  <p:iterate>
                                    <p:tmAbs val="0"/>
                                  </p:iterate>
                                  <p:childTnLst>
                                    <p:set>
                                      <p:cBhvr>
                                        <p:cTn id="36" fill="hold"/>
                                        <p:tgtEl>
                                          <p:spTgt spid="475"/>
                                        </p:tgtEl>
                                        <p:attrNameLst>
                                          <p:attrName>style.visibility</p:attrName>
                                        </p:attrNameLst>
                                      </p:cBhvr>
                                      <p:to>
                                        <p:strVal val="visible"/>
                                      </p:to>
                                    </p:set>
                                    <p:anim calcmode="lin" valueType="num">
                                      <p:cBhvr>
                                        <p:cTn id="37" dur="700" fill="hold"/>
                                        <p:tgtEl>
                                          <p:spTgt spid="475"/>
                                        </p:tgtEl>
                                        <p:attrNameLst>
                                          <p:attrName>ppt_w</p:attrName>
                                        </p:attrNameLst>
                                      </p:cBhvr>
                                      <p:tavLst>
                                        <p:tav tm="0">
                                          <p:val>
                                            <p:fltVal val="0"/>
                                          </p:val>
                                        </p:tav>
                                        <p:tav tm="100000">
                                          <p:val>
                                            <p:strVal val="#ppt_w"/>
                                          </p:val>
                                        </p:tav>
                                      </p:tavLst>
                                    </p:anim>
                                    <p:anim calcmode="lin" valueType="num">
                                      <p:cBhvr>
                                        <p:cTn id="38" dur="700" fill="hold"/>
                                        <p:tgtEl>
                                          <p:spTgt spid="47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7" nodeType="clickEffect">
                                  <p:stCondLst>
                                    <p:cond delay="0"/>
                                  </p:stCondLst>
                                  <p:iterate>
                                    <p:tmAbs val="0"/>
                                  </p:iterate>
                                  <p:childTnLst>
                                    <p:set>
                                      <p:cBhvr>
                                        <p:cTn id="42" fill="hold"/>
                                        <p:tgtEl>
                                          <p:spTgt spid="479"/>
                                        </p:tgtEl>
                                        <p:attrNameLst>
                                          <p:attrName>style.visibility</p:attrName>
                                        </p:attrNameLst>
                                      </p:cBhvr>
                                      <p:to>
                                        <p:strVal val="visible"/>
                                      </p:to>
                                    </p:set>
                                    <p:anim calcmode="lin" valueType="num">
                                      <p:cBhvr>
                                        <p:cTn id="43" dur="700" fill="hold"/>
                                        <p:tgtEl>
                                          <p:spTgt spid="479"/>
                                        </p:tgtEl>
                                        <p:attrNameLst>
                                          <p:attrName>ppt_w</p:attrName>
                                        </p:attrNameLst>
                                      </p:cBhvr>
                                      <p:tavLst>
                                        <p:tav tm="0">
                                          <p:val>
                                            <p:fltVal val="0"/>
                                          </p:val>
                                        </p:tav>
                                        <p:tav tm="100000">
                                          <p:val>
                                            <p:strVal val="#ppt_w"/>
                                          </p:val>
                                        </p:tav>
                                      </p:tavLst>
                                    </p:anim>
                                    <p:anim calcmode="lin" valueType="num">
                                      <p:cBhvr>
                                        <p:cTn id="44" dur="700" fill="hold"/>
                                        <p:tgtEl>
                                          <p:spTgt spid="47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8" nodeType="clickEffect">
                                  <p:stCondLst>
                                    <p:cond delay="0"/>
                                  </p:stCondLst>
                                  <p:iterate>
                                    <p:tmAbs val="0"/>
                                  </p:iterate>
                                  <p:childTnLst>
                                    <p:set>
                                      <p:cBhvr>
                                        <p:cTn id="48" fill="hold"/>
                                        <p:tgtEl>
                                          <p:spTgt spid="483"/>
                                        </p:tgtEl>
                                        <p:attrNameLst>
                                          <p:attrName>style.visibility</p:attrName>
                                        </p:attrNameLst>
                                      </p:cBhvr>
                                      <p:to>
                                        <p:strVal val="visible"/>
                                      </p:to>
                                    </p:set>
                                    <p:anim calcmode="lin" valueType="num">
                                      <p:cBhvr>
                                        <p:cTn id="49" dur="700" fill="hold"/>
                                        <p:tgtEl>
                                          <p:spTgt spid="483"/>
                                        </p:tgtEl>
                                        <p:attrNameLst>
                                          <p:attrName>ppt_w</p:attrName>
                                        </p:attrNameLst>
                                      </p:cBhvr>
                                      <p:tavLst>
                                        <p:tav tm="0">
                                          <p:val>
                                            <p:fltVal val="0"/>
                                          </p:val>
                                        </p:tav>
                                        <p:tav tm="100000">
                                          <p:val>
                                            <p:strVal val="#ppt_w"/>
                                          </p:val>
                                        </p:tav>
                                      </p:tavLst>
                                    </p:anim>
                                    <p:anim calcmode="lin" valueType="num">
                                      <p:cBhvr>
                                        <p:cTn id="50" dur="700" fill="hold"/>
                                        <p:tgtEl>
                                          <p:spTgt spid="48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9" nodeType="clickEffect">
                                  <p:stCondLst>
                                    <p:cond delay="0"/>
                                  </p:stCondLst>
                                  <p:iterate>
                                    <p:tmAbs val="0"/>
                                  </p:iterate>
                                  <p:childTnLst>
                                    <p:set>
                                      <p:cBhvr>
                                        <p:cTn id="54" fill="hold"/>
                                        <p:tgtEl>
                                          <p:spTgt spid="487"/>
                                        </p:tgtEl>
                                        <p:attrNameLst>
                                          <p:attrName>style.visibility</p:attrName>
                                        </p:attrNameLst>
                                      </p:cBhvr>
                                      <p:to>
                                        <p:strVal val="visible"/>
                                      </p:to>
                                    </p:set>
                                    <p:anim calcmode="lin" valueType="num">
                                      <p:cBhvr>
                                        <p:cTn id="55" dur="700" fill="hold"/>
                                        <p:tgtEl>
                                          <p:spTgt spid="487"/>
                                        </p:tgtEl>
                                        <p:attrNameLst>
                                          <p:attrName>ppt_w</p:attrName>
                                        </p:attrNameLst>
                                      </p:cBhvr>
                                      <p:tavLst>
                                        <p:tav tm="0">
                                          <p:val>
                                            <p:fltVal val="0"/>
                                          </p:val>
                                        </p:tav>
                                        <p:tav tm="100000">
                                          <p:val>
                                            <p:strVal val="#ppt_w"/>
                                          </p:val>
                                        </p:tav>
                                      </p:tavLst>
                                    </p:anim>
                                    <p:anim calcmode="lin" valueType="num">
                                      <p:cBhvr>
                                        <p:cTn id="56" dur="700" fill="hold"/>
                                        <p:tgtEl>
                                          <p:spTgt spid="4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1" animBg="1" advAuto="0"/>
      <p:bldP spid="459" grpId="2" animBg="1" advAuto="0"/>
      <p:bldP spid="463" grpId="3" animBg="1" advAuto="0"/>
      <p:bldP spid="467" grpId="4" animBg="1" advAuto="0"/>
      <p:bldP spid="471" grpId="5" animBg="1" advAuto="0"/>
      <p:bldP spid="475" grpId="6" animBg="1" advAuto="0"/>
      <p:bldP spid="479" grpId="7" animBg="1" advAuto="0"/>
      <p:bldP spid="483" grpId="8" animBg="1" advAuto="0"/>
      <p:bldP spid="487" grpId="9"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edestrians.jpg" descr="pedestrians.jpg"/>
          <p:cNvPicPr>
            <a:picLocks noChangeAspect="1"/>
          </p:cNvPicPr>
          <p:nvPr/>
        </p:nvPicPr>
        <p:blipFill>
          <a:blip r:embed="rId2"/>
          <a:srcRect b="25130"/>
          <a:stretch>
            <a:fillRect/>
          </a:stretch>
        </p:blipFill>
        <p:spPr>
          <a:xfrm>
            <a:off x="-1325125" y="-115293"/>
            <a:ext cx="27952779" cy="13946561"/>
          </a:xfrm>
          <a:prstGeom prst="rect">
            <a:avLst/>
          </a:prstGeom>
          <a:ln w="12700">
            <a:miter lim="400000"/>
          </a:ln>
        </p:spPr>
      </p:pic>
      <p:grpSp>
        <p:nvGrpSpPr>
          <p:cNvPr id="168" name="Group"/>
          <p:cNvGrpSpPr/>
          <p:nvPr/>
        </p:nvGrpSpPr>
        <p:grpSpPr>
          <a:xfrm>
            <a:off x="877283" y="3303204"/>
            <a:ext cx="4446283" cy="8350176"/>
            <a:chOff x="0" y="0"/>
            <a:chExt cx="4446282" cy="8350174"/>
          </a:xfrm>
        </p:grpSpPr>
        <p:sp>
          <p:nvSpPr>
            <p:cNvPr id="164" name="Rectangle"/>
            <p:cNvSpPr/>
            <p:nvPr/>
          </p:nvSpPr>
          <p:spPr>
            <a:xfrm>
              <a:off x="0" y="0"/>
              <a:ext cx="4446283" cy="8350175"/>
            </a:xfrm>
            <a:prstGeom prst="rect">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5" name="1"/>
            <p:cNvSpPr txBox="1"/>
            <p:nvPr/>
          </p:nvSpPr>
          <p:spPr>
            <a:xfrm>
              <a:off x="1950624" y="1086422"/>
              <a:ext cx="545034" cy="10189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6100" b="1">
                  <a:solidFill>
                    <a:srgbClr val="FFFFFF"/>
                  </a:solidFill>
                </a:defRPr>
              </a:lvl1pPr>
            </a:lstStyle>
            <a:p>
              <a:r>
                <a:rPr dirty="0"/>
                <a:t>1</a:t>
              </a:r>
            </a:p>
          </p:txBody>
        </p:sp>
        <p:sp>
          <p:nvSpPr>
            <p:cNvPr id="166" name="Circle"/>
            <p:cNvSpPr/>
            <p:nvPr/>
          </p:nvSpPr>
          <p:spPr>
            <a:xfrm>
              <a:off x="1289446" y="659313"/>
              <a:ext cx="1867390" cy="1873148"/>
            </a:xfrm>
            <a:prstGeom prst="ellipse">
              <a:avLst/>
            </a:prstGeom>
            <a:noFill/>
            <a:ln w="127000" cap="flat">
              <a:solidFill>
                <a:srgbClr val="FFFFFF"/>
              </a:solidFill>
              <a:prstDash val="solid"/>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7" name="Safeguarding…"/>
            <p:cNvSpPr txBox="1"/>
            <p:nvPr/>
          </p:nvSpPr>
          <p:spPr>
            <a:xfrm>
              <a:off x="103066" y="3280386"/>
              <a:ext cx="4240150" cy="3131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900" b="1">
                  <a:solidFill>
                    <a:srgbClr val="FFFFFF"/>
                  </a:solidFill>
                </a:defRPr>
              </a:pPr>
              <a:r>
                <a:t>Safeguarding </a:t>
              </a:r>
            </a:p>
            <a:p>
              <a:pPr>
                <a:defRPr sz="4900" b="1">
                  <a:solidFill>
                    <a:srgbClr val="FFFFFF"/>
                  </a:solidFill>
                </a:defRPr>
              </a:pPr>
              <a:r>
                <a:t>and the </a:t>
              </a:r>
            </a:p>
            <a:p>
              <a:pPr>
                <a:defRPr sz="4900" b="1">
                  <a:solidFill>
                    <a:srgbClr val="FFFFFF"/>
                  </a:solidFill>
                </a:defRPr>
              </a:pPr>
              <a:r>
                <a:t>Christian </a:t>
              </a:r>
            </a:p>
            <a:p>
              <a:pPr>
                <a:defRPr sz="4900" b="1">
                  <a:solidFill>
                    <a:srgbClr val="FFFFFF"/>
                  </a:solidFill>
                </a:defRPr>
              </a:pPr>
              <a:r>
                <a:t>faith</a:t>
              </a:r>
            </a:p>
          </p:txBody>
        </p:sp>
      </p:grpSp>
      <p:grpSp>
        <p:nvGrpSpPr>
          <p:cNvPr id="173" name="Group"/>
          <p:cNvGrpSpPr/>
          <p:nvPr/>
        </p:nvGrpSpPr>
        <p:grpSpPr>
          <a:xfrm>
            <a:off x="5406145" y="3303204"/>
            <a:ext cx="4446283" cy="8350176"/>
            <a:chOff x="0" y="0"/>
            <a:chExt cx="4446282" cy="8350174"/>
          </a:xfrm>
        </p:grpSpPr>
        <p:sp>
          <p:nvSpPr>
            <p:cNvPr id="169" name="Rectangle"/>
            <p:cNvSpPr/>
            <p:nvPr/>
          </p:nvSpPr>
          <p:spPr>
            <a:xfrm>
              <a:off x="0" y="0"/>
              <a:ext cx="4446283" cy="8350175"/>
            </a:xfrm>
            <a:prstGeom prst="rect">
              <a:avLst/>
            </a:prstGeom>
            <a:solidFill>
              <a:srgbClr val="F9C843"/>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0" name="2"/>
            <p:cNvSpPr txBox="1"/>
            <p:nvPr/>
          </p:nvSpPr>
          <p:spPr>
            <a:xfrm>
              <a:off x="2014124" y="1086422"/>
              <a:ext cx="545035" cy="10189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6100" b="1">
                  <a:solidFill>
                    <a:srgbClr val="FFFFFF"/>
                  </a:solidFill>
                </a:defRPr>
              </a:lvl1pPr>
            </a:lstStyle>
            <a:p>
              <a:r>
                <a:t>2</a:t>
              </a:r>
            </a:p>
          </p:txBody>
        </p:sp>
        <p:sp>
          <p:nvSpPr>
            <p:cNvPr id="171" name="Circle"/>
            <p:cNvSpPr/>
            <p:nvPr/>
          </p:nvSpPr>
          <p:spPr>
            <a:xfrm>
              <a:off x="1352946" y="659313"/>
              <a:ext cx="1867390" cy="1873148"/>
            </a:xfrm>
            <a:prstGeom prst="ellipse">
              <a:avLst/>
            </a:prstGeom>
            <a:noFill/>
            <a:ln w="127000" cap="flat">
              <a:solidFill>
                <a:srgbClr val="FFFFFF"/>
              </a:solidFill>
              <a:prstDash val="solid"/>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2" name="Safeguarding…"/>
            <p:cNvSpPr txBox="1"/>
            <p:nvPr/>
          </p:nvSpPr>
          <p:spPr>
            <a:xfrm>
              <a:off x="103066" y="3280386"/>
              <a:ext cx="4240150" cy="3131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900" b="1">
                  <a:solidFill>
                    <a:srgbClr val="FFFFFF"/>
                  </a:solidFill>
                </a:defRPr>
              </a:pPr>
              <a:r>
                <a:t>Safeguarding </a:t>
              </a:r>
            </a:p>
            <a:p>
              <a:pPr>
                <a:defRPr sz="4900" b="1">
                  <a:solidFill>
                    <a:srgbClr val="FFFFFF"/>
                  </a:solidFill>
                </a:defRPr>
              </a:pPr>
              <a:r>
                <a:t>Abuse </a:t>
              </a:r>
            </a:p>
            <a:p>
              <a:pPr>
                <a:defRPr sz="4900" b="1">
                  <a:solidFill>
                    <a:srgbClr val="FFFFFF"/>
                  </a:solidFill>
                </a:defRPr>
              </a:pPr>
              <a:r>
                <a:t>And</a:t>
              </a:r>
            </a:p>
            <a:p>
              <a:pPr>
                <a:defRPr sz="4900" b="1">
                  <a:solidFill>
                    <a:srgbClr val="FFFFFF"/>
                  </a:solidFill>
                </a:defRPr>
              </a:pPr>
              <a:r>
                <a:t>Grooming</a:t>
              </a:r>
            </a:p>
          </p:txBody>
        </p:sp>
      </p:grpSp>
      <p:grpSp>
        <p:nvGrpSpPr>
          <p:cNvPr id="178" name="Group"/>
          <p:cNvGrpSpPr/>
          <p:nvPr/>
        </p:nvGrpSpPr>
        <p:grpSpPr>
          <a:xfrm>
            <a:off x="9927569" y="3303204"/>
            <a:ext cx="4446283" cy="8350176"/>
            <a:chOff x="0" y="0"/>
            <a:chExt cx="4446282" cy="8350174"/>
          </a:xfrm>
        </p:grpSpPr>
        <p:sp>
          <p:nvSpPr>
            <p:cNvPr id="174" name="Rectangle"/>
            <p:cNvSpPr/>
            <p:nvPr/>
          </p:nvSpPr>
          <p:spPr>
            <a:xfrm>
              <a:off x="0" y="0"/>
              <a:ext cx="4446283" cy="8350175"/>
            </a:xfrm>
            <a:prstGeom prst="rect">
              <a:avLst/>
            </a:prstGeom>
            <a:solidFill>
              <a:srgbClr val="64A63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5" name="3"/>
            <p:cNvSpPr txBox="1"/>
            <p:nvPr/>
          </p:nvSpPr>
          <p:spPr>
            <a:xfrm>
              <a:off x="2085063" y="1086422"/>
              <a:ext cx="545034" cy="10189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6100" b="1">
                  <a:solidFill>
                    <a:srgbClr val="FFFFFF"/>
                  </a:solidFill>
                </a:defRPr>
              </a:lvl1pPr>
            </a:lstStyle>
            <a:p>
              <a:r>
                <a:t>3</a:t>
              </a:r>
            </a:p>
          </p:txBody>
        </p:sp>
        <p:sp>
          <p:nvSpPr>
            <p:cNvPr id="176" name="Circle"/>
            <p:cNvSpPr/>
            <p:nvPr/>
          </p:nvSpPr>
          <p:spPr>
            <a:xfrm>
              <a:off x="1423885" y="659313"/>
              <a:ext cx="1867389" cy="1873148"/>
            </a:xfrm>
            <a:prstGeom prst="ellipse">
              <a:avLst/>
            </a:prstGeom>
            <a:noFill/>
            <a:ln w="127000" cap="flat">
              <a:solidFill>
                <a:srgbClr val="FFFFFF"/>
              </a:solidFill>
              <a:prstDash val="solid"/>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7" name="Safeguarding…"/>
            <p:cNvSpPr txBox="1"/>
            <p:nvPr/>
          </p:nvSpPr>
          <p:spPr>
            <a:xfrm>
              <a:off x="103066" y="3139636"/>
              <a:ext cx="4240150" cy="1607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900" b="1">
                  <a:solidFill>
                    <a:srgbClr val="FFFFFF"/>
                  </a:solidFill>
                </a:defRPr>
              </a:pPr>
              <a:r>
                <a:t>Safeguarding </a:t>
              </a:r>
            </a:p>
            <a:p>
              <a:pPr>
                <a:defRPr sz="4900" b="1">
                  <a:solidFill>
                    <a:srgbClr val="FFFFFF"/>
                  </a:solidFill>
                </a:defRPr>
              </a:pPr>
              <a:r>
                <a:t>Scenarios</a:t>
              </a:r>
            </a:p>
          </p:txBody>
        </p:sp>
      </p:grpSp>
      <p:grpSp>
        <p:nvGrpSpPr>
          <p:cNvPr id="183" name="Group"/>
          <p:cNvGrpSpPr/>
          <p:nvPr/>
        </p:nvGrpSpPr>
        <p:grpSpPr>
          <a:xfrm>
            <a:off x="14531571" y="3303204"/>
            <a:ext cx="4446284" cy="8350176"/>
            <a:chOff x="0" y="0"/>
            <a:chExt cx="4446282" cy="8350174"/>
          </a:xfrm>
        </p:grpSpPr>
        <p:sp>
          <p:nvSpPr>
            <p:cNvPr id="179" name="Rectangle"/>
            <p:cNvSpPr/>
            <p:nvPr/>
          </p:nvSpPr>
          <p:spPr>
            <a:xfrm>
              <a:off x="0" y="0"/>
              <a:ext cx="4446283" cy="8350175"/>
            </a:xfrm>
            <a:prstGeom prst="rect">
              <a:avLst/>
            </a:prstGeom>
            <a:solidFill>
              <a:schemeClr val="accent1">
                <a:lumOff val="-13575"/>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0" name="Circle"/>
            <p:cNvSpPr/>
            <p:nvPr/>
          </p:nvSpPr>
          <p:spPr>
            <a:xfrm>
              <a:off x="1251877" y="659313"/>
              <a:ext cx="1867389" cy="1873148"/>
            </a:xfrm>
            <a:prstGeom prst="ellipse">
              <a:avLst/>
            </a:prstGeom>
            <a:noFill/>
            <a:ln w="127000" cap="flat">
              <a:solidFill>
                <a:srgbClr val="FFFFFF"/>
              </a:solidFill>
              <a:prstDash val="solid"/>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1" name="4"/>
            <p:cNvSpPr txBox="1"/>
            <p:nvPr/>
          </p:nvSpPr>
          <p:spPr>
            <a:xfrm>
              <a:off x="1950625" y="1086422"/>
              <a:ext cx="545034" cy="10189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6100" b="1">
                  <a:solidFill>
                    <a:srgbClr val="FFFFFF"/>
                  </a:solidFill>
                </a:defRPr>
              </a:lvl1pPr>
            </a:lstStyle>
            <a:p>
              <a:r>
                <a:t>4</a:t>
              </a:r>
            </a:p>
          </p:txBody>
        </p:sp>
        <p:sp>
          <p:nvSpPr>
            <p:cNvPr id="182" name="Responding…"/>
            <p:cNvSpPr txBox="1"/>
            <p:nvPr/>
          </p:nvSpPr>
          <p:spPr>
            <a:xfrm>
              <a:off x="385902" y="3280386"/>
              <a:ext cx="3674479" cy="3131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900" b="1">
                  <a:solidFill>
                    <a:srgbClr val="FFFFFF"/>
                  </a:solidFill>
                </a:defRPr>
              </a:pPr>
              <a:r>
                <a:t>Responding</a:t>
              </a:r>
            </a:p>
            <a:p>
              <a:pPr>
                <a:defRPr sz="4900" b="1">
                  <a:solidFill>
                    <a:srgbClr val="FFFFFF"/>
                  </a:solidFill>
                </a:defRPr>
              </a:pPr>
              <a:r>
                <a:t>individually </a:t>
              </a:r>
            </a:p>
            <a:p>
              <a:pPr>
                <a:defRPr sz="4900" b="1">
                  <a:solidFill>
                    <a:srgbClr val="FFFFFF"/>
                  </a:solidFill>
                </a:defRPr>
              </a:pPr>
              <a:r>
                <a:t>and</a:t>
              </a:r>
            </a:p>
            <a:p>
              <a:pPr>
                <a:defRPr sz="4900" b="1">
                  <a:solidFill>
                    <a:srgbClr val="FFFFFF"/>
                  </a:solidFill>
                </a:defRPr>
              </a:pPr>
              <a:r>
                <a:t>collectively</a:t>
              </a:r>
            </a:p>
          </p:txBody>
        </p:sp>
      </p:grpSp>
      <p:grpSp>
        <p:nvGrpSpPr>
          <p:cNvPr id="188" name="Group"/>
          <p:cNvGrpSpPr/>
          <p:nvPr/>
        </p:nvGrpSpPr>
        <p:grpSpPr>
          <a:xfrm>
            <a:off x="19060435" y="3303204"/>
            <a:ext cx="4446283" cy="8350176"/>
            <a:chOff x="0" y="0"/>
            <a:chExt cx="4446282" cy="8350174"/>
          </a:xfrm>
        </p:grpSpPr>
        <p:sp>
          <p:nvSpPr>
            <p:cNvPr id="184" name="Rectangle"/>
            <p:cNvSpPr/>
            <p:nvPr/>
          </p:nvSpPr>
          <p:spPr>
            <a:xfrm>
              <a:off x="0" y="0"/>
              <a:ext cx="4446283" cy="8350175"/>
            </a:xfrm>
            <a:prstGeom prst="rect">
              <a:avLst/>
            </a:prstGeom>
            <a:solidFill>
              <a:srgbClr val="8A2973"/>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5" name="Circle"/>
            <p:cNvSpPr/>
            <p:nvPr/>
          </p:nvSpPr>
          <p:spPr>
            <a:xfrm>
              <a:off x="1475744" y="659313"/>
              <a:ext cx="1867389" cy="1873148"/>
            </a:xfrm>
            <a:prstGeom prst="ellipse">
              <a:avLst/>
            </a:prstGeom>
            <a:noFill/>
            <a:ln w="127000" cap="flat">
              <a:solidFill>
                <a:srgbClr val="FFFFFF"/>
              </a:solidFill>
              <a:prstDash val="solid"/>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6" name="5"/>
            <p:cNvSpPr txBox="1"/>
            <p:nvPr/>
          </p:nvSpPr>
          <p:spPr>
            <a:xfrm>
              <a:off x="2136922" y="1086422"/>
              <a:ext cx="545034" cy="10189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6100" b="1">
                  <a:solidFill>
                    <a:srgbClr val="FFFFFF"/>
                  </a:solidFill>
                </a:defRPr>
              </a:lvl1pPr>
            </a:lstStyle>
            <a:p>
              <a:r>
                <a:t>5</a:t>
              </a:r>
            </a:p>
          </p:txBody>
        </p:sp>
        <p:sp>
          <p:nvSpPr>
            <p:cNvPr id="187" name="Assessed…"/>
            <p:cNvSpPr txBox="1"/>
            <p:nvPr/>
          </p:nvSpPr>
          <p:spPr>
            <a:xfrm>
              <a:off x="737189" y="3139636"/>
              <a:ext cx="2971903" cy="1607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900" b="1">
                  <a:solidFill>
                    <a:srgbClr val="FFFFFF"/>
                  </a:solidFill>
                </a:defRPr>
              </a:pPr>
              <a:r>
                <a:t>Assessed</a:t>
              </a:r>
            </a:p>
            <a:p>
              <a:pPr>
                <a:defRPr sz="4900" b="1">
                  <a:solidFill>
                    <a:srgbClr val="FFFFFF"/>
                  </a:solidFill>
                </a:defRPr>
              </a:pPr>
              <a:r>
                <a:t>Scenario</a:t>
              </a:r>
            </a:p>
          </p:txBody>
        </p:sp>
      </p:grpSp>
      <p:sp>
        <p:nvSpPr>
          <p:cNvPr id="189"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0"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191" name="Course Overview"/>
          <p:cNvSpPr txBox="1"/>
          <p:nvPr/>
        </p:nvSpPr>
        <p:spPr>
          <a:xfrm>
            <a:off x="149198" y="482006"/>
            <a:ext cx="3529966"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Course Overview</a:t>
            </a:r>
          </a:p>
        </p:txBody>
      </p:sp>
      <p:pic>
        <p:nvPicPr>
          <p:cNvPr id="192"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
        <p:nvSpPr>
          <p:cNvPr id="193"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94" name="Rounded Rectangle"/>
          <p:cNvSpPr/>
          <p:nvPr/>
        </p:nvSpPr>
        <p:spPr>
          <a:xfrm>
            <a:off x="-127000" y="13448673"/>
            <a:ext cx="968673"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195" name="Introduction"/>
          <p:cNvSpPr txBox="1"/>
          <p:nvPr/>
        </p:nvSpPr>
        <p:spPr>
          <a:xfrm>
            <a:off x="90294" y="13412719"/>
            <a:ext cx="1221868"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t>Introduction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68"/>
                                        </p:tgtEl>
                                        <p:attrNameLst>
                                          <p:attrName>style.visibility</p:attrName>
                                        </p:attrNameLst>
                                      </p:cBhvr>
                                      <p:to>
                                        <p:strVal val="visible"/>
                                      </p:to>
                                    </p:set>
                                    <p:anim calcmode="lin" valueType="num">
                                      <p:cBhvr>
                                        <p:cTn id="7" dur="700" fill="hold"/>
                                        <p:tgtEl>
                                          <p:spTgt spid="168"/>
                                        </p:tgtEl>
                                        <p:attrNameLst>
                                          <p:attrName>ppt_x</p:attrName>
                                        </p:attrNameLst>
                                      </p:cBhvr>
                                      <p:tavLst>
                                        <p:tav tm="0">
                                          <p:val>
                                            <p:strVal val="0-#ppt_w/2"/>
                                          </p:val>
                                        </p:tav>
                                        <p:tav tm="100000">
                                          <p:val>
                                            <p:strVal val="#ppt_x"/>
                                          </p:val>
                                        </p:tav>
                                      </p:tavLst>
                                    </p:anim>
                                    <p:anim calcmode="lin" valueType="num">
                                      <p:cBhvr>
                                        <p:cTn id="8" dur="700" fill="hold"/>
                                        <p:tgtEl>
                                          <p:spTgt spid="1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73"/>
                                        </p:tgtEl>
                                        <p:attrNameLst>
                                          <p:attrName>style.visibility</p:attrName>
                                        </p:attrNameLst>
                                      </p:cBhvr>
                                      <p:to>
                                        <p:strVal val="visible"/>
                                      </p:to>
                                    </p:set>
                                    <p:anim calcmode="lin" valueType="num">
                                      <p:cBhvr>
                                        <p:cTn id="13" dur="700" fill="hold"/>
                                        <p:tgtEl>
                                          <p:spTgt spid="173"/>
                                        </p:tgtEl>
                                        <p:attrNameLst>
                                          <p:attrName>ppt_x</p:attrName>
                                        </p:attrNameLst>
                                      </p:cBhvr>
                                      <p:tavLst>
                                        <p:tav tm="0">
                                          <p:val>
                                            <p:strVal val="0-#ppt_w/2"/>
                                          </p:val>
                                        </p:tav>
                                        <p:tav tm="100000">
                                          <p:val>
                                            <p:strVal val="#ppt_x"/>
                                          </p:val>
                                        </p:tav>
                                      </p:tavLst>
                                    </p:anim>
                                    <p:anim calcmode="lin" valueType="num">
                                      <p:cBhvr>
                                        <p:cTn id="14" dur="7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78"/>
                                        </p:tgtEl>
                                        <p:attrNameLst>
                                          <p:attrName>style.visibility</p:attrName>
                                        </p:attrNameLst>
                                      </p:cBhvr>
                                      <p:to>
                                        <p:strVal val="visible"/>
                                      </p:to>
                                    </p:set>
                                    <p:anim calcmode="lin" valueType="num">
                                      <p:cBhvr>
                                        <p:cTn id="19" dur="700" fill="hold"/>
                                        <p:tgtEl>
                                          <p:spTgt spid="178"/>
                                        </p:tgtEl>
                                        <p:attrNameLst>
                                          <p:attrName>ppt_x</p:attrName>
                                        </p:attrNameLst>
                                      </p:cBhvr>
                                      <p:tavLst>
                                        <p:tav tm="0">
                                          <p:val>
                                            <p:strVal val="0-#ppt_w/2"/>
                                          </p:val>
                                        </p:tav>
                                        <p:tav tm="100000">
                                          <p:val>
                                            <p:strVal val="#ppt_x"/>
                                          </p:val>
                                        </p:tav>
                                      </p:tavLst>
                                    </p:anim>
                                    <p:anim calcmode="lin" valueType="num">
                                      <p:cBhvr>
                                        <p:cTn id="20" dur="7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183"/>
                                        </p:tgtEl>
                                        <p:attrNameLst>
                                          <p:attrName>style.visibility</p:attrName>
                                        </p:attrNameLst>
                                      </p:cBhvr>
                                      <p:to>
                                        <p:strVal val="visible"/>
                                      </p:to>
                                    </p:set>
                                    <p:anim calcmode="lin" valueType="num">
                                      <p:cBhvr>
                                        <p:cTn id="25" dur="700" fill="hold"/>
                                        <p:tgtEl>
                                          <p:spTgt spid="183"/>
                                        </p:tgtEl>
                                        <p:attrNameLst>
                                          <p:attrName>ppt_x</p:attrName>
                                        </p:attrNameLst>
                                      </p:cBhvr>
                                      <p:tavLst>
                                        <p:tav tm="0">
                                          <p:val>
                                            <p:strVal val="0-#ppt_w/2"/>
                                          </p:val>
                                        </p:tav>
                                        <p:tav tm="100000">
                                          <p:val>
                                            <p:strVal val="#ppt_x"/>
                                          </p:val>
                                        </p:tav>
                                      </p:tavLst>
                                    </p:anim>
                                    <p:anim calcmode="lin" valueType="num">
                                      <p:cBhvr>
                                        <p:cTn id="26" dur="7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188"/>
                                        </p:tgtEl>
                                        <p:attrNameLst>
                                          <p:attrName>style.visibility</p:attrName>
                                        </p:attrNameLst>
                                      </p:cBhvr>
                                      <p:to>
                                        <p:strVal val="visible"/>
                                      </p:to>
                                    </p:set>
                                    <p:anim calcmode="lin" valueType="num">
                                      <p:cBhvr>
                                        <p:cTn id="31" dur="700" fill="hold"/>
                                        <p:tgtEl>
                                          <p:spTgt spid="188"/>
                                        </p:tgtEl>
                                        <p:attrNameLst>
                                          <p:attrName>ppt_x</p:attrName>
                                        </p:attrNameLst>
                                      </p:cBhvr>
                                      <p:tavLst>
                                        <p:tav tm="0">
                                          <p:val>
                                            <p:strVal val="0-#ppt_w/2"/>
                                          </p:val>
                                        </p:tav>
                                        <p:tav tm="100000">
                                          <p:val>
                                            <p:strVal val="#ppt_x"/>
                                          </p:val>
                                        </p:tav>
                                      </p:tavLst>
                                    </p:anim>
                                    <p:anim calcmode="lin" valueType="num">
                                      <p:cBhvr>
                                        <p:cTn id="32" dur="700" fill="hold"/>
                                        <p:tgtEl>
                                          <p:spTgt spid="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P spid="173" grpId="2" animBg="1" advAuto="0"/>
      <p:bldP spid="178" grpId="3" animBg="1" advAuto="0"/>
      <p:bldP spid="183" grpId="4" animBg="1" advAuto="0"/>
      <p:bldP spid="188" grpId="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 name="light-bulbs.jpg" descr="light-bulbs.jpg"/>
          <p:cNvPicPr>
            <a:picLocks noChangeAspect="1"/>
          </p:cNvPicPr>
          <p:nvPr/>
        </p:nvPicPr>
        <p:blipFill>
          <a:blip r:embed="rId2"/>
          <a:srcRect b="6245"/>
          <a:stretch>
            <a:fillRect/>
          </a:stretch>
        </p:blipFill>
        <p:spPr>
          <a:xfrm>
            <a:off x="-104969" y="802845"/>
            <a:ext cx="24593938" cy="12970053"/>
          </a:xfrm>
          <a:prstGeom prst="rect">
            <a:avLst/>
          </a:prstGeom>
          <a:ln w="12700">
            <a:miter lim="400000"/>
          </a:ln>
        </p:spPr>
      </p:pic>
      <p:grpSp>
        <p:nvGrpSpPr>
          <p:cNvPr id="501" name="Group"/>
          <p:cNvGrpSpPr/>
          <p:nvPr/>
        </p:nvGrpSpPr>
        <p:grpSpPr>
          <a:xfrm>
            <a:off x="2376347" y="2793393"/>
            <a:ext cx="19631306" cy="9580281"/>
            <a:chOff x="0" y="0"/>
            <a:chExt cx="19631304" cy="9580279"/>
          </a:xfrm>
        </p:grpSpPr>
        <p:sp>
          <p:nvSpPr>
            <p:cNvPr id="497" name="Rounded Rectangle"/>
            <p:cNvSpPr/>
            <p:nvPr/>
          </p:nvSpPr>
          <p:spPr>
            <a:xfrm>
              <a:off x="0" y="0"/>
              <a:ext cx="19631305" cy="9580280"/>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98" name="If someone is at risk of significant harm, or of harming others.…"/>
            <p:cNvSpPr txBox="1"/>
            <p:nvPr/>
          </p:nvSpPr>
          <p:spPr>
            <a:xfrm>
              <a:off x="5341139" y="436007"/>
              <a:ext cx="8949026" cy="37037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44499" indent="-444499">
                <a:buSzPct val="100000"/>
                <a:buAutoNum type="arabicParenR"/>
                <a:defRPr sz="4700" b="1">
                  <a:solidFill>
                    <a:schemeClr val="accent5">
                      <a:hueOff val="-82419"/>
                      <a:satOff val="-9513"/>
                      <a:lumOff val="-16343"/>
                    </a:schemeClr>
                  </a:solidFill>
                </a:defRPr>
              </a:pPr>
              <a:r>
                <a:t>If someone is at risk of significant harm, or of harming others.</a:t>
              </a:r>
            </a:p>
            <a:p>
              <a:pPr marL="444499" indent="-444499">
                <a:buSzPct val="100000"/>
                <a:buAutoNum type="arabicParenR"/>
                <a:defRPr sz="4700" b="1">
                  <a:solidFill>
                    <a:schemeClr val="accent5">
                      <a:hueOff val="-82419"/>
                      <a:satOff val="-9513"/>
                      <a:lumOff val="-16343"/>
                    </a:schemeClr>
                  </a:solidFill>
                </a:defRPr>
              </a:pPr>
              <a:r>
                <a:t>If a crime has been or may have been committed.</a:t>
              </a:r>
            </a:p>
          </p:txBody>
        </p:sp>
        <p:sp>
          <p:nvSpPr>
            <p:cNvPr id="499" name="It is not a breach of confidentiality to seek advice and guidance from the Safeguarding Officer.…"/>
            <p:cNvSpPr txBox="1"/>
            <p:nvPr/>
          </p:nvSpPr>
          <p:spPr>
            <a:xfrm>
              <a:off x="223319" y="4329521"/>
              <a:ext cx="19184666" cy="23235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3600" b="1"/>
              </a:pPr>
              <a:r>
                <a:t>It is not a breach of confidentiality to seek advice and guidance from the Safeguarding Officer.</a:t>
              </a:r>
            </a:p>
            <a:p>
              <a:pPr>
                <a:defRPr sz="3600" b="1"/>
              </a:pPr>
              <a:endParaRPr/>
            </a:p>
            <a:p>
              <a:pPr>
                <a:defRPr sz="3600" b="1"/>
              </a:pPr>
              <a:r>
                <a:t>GDPR and the Data Protection Act 2018 are not barriers to justified information sharing.</a:t>
              </a:r>
            </a:p>
          </p:txBody>
        </p:sp>
        <p:sp>
          <p:nvSpPr>
            <p:cNvPr id="500" name="When in doubt about the sharing of safeguarding information, please consult a Safeguarding Officer or equivalent in your setting."/>
            <p:cNvSpPr txBox="1"/>
            <p:nvPr/>
          </p:nvSpPr>
          <p:spPr>
            <a:xfrm>
              <a:off x="2547508" y="6842788"/>
              <a:ext cx="14536287" cy="2180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600"/>
              </a:lvl1pPr>
            </a:lstStyle>
            <a:p>
              <a:r>
                <a:t>When in doubt about the sharing of safeguarding information, please consult a Safeguarding Officer or equivalent in your setting.</a:t>
              </a:r>
            </a:p>
          </p:txBody>
        </p:sp>
      </p:grpSp>
      <p:sp>
        <p:nvSpPr>
          <p:cNvPr id="502"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503" name="Rounded Rectangle"/>
          <p:cNvSpPr/>
          <p:nvPr/>
        </p:nvSpPr>
        <p:spPr>
          <a:xfrm>
            <a:off x="-127000" y="13448673"/>
            <a:ext cx="9687372"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504"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505"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06"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507" name="What about confidentiality?"/>
          <p:cNvSpPr txBox="1"/>
          <p:nvPr/>
        </p:nvSpPr>
        <p:spPr>
          <a:xfrm>
            <a:off x="149198" y="482006"/>
            <a:ext cx="5585232"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What about confidentiality?</a:t>
            </a:r>
          </a:p>
        </p:txBody>
      </p:sp>
      <p:pic>
        <p:nvPicPr>
          <p:cNvPr id="508"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501"/>
                                        </p:tgtEl>
                                        <p:attrNameLst>
                                          <p:attrName>style.visibility</p:attrName>
                                        </p:attrNameLst>
                                      </p:cBhvr>
                                      <p:to>
                                        <p:strVal val="visible"/>
                                      </p:to>
                                    </p:set>
                                    <p:anim calcmode="lin" valueType="num">
                                      <p:cBhvr>
                                        <p:cTn id="7" dur="1000" fill="hold"/>
                                        <p:tgtEl>
                                          <p:spTgt spid="501"/>
                                        </p:tgtEl>
                                        <p:attrNameLst>
                                          <p:attrName>ppt_w</p:attrName>
                                        </p:attrNameLst>
                                      </p:cBhvr>
                                      <p:tavLst>
                                        <p:tav tm="0">
                                          <p:val>
                                            <p:fltVal val="0"/>
                                          </p:val>
                                        </p:tav>
                                        <p:tav tm="100000">
                                          <p:val>
                                            <p:strVal val="#ppt_w"/>
                                          </p:val>
                                        </p:tav>
                                      </p:tavLst>
                                    </p:anim>
                                    <p:anim calcmode="lin" valueType="num">
                                      <p:cBhvr>
                                        <p:cTn id="8" dur="1000" fill="hold"/>
                                        <p:tgtEl>
                                          <p:spTgt spid="5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 name="girl-doorway.jpg" descr="girl-doorway.jpg"/>
          <p:cNvPicPr>
            <a:picLocks noChangeAspect="1"/>
          </p:cNvPicPr>
          <p:nvPr/>
        </p:nvPicPr>
        <p:blipFill>
          <a:blip r:embed="rId2"/>
          <a:srcRect l="1300" r="1300" b="28878"/>
          <a:stretch>
            <a:fillRect/>
          </a:stretch>
        </p:blipFill>
        <p:spPr>
          <a:xfrm>
            <a:off x="-781087" y="1287552"/>
            <a:ext cx="25946149" cy="12504461"/>
          </a:xfrm>
          <a:prstGeom prst="rect">
            <a:avLst/>
          </a:prstGeom>
          <a:ln w="12700">
            <a:miter lim="400000"/>
          </a:ln>
        </p:spPr>
      </p:pic>
      <p:sp>
        <p:nvSpPr>
          <p:cNvPr id="511"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512" name="Rounded Rectangle"/>
          <p:cNvSpPr/>
          <p:nvPr/>
        </p:nvSpPr>
        <p:spPr>
          <a:xfrm>
            <a:off x="-127000" y="13448673"/>
            <a:ext cx="10170865"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grpSp>
        <p:nvGrpSpPr>
          <p:cNvPr id="516" name="Group"/>
          <p:cNvGrpSpPr/>
          <p:nvPr/>
        </p:nvGrpSpPr>
        <p:grpSpPr>
          <a:xfrm>
            <a:off x="932029" y="2522522"/>
            <a:ext cx="5016044" cy="3195520"/>
            <a:chOff x="0" y="0"/>
            <a:chExt cx="5016042" cy="3195518"/>
          </a:xfrm>
        </p:grpSpPr>
        <p:sp>
          <p:nvSpPr>
            <p:cNvPr id="513" name="Rounded Rectangle"/>
            <p:cNvSpPr/>
            <p:nvPr/>
          </p:nvSpPr>
          <p:spPr>
            <a:xfrm>
              <a:off x="0" y="0"/>
              <a:ext cx="5016043" cy="3195519"/>
            </a:xfrm>
            <a:prstGeom prst="roundRect">
              <a:avLst>
                <a:gd name="adj" fmla="val 18085"/>
              </a:avLst>
            </a:prstGeom>
            <a:solidFill>
              <a:srgbClr val="2E676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14" name="NEGLECT"/>
            <p:cNvSpPr txBox="1"/>
            <p:nvPr/>
          </p:nvSpPr>
          <p:spPr>
            <a:xfrm>
              <a:off x="1120355" y="1301771"/>
              <a:ext cx="2775332" cy="783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600">
                  <a:solidFill>
                    <a:srgbClr val="FFFFFF"/>
                  </a:solidFill>
                </a:defRPr>
              </a:lvl1pPr>
            </a:lstStyle>
            <a:p>
              <a:r>
                <a:rPr dirty="0"/>
                <a:t>NEGLECT</a:t>
              </a:r>
            </a:p>
          </p:txBody>
        </p:sp>
        <p:pic>
          <p:nvPicPr>
            <p:cNvPr id="515" name="output-onlinepngtools-5.png" descr="output-onlinepngtools-5.png"/>
            <p:cNvPicPr>
              <a:picLocks noChangeAspect="1"/>
            </p:cNvPicPr>
            <p:nvPr/>
          </p:nvPicPr>
          <p:blipFill>
            <a:blip r:embed="rId3"/>
            <a:stretch>
              <a:fillRect/>
            </a:stretch>
          </p:blipFill>
          <p:spPr>
            <a:xfrm>
              <a:off x="2193696" y="293639"/>
              <a:ext cx="685801" cy="914401"/>
            </a:xfrm>
            <a:prstGeom prst="rect">
              <a:avLst/>
            </a:prstGeom>
            <a:ln w="12700" cap="flat">
              <a:noFill/>
              <a:miter lim="400000"/>
            </a:ln>
            <a:effectLst/>
          </p:spPr>
        </p:pic>
      </p:grpSp>
      <p:grpSp>
        <p:nvGrpSpPr>
          <p:cNvPr id="520" name="Group"/>
          <p:cNvGrpSpPr/>
          <p:nvPr/>
        </p:nvGrpSpPr>
        <p:grpSpPr>
          <a:xfrm>
            <a:off x="6710844" y="2522523"/>
            <a:ext cx="5016044" cy="3195518"/>
            <a:chOff x="0" y="0"/>
            <a:chExt cx="5016042" cy="3195517"/>
          </a:xfrm>
        </p:grpSpPr>
        <p:sp>
          <p:nvSpPr>
            <p:cNvPr id="517" name="Rounded Rectangle"/>
            <p:cNvSpPr/>
            <p:nvPr/>
          </p:nvSpPr>
          <p:spPr>
            <a:xfrm>
              <a:off x="0" y="0"/>
              <a:ext cx="5016043" cy="3195518"/>
            </a:xfrm>
            <a:prstGeom prst="roundRect">
              <a:avLst>
                <a:gd name="adj" fmla="val 18085"/>
              </a:avLst>
            </a:prstGeom>
            <a:solidFill>
              <a:srgbClr val="2E676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18" name="DOMESTIC…"/>
            <p:cNvSpPr txBox="1"/>
            <p:nvPr/>
          </p:nvSpPr>
          <p:spPr>
            <a:xfrm>
              <a:off x="983345" y="1210608"/>
              <a:ext cx="3122347" cy="14822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600">
                  <a:solidFill>
                    <a:srgbClr val="FFFFFF"/>
                  </a:solidFill>
                </a:defRPr>
              </a:pPr>
              <a:r>
                <a:t>DOMESTIC</a:t>
              </a:r>
            </a:p>
            <a:p>
              <a:pPr>
                <a:defRPr sz="4600">
                  <a:solidFill>
                    <a:srgbClr val="FFFFFF"/>
                  </a:solidFill>
                </a:defRPr>
              </a:pPr>
              <a:r>
                <a:t> ABUSE</a:t>
              </a:r>
            </a:p>
          </p:txBody>
        </p:sp>
        <p:pic>
          <p:nvPicPr>
            <p:cNvPr id="519" name="output-onlinepngtools-12.png" descr="output-onlinepngtools-12.png"/>
            <p:cNvPicPr>
              <a:picLocks noChangeAspect="1"/>
            </p:cNvPicPr>
            <p:nvPr/>
          </p:nvPicPr>
          <p:blipFill>
            <a:blip r:embed="rId4"/>
            <a:stretch>
              <a:fillRect/>
            </a:stretch>
          </p:blipFill>
          <p:spPr>
            <a:xfrm>
              <a:off x="1971264" y="255539"/>
              <a:ext cx="1028701" cy="914401"/>
            </a:xfrm>
            <a:prstGeom prst="rect">
              <a:avLst/>
            </a:prstGeom>
            <a:ln w="12700" cap="flat">
              <a:noFill/>
              <a:miter lim="400000"/>
            </a:ln>
            <a:effectLst/>
          </p:spPr>
        </p:pic>
      </p:grpSp>
      <p:grpSp>
        <p:nvGrpSpPr>
          <p:cNvPr id="524" name="Group"/>
          <p:cNvGrpSpPr/>
          <p:nvPr/>
        </p:nvGrpSpPr>
        <p:grpSpPr>
          <a:xfrm>
            <a:off x="12343245" y="2522523"/>
            <a:ext cx="5016044" cy="3195518"/>
            <a:chOff x="0" y="0"/>
            <a:chExt cx="5016042" cy="3195517"/>
          </a:xfrm>
        </p:grpSpPr>
        <p:sp>
          <p:nvSpPr>
            <p:cNvPr id="521" name="Rounded Rectangle"/>
            <p:cNvSpPr/>
            <p:nvPr/>
          </p:nvSpPr>
          <p:spPr>
            <a:xfrm>
              <a:off x="0" y="0"/>
              <a:ext cx="5016043" cy="3195518"/>
            </a:xfrm>
            <a:prstGeom prst="roundRect">
              <a:avLst>
                <a:gd name="adj" fmla="val 18085"/>
              </a:avLst>
            </a:prstGeom>
            <a:solidFill>
              <a:srgbClr val="2E676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22" name="PHYSICAL…"/>
            <p:cNvSpPr txBox="1"/>
            <p:nvPr/>
          </p:nvSpPr>
          <p:spPr>
            <a:xfrm>
              <a:off x="952690" y="1210608"/>
              <a:ext cx="3110663" cy="14822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600">
                  <a:solidFill>
                    <a:srgbClr val="FFFFFF"/>
                  </a:solidFill>
                </a:defRPr>
              </a:pPr>
              <a:r>
                <a:t>PHYSICAL </a:t>
              </a:r>
            </a:p>
            <a:p>
              <a:pPr>
                <a:defRPr sz="4600">
                  <a:solidFill>
                    <a:srgbClr val="FFFFFF"/>
                  </a:solidFill>
                </a:defRPr>
              </a:pPr>
              <a:r>
                <a:t>ABUSE</a:t>
              </a:r>
            </a:p>
          </p:txBody>
        </p:sp>
        <p:pic>
          <p:nvPicPr>
            <p:cNvPr id="523" name="output-onlinepngtools-13.png" descr="output-onlinepngtools-13.png"/>
            <p:cNvPicPr>
              <a:picLocks noChangeAspect="1"/>
            </p:cNvPicPr>
            <p:nvPr/>
          </p:nvPicPr>
          <p:blipFill>
            <a:blip r:embed="rId5"/>
            <a:stretch>
              <a:fillRect/>
            </a:stretch>
          </p:blipFill>
          <p:spPr>
            <a:xfrm>
              <a:off x="2108010" y="255539"/>
              <a:ext cx="800022" cy="914401"/>
            </a:xfrm>
            <a:prstGeom prst="rect">
              <a:avLst/>
            </a:prstGeom>
            <a:ln w="12700" cap="flat">
              <a:noFill/>
              <a:miter lim="400000"/>
            </a:ln>
            <a:effectLst/>
          </p:spPr>
        </p:pic>
      </p:grpSp>
      <p:grpSp>
        <p:nvGrpSpPr>
          <p:cNvPr id="528" name="Group"/>
          <p:cNvGrpSpPr/>
          <p:nvPr/>
        </p:nvGrpSpPr>
        <p:grpSpPr>
          <a:xfrm>
            <a:off x="17975646" y="2522523"/>
            <a:ext cx="5016044" cy="3195518"/>
            <a:chOff x="0" y="0"/>
            <a:chExt cx="5016042" cy="3195517"/>
          </a:xfrm>
        </p:grpSpPr>
        <p:sp>
          <p:nvSpPr>
            <p:cNvPr id="525" name="Rounded Rectangle"/>
            <p:cNvSpPr/>
            <p:nvPr/>
          </p:nvSpPr>
          <p:spPr>
            <a:xfrm>
              <a:off x="0" y="0"/>
              <a:ext cx="5016043" cy="3195518"/>
            </a:xfrm>
            <a:prstGeom prst="roundRect">
              <a:avLst>
                <a:gd name="adj" fmla="val 18085"/>
              </a:avLst>
            </a:prstGeom>
            <a:solidFill>
              <a:srgbClr val="2E676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26" name="SEXUAL…"/>
            <p:cNvSpPr txBox="1"/>
            <p:nvPr/>
          </p:nvSpPr>
          <p:spPr>
            <a:xfrm>
              <a:off x="1342060" y="1147108"/>
              <a:ext cx="2331924" cy="14822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600">
                  <a:solidFill>
                    <a:srgbClr val="FFFFFF"/>
                  </a:solidFill>
                </a:defRPr>
              </a:pPr>
              <a:r>
                <a:t>SEXUAL</a:t>
              </a:r>
            </a:p>
            <a:p>
              <a:pPr>
                <a:defRPr sz="4600">
                  <a:solidFill>
                    <a:srgbClr val="FFFFFF"/>
                  </a:solidFill>
                </a:defRPr>
              </a:pPr>
              <a:r>
                <a:t>ABUSE</a:t>
              </a:r>
            </a:p>
          </p:txBody>
        </p:sp>
        <p:pic>
          <p:nvPicPr>
            <p:cNvPr id="527" name="output-onlinepngtools-2.png" descr="output-onlinepngtools-2.png"/>
            <p:cNvPicPr>
              <a:picLocks noChangeAspect="1"/>
            </p:cNvPicPr>
            <p:nvPr/>
          </p:nvPicPr>
          <p:blipFill>
            <a:blip r:embed="rId6"/>
            <a:stretch>
              <a:fillRect/>
            </a:stretch>
          </p:blipFill>
          <p:spPr>
            <a:xfrm>
              <a:off x="2016078" y="286019"/>
              <a:ext cx="1047751" cy="838201"/>
            </a:xfrm>
            <a:prstGeom prst="rect">
              <a:avLst/>
            </a:prstGeom>
            <a:ln w="12700" cap="flat">
              <a:noFill/>
              <a:miter lim="400000"/>
            </a:ln>
            <a:effectLst/>
          </p:spPr>
        </p:pic>
      </p:grpSp>
      <p:grpSp>
        <p:nvGrpSpPr>
          <p:cNvPr id="532" name="Group"/>
          <p:cNvGrpSpPr/>
          <p:nvPr/>
        </p:nvGrpSpPr>
        <p:grpSpPr>
          <a:xfrm>
            <a:off x="851932" y="5988020"/>
            <a:ext cx="5096141" cy="3195519"/>
            <a:chOff x="0" y="0"/>
            <a:chExt cx="5096139" cy="3195518"/>
          </a:xfrm>
        </p:grpSpPr>
        <p:sp>
          <p:nvSpPr>
            <p:cNvPr id="529" name="Rounded Rectangle"/>
            <p:cNvSpPr/>
            <p:nvPr/>
          </p:nvSpPr>
          <p:spPr>
            <a:xfrm>
              <a:off x="0" y="0"/>
              <a:ext cx="5096140" cy="3195519"/>
            </a:xfrm>
            <a:prstGeom prst="roundRect">
              <a:avLst>
                <a:gd name="adj" fmla="val 18085"/>
              </a:avLst>
            </a:prstGeom>
            <a:solidFill>
              <a:srgbClr val="2E676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30" name="FINANCIAL…"/>
            <p:cNvSpPr txBox="1"/>
            <p:nvPr/>
          </p:nvSpPr>
          <p:spPr>
            <a:xfrm>
              <a:off x="1038337" y="1121466"/>
              <a:ext cx="3099563" cy="14822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600">
                  <a:solidFill>
                    <a:srgbClr val="FFFFFF"/>
                  </a:solidFill>
                </a:defRPr>
              </a:pPr>
              <a:r>
                <a:t>FINANCIAL</a:t>
              </a:r>
            </a:p>
            <a:p>
              <a:pPr>
                <a:defRPr sz="4600">
                  <a:solidFill>
                    <a:srgbClr val="FFFFFF"/>
                  </a:solidFill>
                </a:defRPr>
              </a:pPr>
              <a:r>
                <a:t>ABUSE</a:t>
              </a:r>
            </a:p>
          </p:txBody>
        </p:sp>
        <p:pic>
          <p:nvPicPr>
            <p:cNvPr id="531" name="output-onlinepngtools-14.png" descr="output-onlinepngtools-14.png"/>
            <p:cNvPicPr>
              <a:picLocks noChangeAspect="1"/>
            </p:cNvPicPr>
            <p:nvPr/>
          </p:nvPicPr>
          <p:blipFill>
            <a:blip r:embed="rId7"/>
            <a:stretch>
              <a:fillRect/>
            </a:stretch>
          </p:blipFill>
          <p:spPr>
            <a:xfrm>
              <a:off x="1984399" y="193830"/>
              <a:ext cx="1207438" cy="965950"/>
            </a:xfrm>
            <a:prstGeom prst="rect">
              <a:avLst/>
            </a:prstGeom>
            <a:ln w="12700" cap="flat">
              <a:noFill/>
              <a:miter lim="400000"/>
            </a:ln>
            <a:effectLst/>
          </p:spPr>
        </p:pic>
      </p:grpSp>
      <p:grpSp>
        <p:nvGrpSpPr>
          <p:cNvPr id="536" name="Group"/>
          <p:cNvGrpSpPr/>
          <p:nvPr/>
        </p:nvGrpSpPr>
        <p:grpSpPr>
          <a:xfrm>
            <a:off x="6597589" y="5988020"/>
            <a:ext cx="5096140" cy="3195519"/>
            <a:chOff x="0" y="0"/>
            <a:chExt cx="5096139" cy="3195517"/>
          </a:xfrm>
        </p:grpSpPr>
        <p:sp>
          <p:nvSpPr>
            <p:cNvPr id="533" name="Rounded Rectangle"/>
            <p:cNvSpPr/>
            <p:nvPr/>
          </p:nvSpPr>
          <p:spPr>
            <a:xfrm>
              <a:off x="0" y="0"/>
              <a:ext cx="5096140" cy="3195518"/>
            </a:xfrm>
            <a:prstGeom prst="roundRect">
              <a:avLst>
                <a:gd name="adj" fmla="val 18085"/>
              </a:avLst>
            </a:prstGeom>
            <a:solidFill>
              <a:srgbClr val="2E676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34" name="MODERN…"/>
            <p:cNvSpPr txBox="1"/>
            <p:nvPr/>
          </p:nvSpPr>
          <p:spPr>
            <a:xfrm>
              <a:off x="1219408" y="1411639"/>
              <a:ext cx="2657324" cy="14822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600">
                  <a:solidFill>
                    <a:srgbClr val="FFFFFF"/>
                  </a:solidFill>
                </a:defRPr>
              </a:pPr>
              <a:r>
                <a:t>MODERN</a:t>
              </a:r>
            </a:p>
            <a:p>
              <a:pPr>
                <a:defRPr sz="4600">
                  <a:solidFill>
                    <a:srgbClr val="FFFFFF"/>
                  </a:solidFill>
                </a:defRPr>
              </a:pPr>
              <a:r>
                <a:t>SLAVERY</a:t>
              </a:r>
            </a:p>
          </p:txBody>
        </p:sp>
        <p:pic>
          <p:nvPicPr>
            <p:cNvPr id="535" name="output-onlinepngtools-15.png" descr="output-onlinepngtools-15.png"/>
            <p:cNvPicPr>
              <a:picLocks noChangeAspect="1"/>
            </p:cNvPicPr>
            <p:nvPr/>
          </p:nvPicPr>
          <p:blipFill>
            <a:blip r:embed="rId8"/>
            <a:stretch>
              <a:fillRect/>
            </a:stretch>
          </p:blipFill>
          <p:spPr>
            <a:xfrm>
              <a:off x="1897351" y="193829"/>
              <a:ext cx="1301438" cy="1040858"/>
            </a:xfrm>
            <a:prstGeom prst="rect">
              <a:avLst/>
            </a:prstGeom>
            <a:ln w="12700" cap="flat">
              <a:noFill/>
              <a:miter lim="400000"/>
            </a:ln>
            <a:effectLst/>
          </p:spPr>
        </p:pic>
      </p:grpSp>
      <p:grpSp>
        <p:nvGrpSpPr>
          <p:cNvPr id="540" name="Group"/>
          <p:cNvGrpSpPr/>
          <p:nvPr/>
        </p:nvGrpSpPr>
        <p:grpSpPr>
          <a:xfrm>
            <a:off x="12343245" y="5988020"/>
            <a:ext cx="5016044" cy="3195519"/>
            <a:chOff x="0" y="0"/>
            <a:chExt cx="5016042" cy="3195517"/>
          </a:xfrm>
        </p:grpSpPr>
        <p:sp>
          <p:nvSpPr>
            <p:cNvPr id="537" name="Rounded Rectangle"/>
            <p:cNvSpPr/>
            <p:nvPr/>
          </p:nvSpPr>
          <p:spPr>
            <a:xfrm>
              <a:off x="0" y="0"/>
              <a:ext cx="5016043" cy="3195518"/>
            </a:xfrm>
            <a:prstGeom prst="roundRect">
              <a:avLst>
                <a:gd name="adj" fmla="val 18085"/>
              </a:avLst>
            </a:prstGeom>
            <a:solidFill>
              <a:srgbClr val="2E676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38" name="EMOTIONAL…"/>
            <p:cNvSpPr txBox="1"/>
            <p:nvPr/>
          </p:nvSpPr>
          <p:spPr>
            <a:xfrm>
              <a:off x="768083" y="1187016"/>
              <a:ext cx="3479877" cy="14822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600">
                  <a:solidFill>
                    <a:srgbClr val="FFFFFF"/>
                  </a:solidFill>
                </a:defRPr>
              </a:pPr>
              <a:r>
                <a:t>EMOTIONAL</a:t>
              </a:r>
            </a:p>
            <a:p>
              <a:pPr>
                <a:defRPr sz="4600">
                  <a:solidFill>
                    <a:srgbClr val="FFFFFF"/>
                  </a:solidFill>
                </a:defRPr>
              </a:pPr>
              <a:r>
                <a:t>ABUSE</a:t>
              </a:r>
            </a:p>
          </p:txBody>
        </p:sp>
        <p:pic>
          <p:nvPicPr>
            <p:cNvPr id="539" name="output-onlinepngtools-11.png" descr="output-onlinepngtools-11.png"/>
            <p:cNvPicPr>
              <a:picLocks noChangeAspect="1"/>
            </p:cNvPicPr>
            <p:nvPr/>
          </p:nvPicPr>
          <p:blipFill>
            <a:blip r:embed="rId9"/>
            <a:stretch>
              <a:fillRect/>
            </a:stretch>
          </p:blipFill>
          <p:spPr>
            <a:xfrm>
              <a:off x="2050821" y="257057"/>
              <a:ext cx="914401" cy="914401"/>
            </a:xfrm>
            <a:prstGeom prst="rect">
              <a:avLst/>
            </a:prstGeom>
            <a:ln w="12700" cap="flat">
              <a:noFill/>
              <a:miter lim="400000"/>
            </a:ln>
            <a:effectLst/>
          </p:spPr>
        </p:pic>
      </p:grpSp>
      <p:grpSp>
        <p:nvGrpSpPr>
          <p:cNvPr id="544" name="Group"/>
          <p:cNvGrpSpPr/>
          <p:nvPr/>
        </p:nvGrpSpPr>
        <p:grpSpPr>
          <a:xfrm>
            <a:off x="18008806" y="5988020"/>
            <a:ext cx="5016043" cy="3195519"/>
            <a:chOff x="0" y="0"/>
            <a:chExt cx="5016042" cy="3195517"/>
          </a:xfrm>
        </p:grpSpPr>
        <p:sp>
          <p:nvSpPr>
            <p:cNvPr id="541" name="Rounded Rectangle"/>
            <p:cNvSpPr/>
            <p:nvPr/>
          </p:nvSpPr>
          <p:spPr>
            <a:xfrm>
              <a:off x="0" y="0"/>
              <a:ext cx="5016043" cy="3195518"/>
            </a:xfrm>
            <a:prstGeom prst="roundRect">
              <a:avLst>
                <a:gd name="adj" fmla="val 18085"/>
              </a:avLst>
            </a:prstGeom>
            <a:solidFill>
              <a:srgbClr val="2E676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42" name="SELF…"/>
            <p:cNvSpPr txBox="1"/>
            <p:nvPr/>
          </p:nvSpPr>
          <p:spPr>
            <a:xfrm>
              <a:off x="1120354" y="1121099"/>
              <a:ext cx="2775332" cy="14822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600">
                  <a:solidFill>
                    <a:srgbClr val="FFFFFF"/>
                  </a:solidFill>
                </a:defRPr>
              </a:pPr>
              <a:r>
                <a:t>SELF</a:t>
              </a:r>
            </a:p>
            <a:p>
              <a:pPr>
                <a:defRPr sz="4600">
                  <a:solidFill>
                    <a:srgbClr val="FFFFFF"/>
                  </a:solidFill>
                </a:defRPr>
              </a:pPr>
              <a:r>
                <a:t>NEGLECT</a:t>
              </a:r>
            </a:p>
          </p:txBody>
        </p:sp>
        <p:pic>
          <p:nvPicPr>
            <p:cNvPr id="543" name="output-onlinepngtools.png" descr="output-onlinepngtools.png"/>
            <p:cNvPicPr>
              <a:picLocks noChangeAspect="1"/>
            </p:cNvPicPr>
            <p:nvPr/>
          </p:nvPicPr>
          <p:blipFill>
            <a:blip r:embed="rId10"/>
            <a:stretch>
              <a:fillRect/>
            </a:stretch>
          </p:blipFill>
          <p:spPr>
            <a:xfrm>
              <a:off x="2232156" y="257704"/>
              <a:ext cx="733426" cy="838201"/>
            </a:xfrm>
            <a:prstGeom prst="rect">
              <a:avLst/>
            </a:prstGeom>
            <a:ln w="12700" cap="flat">
              <a:noFill/>
              <a:miter lim="400000"/>
            </a:ln>
            <a:effectLst/>
          </p:spPr>
        </p:pic>
      </p:grpSp>
      <p:grpSp>
        <p:nvGrpSpPr>
          <p:cNvPr id="548" name="Group"/>
          <p:cNvGrpSpPr/>
          <p:nvPr/>
        </p:nvGrpSpPr>
        <p:grpSpPr>
          <a:xfrm>
            <a:off x="902733" y="9453518"/>
            <a:ext cx="5096140" cy="3195519"/>
            <a:chOff x="0" y="0"/>
            <a:chExt cx="5096139" cy="3195518"/>
          </a:xfrm>
        </p:grpSpPr>
        <p:sp>
          <p:nvSpPr>
            <p:cNvPr id="545" name="Rounded Rectangle"/>
            <p:cNvSpPr/>
            <p:nvPr/>
          </p:nvSpPr>
          <p:spPr>
            <a:xfrm>
              <a:off x="0" y="0"/>
              <a:ext cx="5096140" cy="3195519"/>
            </a:xfrm>
            <a:prstGeom prst="roundRect">
              <a:avLst>
                <a:gd name="adj" fmla="val 18085"/>
              </a:avLst>
            </a:prstGeom>
            <a:solidFill>
              <a:srgbClr val="2E676A"/>
            </a:solidFill>
            <a:ln w="12700" cap="flat">
              <a:noFill/>
              <a:miter lim="400000"/>
            </a:ln>
            <a:effectLst/>
          </p:spPr>
          <p:txBody>
            <a:bodyPr wrap="square" lIns="50800" tIns="50800" rIns="50800" bIns="50800" numCol="1" anchor="ctr">
              <a:noAutofit/>
            </a:bodyPr>
            <a:lstStyle/>
            <a:p>
              <a:pPr defTabSz="825500">
                <a:defRPr sz="5300">
                  <a:solidFill>
                    <a:srgbClr val="FFFFFF"/>
                  </a:solidFill>
                  <a:latin typeface="Helvetica Neue Medium"/>
                  <a:ea typeface="Helvetica Neue Medium"/>
                  <a:cs typeface="Helvetica Neue Medium"/>
                  <a:sym typeface="Helvetica Neue Medium"/>
                </a:defRPr>
              </a:pPr>
              <a:endParaRPr/>
            </a:p>
          </p:txBody>
        </p:sp>
        <p:sp>
          <p:nvSpPr>
            <p:cNvPr id="546" name="DISCRIMINATORY…"/>
            <p:cNvSpPr txBox="1"/>
            <p:nvPr/>
          </p:nvSpPr>
          <p:spPr>
            <a:xfrm>
              <a:off x="80096" y="1110004"/>
              <a:ext cx="5016044" cy="1406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400">
                  <a:solidFill>
                    <a:srgbClr val="FFFFFF"/>
                  </a:solidFill>
                </a:defRPr>
              </a:pPr>
              <a:r>
                <a:t>DISCRIMINATORY</a:t>
              </a:r>
            </a:p>
            <a:p>
              <a:pPr>
                <a:defRPr sz="4400">
                  <a:solidFill>
                    <a:srgbClr val="FFFFFF"/>
                  </a:solidFill>
                </a:defRPr>
              </a:pPr>
              <a:r>
                <a:t>ABUSE</a:t>
              </a:r>
            </a:p>
          </p:txBody>
        </p:sp>
        <p:pic>
          <p:nvPicPr>
            <p:cNvPr id="547" name="output-onlinepngtools-8.png" descr="output-onlinepngtools-8.png"/>
            <p:cNvPicPr>
              <a:picLocks noChangeAspect="1"/>
            </p:cNvPicPr>
            <p:nvPr/>
          </p:nvPicPr>
          <p:blipFill>
            <a:blip r:embed="rId11"/>
            <a:stretch>
              <a:fillRect/>
            </a:stretch>
          </p:blipFill>
          <p:spPr>
            <a:xfrm>
              <a:off x="2044877" y="145570"/>
              <a:ext cx="1086482" cy="965950"/>
            </a:xfrm>
            <a:prstGeom prst="rect">
              <a:avLst/>
            </a:prstGeom>
            <a:ln w="12700" cap="flat">
              <a:noFill/>
              <a:miter lim="400000"/>
            </a:ln>
            <a:effectLst/>
          </p:spPr>
        </p:pic>
      </p:grpSp>
      <p:grpSp>
        <p:nvGrpSpPr>
          <p:cNvPr id="552" name="Group"/>
          <p:cNvGrpSpPr/>
          <p:nvPr/>
        </p:nvGrpSpPr>
        <p:grpSpPr>
          <a:xfrm>
            <a:off x="6628044" y="9453518"/>
            <a:ext cx="5283245" cy="3195519"/>
            <a:chOff x="0" y="0"/>
            <a:chExt cx="5283244" cy="3195518"/>
          </a:xfrm>
        </p:grpSpPr>
        <p:sp>
          <p:nvSpPr>
            <p:cNvPr id="549" name="Rounded Rectangle"/>
            <p:cNvSpPr/>
            <p:nvPr/>
          </p:nvSpPr>
          <p:spPr>
            <a:xfrm>
              <a:off x="60393" y="0"/>
              <a:ext cx="5016044" cy="3195519"/>
            </a:xfrm>
            <a:prstGeom prst="roundRect">
              <a:avLst>
                <a:gd name="adj" fmla="val 18085"/>
              </a:avLst>
            </a:prstGeom>
            <a:solidFill>
              <a:srgbClr val="2E676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50" name="ORGANISATIONAL…"/>
            <p:cNvSpPr txBox="1"/>
            <p:nvPr/>
          </p:nvSpPr>
          <p:spPr>
            <a:xfrm>
              <a:off x="0" y="1148104"/>
              <a:ext cx="5283245" cy="1406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400">
                  <a:solidFill>
                    <a:srgbClr val="FFFFFF"/>
                  </a:solidFill>
                </a:defRPr>
              </a:pPr>
              <a:r>
                <a:t>ORGANISATIONAL</a:t>
              </a:r>
            </a:p>
            <a:p>
              <a:pPr>
                <a:defRPr sz="4400">
                  <a:solidFill>
                    <a:srgbClr val="FFFFFF"/>
                  </a:solidFill>
                </a:defRPr>
              </a:pPr>
              <a:r>
                <a:t>ABUSE</a:t>
              </a:r>
            </a:p>
          </p:txBody>
        </p:sp>
        <p:pic>
          <p:nvPicPr>
            <p:cNvPr id="551" name="output-onlinepngtools-16.png" descr="output-onlinepngtools-16.png"/>
            <p:cNvPicPr>
              <a:picLocks noChangeAspect="1"/>
            </p:cNvPicPr>
            <p:nvPr/>
          </p:nvPicPr>
          <p:blipFill>
            <a:blip r:embed="rId12"/>
            <a:stretch>
              <a:fillRect/>
            </a:stretch>
          </p:blipFill>
          <p:spPr>
            <a:xfrm>
              <a:off x="2025174" y="194074"/>
              <a:ext cx="1086482" cy="868941"/>
            </a:xfrm>
            <a:prstGeom prst="rect">
              <a:avLst/>
            </a:prstGeom>
            <a:ln w="12700" cap="flat">
              <a:noFill/>
              <a:miter lim="400000"/>
            </a:ln>
            <a:effectLst/>
          </p:spPr>
        </p:pic>
      </p:grpSp>
      <p:grpSp>
        <p:nvGrpSpPr>
          <p:cNvPr id="556" name="Group"/>
          <p:cNvGrpSpPr/>
          <p:nvPr/>
        </p:nvGrpSpPr>
        <p:grpSpPr>
          <a:xfrm>
            <a:off x="12394045" y="9453518"/>
            <a:ext cx="5016044" cy="3195519"/>
            <a:chOff x="0" y="0"/>
            <a:chExt cx="5016042" cy="3195518"/>
          </a:xfrm>
        </p:grpSpPr>
        <p:sp>
          <p:nvSpPr>
            <p:cNvPr id="553" name="Rounded Rectangle"/>
            <p:cNvSpPr/>
            <p:nvPr/>
          </p:nvSpPr>
          <p:spPr>
            <a:xfrm>
              <a:off x="0" y="0"/>
              <a:ext cx="5016043" cy="3195519"/>
            </a:xfrm>
            <a:prstGeom prst="roundRect">
              <a:avLst>
                <a:gd name="adj" fmla="val 18085"/>
              </a:avLst>
            </a:prstGeom>
            <a:solidFill>
              <a:srgbClr val="2E676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54" name="COERCIVE…"/>
            <p:cNvSpPr txBox="1"/>
            <p:nvPr/>
          </p:nvSpPr>
          <p:spPr>
            <a:xfrm>
              <a:off x="995921" y="1188825"/>
              <a:ext cx="3024201" cy="14822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600">
                  <a:solidFill>
                    <a:srgbClr val="FFFFFF"/>
                  </a:solidFill>
                </a:defRPr>
              </a:pPr>
              <a:r>
                <a:t>COERCIVE</a:t>
              </a:r>
            </a:p>
            <a:p>
              <a:pPr>
                <a:defRPr sz="4600">
                  <a:solidFill>
                    <a:srgbClr val="FFFFFF"/>
                  </a:solidFill>
                </a:defRPr>
              </a:pPr>
              <a:r>
                <a:t>CONTROL</a:t>
              </a:r>
            </a:p>
          </p:txBody>
        </p:sp>
        <p:pic>
          <p:nvPicPr>
            <p:cNvPr id="555" name="output-onlinepngtools-3.png" descr="output-onlinepngtools-3.png"/>
            <p:cNvPicPr>
              <a:picLocks noChangeAspect="1"/>
            </p:cNvPicPr>
            <p:nvPr/>
          </p:nvPicPr>
          <p:blipFill>
            <a:blip r:embed="rId13"/>
            <a:stretch>
              <a:fillRect/>
            </a:stretch>
          </p:blipFill>
          <p:spPr>
            <a:xfrm>
              <a:off x="2025047" y="258577"/>
              <a:ext cx="914401" cy="914401"/>
            </a:xfrm>
            <a:prstGeom prst="rect">
              <a:avLst/>
            </a:prstGeom>
            <a:ln w="12700" cap="flat">
              <a:noFill/>
              <a:miter lim="400000"/>
            </a:ln>
            <a:effectLst/>
          </p:spPr>
        </p:pic>
      </p:grpSp>
      <p:grpSp>
        <p:nvGrpSpPr>
          <p:cNvPr id="560" name="Group"/>
          <p:cNvGrpSpPr/>
          <p:nvPr/>
        </p:nvGrpSpPr>
        <p:grpSpPr>
          <a:xfrm>
            <a:off x="18099654" y="9453518"/>
            <a:ext cx="5016044" cy="3195519"/>
            <a:chOff x="0" y="0"/>
            <a:chExt cx="5016042" cy="3195518"/>
          </a:xfrm>
        </p:grpSpPr>
        <p:sp>
          <p:nvSpPr>
            <p:cNvPr id="557" name="Rounded Rectangle"/>
            <p:cNvSpPr/>
            <p:nvPr/>
          </p:nvSpPr>
          <p:spPr>
            <a:xfrm>
              <a:off x="0" y="0"/>
              <a:ext cx="5016043" cy="3195519"/>
            </a:xfrm>
            <a:prstGeom prst="roundRect">
              <a:avLst>
                <a:gd name="adj" fmla="val 18085"/>
              </a:avLst>
            </a:prstGeom>
            <a:solidFill>
              <a:srgbClr val="2E676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58" name="SPIRITUAL…"/>
            <p:cNvSpPr txBox="1"/>
            <p:nvPr/>
          </p:nvSpPr>
          <p:spPr>
            <a:xfrm>
              <a:off x="990662" y="1252325"/>
              <a:ext cx="3034717" cy="14822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600">
                  <a:solidFill>
                    <a:srgbClr val="FFFFFF"/>
                  </a:solidFill>
                </a:defRPr>
              </a:pPr>
              <a:r>
                <a:t>SPIRITUAL</a:t>
              </a:r>
            </a:p>
            <a:p>
              <a:pPr>
                <a:defRPr sz="4600">
                  <a:solidFill>
                    <a:srgbClr val="FFFFFF"/>
                  </a:solidFill>
                </a:defRPr>
              </a:pPr>
              <a:r>
                <a:t>ABUSE</a:t>
              </a:r>
            </a:p>
          </p:txBody>
        </p:sp>
        <p:pic>
          <p:nvPicPr>
            <p:cNvPr id="559" name="output-onlinepngtools-4.png" descr="output-onlinepngtools-4.png"/>
            <p:cNvPicPr>
              <a:picLocks noChangeAspect="1"/>
            </p:cNvPicPr>
            <p:nvPr/>
          </p:nvPicPr>
          <p:blipFill>
            <a:blip r:embed="rId14"/>
            <a:stretch>
              <a:fillRect/>
            </a:stretch>
          </p:blipFill>
          <p:spPr>
            <a:xfrm>
              <a:off x="2085418" y="232802"/>
              <a:ext cx="845207" cy="965951"/>
            </a:xfrm>
            <a:prstGeom prst="rect">
              <a:avLst/>
            </a:prstGeom>
            <a:ln w="12700" cap="flat">
              <a:noFill/>
              <a:miter lim="400000"/>
            </a:ln>
            <a:effectLst/>
          </p:spPr>
        </p:pic>
      </p:grpSp>
      <p:sp>
        <p:nvSpPr>
          <p:cNvPr id="561"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562"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63"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564" name="Forms of abuse"/>
          <p:cNvSpPr txBox="1"/>
          <p:nvPr/>
        </p:nvSpPr>
        <p:spPr>
          <a:xfrm>
            <a:off x="149198" y="482006"/>
            <a:ext cx="322611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Forms of abuse</a:t>
            </a:r>
          </a:p>
        </p:txBody>
      </p:sp>
      <p:pic>
        <p:nvPicPr>
          <p:cNvPr id="565" name="logo.jpg" descr="logo.jpg"/>
          <p:cNvPicPr>
            <a:picLocks noChangeAspect="1"/>
          </p:cNvPicPr>
          <p:nvPr/>
        </p:nvPicPr>
        <p:blipFill>
          <a:blip r:embed="rId15"/>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516"/>
                                        </p:tgtEl>
                                        <p:attrNameLst>
                                          <p:attrName>style.visibility</p:attrName>
                                        </p:attrNameLst>
                                      </p:cBhvr>
                                      <p:to>
                                        <p:strVal val="visible"/>
                                      </p:to>
                                    </p:set>
                                    <p:anim calcmode="lin" valueType="num">
                                      <p:cBhvr>
                                        <p:cTn id="7" dur="500" fill="hold"/>
                                        <p:tgtEl>
                                          <p:spTgt spid="516"/>
                                        </p:tgtEl>
                                        <p:attrNameLst>
                                          <p:attrName>ppt_w</p:attrName>
                                        </p:attrNameLst>
                                      </p:cBhvr>
                                      <p:tavLst>
                                        <p:tav tm="0">
                                          <p:val>
                                            <p:fltVal val="0"/>
                                          </p:val>
                                        </p:tav>
                                        <p:tav tm="100000">
                                          <p:val>
                                            <p:strVal val="#ppt_w"/>
                                          </p:val>
                                        </p:tav>
                                      </p:tavLst>
                                    </p:anim>
                                    <p:anim calcmode="lin" valueType="num">
                                      <p:cBhvr>
                                        <p:cTn id="8" dur="500" fill="hold"/>
                                        <p:tgtEl>
                                          <p:spTgt spid="5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520"/>
                                        </p:tgtEl>
                                        <p:attrNameLst>
                                          <p:attrName>style.visibility</p:attrName>
                                        </p:attrNameLst>
                                      </p:cBhvr>
                                      <p:to>
                                        <p:strVal val="visible"/>
                                      </p:to>
                                    </p:set>
                                    <p:anim calcmode="lin" valueType="num">
                                      <p:cBhvr>
                                        <p:cTn id="13" dur="500" fill="hold"/>
                                        <p:tgtEl>
                                          <p:spTgt spid="520"/>
                                        </p:tgtEl>
                                        <p:attrNameLst>
                                          <p:attrName>ppt_w</p:attrName>
                                        </p:attrNameLst>
                                      </p:cBhvr>
                                      <p:tavLst>
                                        <p:tav tm="0">
                                          <p:val>
                                            <p:fltVal val="0"/>
                                          </p:val>
                                        </p:tav>
                                        <p:tav tm="100000">
                                          <p:val>
                                            <p:strVal val="#ppt_w"/>
                                          </p:val>
                                        </p:tav>
                                      </p:tavLst>
                                    </p:anim>
                                    <p:anim calcmode="lin" valueType="num">
                                      <p:cBhvr>
                                        <p:cTn id="14" dur="500" fill="hold"/>
                                        <p:tgtEl>
                                          <p:spTgt spid="52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524"/>
                                        </p:tgtEl>
                                        <p:attrNameLst>
                                          <p:attrName>style.visibility</p:attrName>
                                        </p:attrNameLst>
                                      </p:cBhvr>
                                      <p:to>
                                        <p:strVal val="visible"/>
                                      </p:to>
                                    </p:set>
                                    <p:anim calcmode="lin" valueType="num">
                                      <p:cBhvr>
                                        <p:cTn id="19" dur="500" fill="hold"/>
                                        <p:tgtEl>
                                          <p:spTgt spid="524"/>
                                        </p:tgtEl>
                                        <p:attrNameLst>
                                          <p:attrName>ppt_w</p:attrName>
                                        </p:attrNameLst>
                                      </p:cBhvr>
                                      <p:tavLst>
                                        <p:tav tm="0">
                                          <p:val>
                                            <p:fltVal val="0"/>
                                          </p:val>
                                        </p:tav>
                                        <p:tav tm="100000">
                                          <p:val>
                                            <p:strVal val="#ppt_w"/>
                                          </p:val>
                                        </p:tav>
                                      </p:tavLst>
                                    </p:anim>
                                    <p:anim calcmode="lin" valueType="num">
                                      <p:cBhvr>
                                        <p:cTn id="20" dur="500" fill="hold"/>
                                        <p:tgtEl>
                                          <p:spTgt spid="52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528"/>
                                        </p:tgtEl>
                                        <p:attrNameLst>
                                          <p:attrName>style.visibility</p:attrName>
                                        </p:attrNameLst>
                                      </p:cBhvr>
                                      <p:to>
                                        <p:strVal val="visible"/>
                                      </p:to>
                                    </p:set>
                                    <p:anim calcmode="lin" valueType="num">
                                      <p:cBhvr>
                                        <p:cTn id="25" dur="500" fill="hold"/>
                                        <p:tgtEl>
                                          <p:spTgt spid="528"/>
                                        </p:tgtEl>
                                        <p:attrNameLst>
                                          <p:attrName>ppt_w</p:attrName>
                                        </p:attrNameLst>
                                      </p:cBhvr>
                                      <p:tavLst>
                                        <p:tav tm="0">
                                          <p:val>
                                            <p:fltVal val="0"/>
                                          </p:val>
                                        </p:tav>
                                        <p:tav tm="100000">
                                          <p:val>
                                            <p:strVal val="#ppt_w"/>
                                          </p:val>
                                        </p:tav>
                                      </p:tavLst>
                                    </p:anim>
                                    <p:anim calcmode="lin" valueType="num">
                                      <p:cBhvr>
                                        <p:cTn id="26" dur="500" fill="hold"/>
                                        <p:tgtEl>
                                          <p:spTgt spid="52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532"/>
                                        </p:tgtEl>
                                        <p:attrNameLst>
                                          <p:attrName>style.visibility</p:attrName>
                                        </p:attrNameLst>
                                      </p:cBhvr>
                                      <p:to>
                                        <p:strVal val="visible"/>
                                      </p:to>
                                    </p:set>
                                    <p:anim calcmode="lin" valueType="num">
                                      <p:cBhvr>
                                        <p:cTn id="31" dur="500" fill="hold"/>
                                        <p:tgtEl>
                                          <p:spTgt spid="532"/>
                                        </p:tgtEl>
                                        <p:attrNameLst>
                                          <p:attrName>ppt_w</p:attrName>
                                        </p:attrNameLst>
                                      </p:cBhvr>
                                      <p:tavLst>
                                        <p:tav tm="0">
                                          <p:val>
                                            <p:fltVal val="0"/>
                                          </p:val>
                                        </p:tav>
                                        <p:tav tm="100000">
                                          <p:val>
                                            <p:strVal val="#ppt_w"/>
                                          </p:val>
                                        </p:tav>
                                      </p:tavLst>
                                    </p:anim>
                                    <p:anim calcmode="lin" valueType="num">
                                      <p:cBhvr>
                                        <p:cTn id="32" dur="500" fill="hold"/>
                                        <p:tgtEl>
                                          <p:spTgt spid="53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6" nodeType="clickEffect">
                                  <p:stCondLst>
                                    <p:cond delay="0"/>
                                  </p:stCondLst>
                                  <p:iterate>
                                    <p:tmAbs val="0"/>
                                  </p:iterate>
                                  <p:childTnLst>
                                    <p:set>
                                      <p:cBhvr>
                                        <p:cTn id="36" fill="hold"/>
                                        <p:tgtEl>
                                          <p:spTgt spid="536"/>
                                        </p:tgtEl>
                                        <p:attrNameLst>
                                          <p:attrName>style.visibility</p:attrName>
                                        </p:attrNameLst>
                                      </p:cBhvr>
                                      <p:to>
                                        <p:strVal val="visible"/>
                                      </p:to>
                                    </p:set>
                                    <p:anim calcmode="lin" valueType="num">
                                      <p:cBhvr>
                                        <p:cTn id="37" dur="500" fill="hold"/>
                                        <p:tgtEl>
                                          <p:spTgt spid="536"/>
                                        </p:tgtEl>
                                        <p:attrNameLst>
                                          <p:attrName>ppt_w</p:attrName>
                                        </p:attrNameLst>
                                      </p:cBhvr>
                                      <p:tavLst>
                                        <p:tav tm="0">
                                          <p:val>
                                            <p:fltVal val="0"/>
                                          </p:val>
                                        </p:tav>
                                        <p:tav tm="100000">
                                          <p:val>
                                            <p:strVal val="#ppt_w"/>
                                          </p:val>
                                        </p:tav>
                                      </p:tavLst>
                                    </p:anim>
                                    <p:anim calcmode="lin" valueType="num">
                                      <p:cBhvr>
                                        <p:cTn id="38" dur="500" fill="hold"/>
                                        <p:tgtEl>
                                          <p:spTgt spid="536"/>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7" nodeType="clickEffect">
                                  <p:stCondLst>
                                    <p:cond delay="0"/>
                                  </p:stCondLst>
                                  <p:iterate>
                                    <p:tmAbs val="0"/>
                                  </p:iterate>
                                  <p:childTnLst>
                                    <p:set>
                                      <p:cBhvr>
                                        <p:cTn id="42" fill="hold"/>
                                        <p:tgtEl>
                                          <p:spTgt spid="540"/>
                                        </p:tgtEl>
                                        <p:attrNameLst>
                                          <p:attrName>style.visibility</p:attrName>
                                        </p:attrNameLst>
                                      </p:cBhvr>
                                      <p:to>
                                        <p:strVal val="visible"/>
                                      </p:to>
                                    </p:set>
                                    <p:anim calcmode="lin" valueType="num">
                                      <p:cBhvr>
                                        <p:cTn id="43" dur="500" fill="hold"/>
                                        <p:tgtEl>
                                          <p:spTgt spid="540"/>
                                        </p:tgtEl>
                                        <p:attrNameLst>
                                          <p:attrName>ppt_w</p:attrName>
                                        </p:attrNameLst>
                                      </p:cBhvr>
                                      <p:tavLst>
                                        <p:tav tm="0">
                                          <p:val>
                                            <p:fltVal val="0"/>
                                          </p:val>
                                        </p:tav>
                                        <p:tav tm="100000">
                                          <p:val>
                                            <p:strVal val="#ppt_w"/>
                                          </p:val>
                                        </p:tav>
                                      </p:tavLst>
                                    </p:anim>
                                    <p:anim calcmode="lin" valueType="num">
                                      <p:cBhvr>
                                        <p:cTn id="44" dur="500" fill="hold"/>
                                        <p:tgtEl>
                                          <p:spTgt spid="540"/>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8" nodeType="clickEffect">
                                  <p:stCondLst>
                                    <p:cond delay="0"/>
                                  </p:stCondLst>
                                  <p:iterate>
                                    <p:tmAbs val="0"/>
                                  </p:iterate>
                                  <p:childTnLst>
                                    <p:set>
                                      <p:cBhvr>
                                        <p:cTn id="48" fill="hold"/>
                                        <p:tgtEl>
                                          <p:spTgt spid="544"/>
                                        </p:tgtEl>
                                        <p:attrNameLst>
                                          <p:attrName>style.visibility</p:attrName>
                                        </p:attrNameLst>
                                      </p:cBhvr>
                                      <p:to>
                                        <p:strVal val="visible"/>
                                      </p:to>
                                    </p:set>
                                    <p:anim calcmode="lin" valueType="num">
                                      <p:cBhvr>
                                        <p:cTn id="49" dur="500" fill="hold"/>
                                        <p:tgtEl>
                                          <p:spTgt spid="544"/>
                                        </p:tgtEl>
                                        <p:attrNameLst>
                                          <p:attrName>ppt_w</p:attrName>
                                        </p:attrNameLst>
                                      </p:cBhvr>
                                      <p:tavLst>
                                        <p:tav tm="0">
                                          <p:val>
                                            <p:fltVal val="0"/>
                                          </p:val>
                                        </p:tav>
                                        <p:tav tm="100000">
                                          <p:val>
                                            <p:strVal val="#ppt_w"/>
                                          </p:val>
                                        </p:tav>
                                      </p:tavLst>
                                    </p:anim>
                                    <p:anim calcmode="lin" valueType="num">
                                      <p:cBhvr>
                                        <p:cTn id="50" dur="500" fill="hold"/>
                                        <p:tgtEl>
                                          <p:spTgt spid="54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9" nodeType="clickEffect">
                                  <p:stCondLst>
                                    <p:cond delay="0"/>
                                  </p:stCondLst>
                                  <p:iterate>
                                    <p:tmAbs val="0"/>
                                  </p:iterate>
                                  <p:childTnLst>
                                    <p:set>
                                      <p:cBhvr>
                                        <p:cTn id="54" fill="hold"/>
                                        <p:tgtEl>
                                          <p:spTgt spid="548"/>
                                        </p:tgtEl>
                                        <p:attrNameLst>
                                          <p:attrName>style.visibility</p:attrName>
                                        </p:attrNameLst>
                                      </p:cBhvr>
                                      <p:to>
                                        <p:strVal val="visible"/>
                                      </p:to>
                                    </p:set>
                                    <p:anim calcmode="lin" valueType="num">
                                      <p:cBhvr>
                                        <p:cTn id="55" dur="500" fill="hold"/>
                                        <p:tgtEl>
                                          <p:spTgt spid="548"/>
                                        </p:tgtEl>
                                        <p:attrNameLst>
                                          <p:attrName>ppt_w</p:attrName>
                                        </p:attrNameLst>
                                      </p:cBhvr>
                                      <p:tavLst>
                                        <p:tav tm="0">
                                          <p:val>
                                            <p:fltVal val="0"/>
                                          </p:val>
                                        </p:tav>
                                        <p:tav tm="100000">
                                          <p:val>
                                            <p:strVal val="#ppt_w"/>
                                          </p:val>
                                        </p:tav>
                                      </p:tavLst>
                                    </p:anim>
                                    <p:anim calcmode="lin" valueType="num">
                                      <p:cBhvr>
                                        <p:cTn id="56" dur="500" fill="hold"/>
                                        <p:tgtEl>
                                          <p:spTgt spid="548"/>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10" nodeType="clickEffect">
                                  <p:stCondLst>
                                    <p:cond delay="0"/>
                                  </p:stCondLst>
                                  <p:iterate>
                                    <p:tmAbs val="0"/>
                                  </p:iterate>
                                  <p:childTnLst>
                                    <p:set>
                                      <p:cBhvr>
                                        <p:cTn id="60" fill="hold"/>
                                        <p:tgtEl>
                                          <p:spTgt spid="552"/>
                                        </p:tgtEl>
                                        <p:attrNameLst>
                                          <p:attrName>style.visibility</p:attrName>
                                        </p:attrNameLst>
                                      </p:cBhvr>
                                      <p:to>
                                        <p:strVal val="visible"/>
                                      </p:to>
                                    </p:set>
                                    <p:anim calcmode="lin" valueType="num">
                                      <p:cBhvr>
                                        <p:cTn id="61" dur="500" fill="hold"/>
                                        <p:tgtEl>
                                          <p:spTgt spid="552"/>
                                        </p:tgtEl>
                                        <p:attrNameLst>
                                          <p:attrName>ppt_w</p:attrName>
                                        </p:attrNameLst>
                                      </p:cBhvr>
                                      <p:tavLst>
                                        <p:tav tm="0">
                                          <p:val>
                                            <p:fltVal val="0"/>
                                          </p:val>
                                        </p:tav>
                                        <p:tav tm="100000">
                                          <p:val>
                                            <p:strVal val="#ppt_w"/>
                                          </p:val>
                                        </p:tav>
                                      </p:tavLst>
                                    </p:anim>
                                    <p:anim calcmode="lin" valueType="num">
                                      <p:cBhvr>
                                        <p:cTn id="62" dur="500" fill="hold"/>
                                        <p:tgtEl>
                                          <p:spTgt spid="55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11" nodeType="clickEffect">
                                  <p:stCondLst>
                                    <p:cond delay="0"/>
                                  </p:stCondLst>
                                  <p:iterate>
                                    <p:tmAbs val="0"/>
                                  </p:iterate>
                                  <p:childTnLst>
                                    <p:set>
                                      <p:cBhvr>
                                        <p:cTn id="66" fill="hold"/>
                                        <p:tgtEl>
                                          <p:spTgt spid="556"/>
                                        </p:tgtEl>
                                        <p:attrNameLst>
                                          <p:attrName>style.visibility</p:attrName>
                                        </p:attrNameLst>
                                      </p:cBhvr>
                                      <p:to>
                                        <p:strVal val="visible"/>
                                      </p:to>
                                    </p:set>
                                    <p:anim calcmode="lin" valueType="num">
                                      <p:cBhvr>
                                        <p:cTn id="67" dur="500" fill="hold"/>
                                        <p:tgtEl>
                                          <p:spTgt spid="556"/>
                                        </p:tgtEl>
                                        <p:attrNameLst>
                                          <p:attrName>ppt_w</p:attrName>
                                        </p:attrNameLst>
                                      </p:cBhvr>
                                      <p:tavLst>
                                        <p:tav tm="0">
                                          <p:val>
                                            <p:fltVal val="0"/>
                                          </p:val>
                                        </p:tav>
                                        <p:tav tm="100000">
                                          <p:val>
                                            <p:strVal val="#ppt_w"/>
                                          </p:val>
                                        </p:tav>
                                      </p:tavLst>
                                    </p:anim>
                                    <p:anim calcmode="lin" valueType="num">
                                      <p:cBhvr>
                                        <p:cTn id="68" dur="500" fill="hold"/>
                                        <p:tgtEl>
                                          <p:spTgt spid="556"/>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12" nodeType="clickEffect">
                                  <p:stCondLst>
                                    <p:cond delay="0"/>
                                  </p:stCondLst>
                                  <p:iterate>
                                    <p:tmAbs val="0"/>
                                  </p:iterate>
                                  <p:childTnLst>
                                    <p:set>
                                      <p:cBhvr>
                                        <p:cTn id="72" fill="hold"/>
                                        <p:tgtEl>
                                          <p:spTgt spid="560"/>
                                        </p:tgtEl>
                                        <p:attrNameLst>
                                          <p:attrName>style.visibility</p:attrName>
                                        </p:attrNameLst>
                                      </p:cBhvr>
                                      <p:to>
                                        <p:strVal val="visible"/>
                                      </p:to>
                                    </p:set>
                                    <p:anim calcmode="lin" valueType="num">
                                      <p:cBhvr>
                                        <p:cTn id="73" dur="500" fill="hold"/>
                                        <p:tgtEl>
                                          <p:spTgt spid="560"/>
                                        </p:tgtEl>
                                        <p:attrNameLst>
                                          <p:attrName>ppt_w</p:attrName>
                                        </p:attrNameLst>
                                      </p:cBhvr>
                                      <p:tavLst>
                                        <p:tav tm="0">
                                          <p:val>
                                            <p:fltVal val="0"/>
                                          </p:val>
                                        </p:tav>
                                        <p:tav tm="100000">
                                          <p:val>
                                            <p:strVal val="#ppt_w"/>
                                          </p:val>
                                        </p:tav>
                                      </p:tavLst>
                                    </p:anim>
                                    <p:anim calcmode="lin" valueType="num">
                                      <p:cBhvr>
                                        <p:cTn id="74" dur="500" fill="hold"/>
                                        <p:tgtEl>
                                          <p:spTgt spid="5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1" animBg="1" advAuto="0"/>
      <p:bldP spid="520" grpId="2" animBg="1" advAuto="0"/>
      <p:bldP spid="524" grpId="3" animBg="1" advAuto="0"/>
      <p:bldP spid="528" grpId="4" animBg="1" advAuto="0"/>
      <p:bldP spid="532" grpId="5" animBg="1" advAuto="0"/>
      <p:bldP spid="536" grpId="6" animBg="1" advAuto="0"/>
      <p:bldP spid="540" grpId="7" animBg="1" advAuto="0"/>
      <p:bldP spid="544" grpId="8" animBg="1" advAuto="0"/>
      <p:bldP spid="548" grpId="9" animBg="1" advAuto="0"/>
      <p:bldP spid="552" grpId="10" animBg="1" advAuto="0"/>
      <p:bldP spid="556" grpId="11" animBg="1" advAuto="0"/>
      <p:bldP spid="560" grpId="12"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 name="computers.jpg" descr="computers.jpg"/>
          <p:cNvPicPr>
            <a:picLocks noChangeAspect="1"/>
          </p:cNvPicPr>
          <p:nvPr/>
        </p:nvPicPr>
        <p:blipFill>
          <a:blip r:embed="rId2"/>
          <a:srcRect b="24517"/>
          <a:stretch>
            <a:fillRect/>
          </a:stretch>
        </p:blipFill>
        <p:spPr>
          <a:xfrm>
            <a:off x="-161603" y="1329777"/>
            <a:ext cx="24707206" cy="12433057"/>
          </a:xfrm>
          <a:prstGeom prst="rect">
            <a:avLst/>
          </a:prstGeom>
          <a:ln w="12700">
            <a:miter lim="400000"/>
          </a:ln>
        </p:spPr>
      </p:pic>
      <p:grpSp>
        <p:nvGrpSpPr>
          <p:cNvPr id="570" name="Group"/>
          <p:cNvGrpSpPr/>
          <p:nvPr/>
        </p:nvGrpSpPr>
        <p:grpSpPr>
          <a:xfrm>
            <a:off x="2565012" y="3244777"/>
            <a:ext cx="6500757" cy="8244505"/>
            <a:chOff x="0" y="0"/>
            <a:chExt cx="6500755" cy="8244504"/>
          </a:xfrm>
        </p:grpSpPr>
        <p:sp>
          <p:nvSpPr>
            <p:cNvPr id="568" name="Rounded Rectangle"/>
            <p:cNvSpPr/>
            <p:nvPr/>
          </p:nvSpPr>
          <p:spPr>
            <a:xfrm>
              <a:off x="0" y="0"/>
              <a:ext cx="6500756" cy="7710548"/>
            </a:xfrm>
            <a:prstGeom prst="roundRect">
              <a:avLst>
                <a:gd name="adj" fmla="val 9650"/>
              </a:avLst>
            </a:prstGeom>
            <a:solidFill>
              <a:srgbClr val="F4F4F4"/>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69" name="“Grooming is when someone builds an emotional connection with a child or adult to gain their trust for the purposes of committing abuse”…"/>
            <p:cNvSpPr txBox="1"/>
            <p:nvPr/>
          </p:nvSpPr>
          <p:spPr>
            <a:xfrm>
              <a:off x="555484" y="459404"/>
              <a:ext cx="4983387" cy="778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defTabSz="457200">
                <a:defRPr sz="4600" i="1">
                  <a:solidFill>
                    <a:srgbClr val="444444"/>
                  </a:solidFill>
                  <a:latin typeface="Helvetica"/>
                  <a:ea typeface="Helvetica"/>
                  <a:cs typeface="Helvetica"/>
                  <a:sym typeface="Helvetica"/>
                </a:defRPr>
              </a:pPr>
              <a:r>
                <a:t>“Grooming is when someone builds an emotional connection with a child or adult to gain their trust for the purposes of committing abuse”</a:t>
              </a:r>
            </a:p>
            <a:p>
              <a:pPr algn="r" defTabSz="457200">
                <a:defRPr sz="4600">
                  <a:solidFill>
                    <a:srgbClr val="444444"/>
                  </a:solidFill>
                  <a:latin typeface="Helvetica"/>
                  <a:ea typeface="Helvetica"/>
                  <a:cs typeface="Helvetica"/>
                  <a:sym typeface="Helvetica"/>
                </a:defRPr>
              </a:pPr>
              <a:r>
                <a:t>NSPCC</a:t>
              </a:r>
            </a:p>
          </p:txBody>
        </p:sp>
      </p:grpSp>
      <p:grpSp>
        <p:nvGrpSpPr>
          <p:cNvPr id="573" name="Group"/>
          <p:cNvGrpSpPr/>
          <p:nvPr/>
        </p:nvGrpSpPr>
        <p:grpSpPr>
          <a:xfrm>
            <a:off x="12169726" y="2478076"/>
            <a:ext cx="9712060" cy="3399438"/>
            <a:chOff x="0" y="0"/>
            <a:chExt cx="9712058" cy="3399437"/>
          </a:xfrm>
        </p:grpSpPr>
        <p:sp>
          <p:nvSpPr>
            <p:cNvPr id="571" name="Rounded Rectangle"/>
            <p:cNvSpPr/>
            <p:nvPr/>
          </p:nvSpPr>
          <p:spPr>
            <a:xfrm>
              <a:off x="0" y="0"/>
              <a:ext cx="9712059" cy="3399438"/>
            </a:xfrm>
            <a:prstGeom prst="roundRect">
              <a:avLst>
                <a:gd name="adj" fmla="val 18454"/>
              </a:avLst>
            </a:prstGeom>
            <a:solidFill>
              <a:srgbClr val="D5D5D5">
                <a:alpha val="67693"/>
              </a:srgb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72" name="Offenders use:…"/>
            <p:cNvSpPr txBox="1"/>
            <p:nvPr/>
          </p:nvSpPr>
          <p:spPr>
            <a:xfrm>
              <a:off x="515480" y="161248"/>
              <a:ext cx="8681098" cy="3213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defTabSz="457200">
                <a:defRPr sz="4100">
                  <a:solidFill>
                    <a:srgbClr val="FFFFFF"/>
                  </a:solidFill>
                  <a:effectLst>
                    <a:outerShdw blurRad="12700" dist="17960" dir="2700000" rotWithShape="0">
                      <a:srgbClr val="000000"/>
                    </a:outerShdw>
                  </a:effectLst>
                  <a:latin typeface="Helvetica"/>
                  <a:ea typeface="Helvetica"/>
                  <a:cs typeface="Helvetica"/>
                  <a:sym typeface="Helvetica"/>
                </a:defRPr>
              </a:pPr>
              <a:r>
                <a:t>Offenders use:</a:t>
              </a:r>
            </a:p>
            <a:p>
              <a:pPr defTabSz="457200">
                <a:defRPr sz="4100">
                  <a:solidFill>
                    <a:srgbClr val="444444"/>
                  </a:solidFill>
                  <a:latin typeface="Helvetica"/>
                  <a:ea typeface="Helvetica"/>
                  <a:cs typeface="Helvetica"/>
                  <a:sym typeface="Helvetica"/>
                </a:defRPr>
              </a:pPr>
              <a:r>
                <a:t>Authority </a:t>
              </a:r>
            </a:p>
            <a:p>
              <a:pPr defTabSz="457200">
                <a:defRPr sz="4100">
                  <a:solidFill>
                    <a:srgbClr val="444444"/>
                  </a:solidFill>
                  <a:latin typeface="Helvetica"/>
                  <a:ea typeface="Helvetica"/>
                  <a:cs typeface="Helvetica"/>
                  <a:sym typeface="Helvetica"/>
                </a:defRPr>
              </a:pPr>
              <a:r>
                <a:t>Trust </a:t>
              </a:r>
            </a:p>
            <a:p>
              <a:pPr defTabSz="457200">
                <a:defRPr sz="4100">
                  <a:solidFill>
                    <a:srgbClr val="444444"/>
                  </a:solidFill>
                  <a:latin typeface="Helvetica"/>
                  <a:ea typeface="Helvetica"/>
                  <a:cs typeface="Helvetica"/>
                  <a:sym typeface="Helvetica"/>
                </a:defRPr>
              </a:pPr>
              <a:r>
                <a:t>Physical Force or </a:t>
              </a:r>
            </a:p>
            <a:p>
              <a:pPr defTabSz="457200">
                <a:defRPr sz="4100">
                  <a:solidFill>
                    <a:srgbClr val="444444"/>
                  </a:solidFill>
                  <a:latin typeface="Helvetica"/>
                  <a:ea typeface="Helvetica"/>
                  <a:cs typeface="Helvetica"/>
                  <a:sym typeface="Helvetica"/>
                </a:defRPr>
              </a:pPr>
              <a:r>
                <a:t>Threats</a:t>
              </a:r>
            </a:p>
          </p:txBody>
        </p:sp>
      </p:grpSp>
      <p:grpSp>
        <p:nvGrpSpPr>
          <p:cNvPr id="576" name="Group"/>
          <p:cNvGrpSpPr/>
          <p:nvPr/>
        </p:nvGrpSpPr>
        <p:grpSpPr>
          <a:xfrm>
            <a:off x="12169726" y="6253988"/>
            <a:ext cx="9712060" cy="3399438"/>
            <a:chOff x="0" y="0"/>
            <a:chExt cx="9712058" cy="3399437"/>
          </a:xfrm>
        </p:grpSpPr>
        <p:sp>
          <p:nvSpPr>
            <p:cNvPr id="574" name="Rounded Rectangle"/>
            <p:cNvSpPr/>
            <p:nvPr/>
          </p:nvSpPr>
          <p:spPr>
            <a:xfrm>
              <a:off x="0" y="0"/>
              <a:ext cx="9712059" cy="3399438"/>
            </a:xfrm>
            <a:prstGeom prst="roundRect">
              <a:avLst>
                <a:gd name="adj" fmla="val 18454"/>
              </a:avLst>
            </a:prstGeom>
            <a:solidFill>
              <a:srgbClr val="D5D5D5">
                <a:alpha val="67693"/>
              </a:srgb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75" name="To gain:…"/>
            <p:cNvSpPr txBox="1"/>
            <p:nvPr/>
          </p:nvSpPr>
          <p:spPr>
            <a:xfrm>
              <a:off x="3887018" y="585195"/>
              <a:ext cx="1938022" cy="2590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r" defTabSz="457200">
                <a:defRPr sz="4100">
                  <a:solidFill>
                    <a:srgbClr val="FFFFFF"/>
                  </a:solidFill>
                  <a:effectLst>
                    <a:outerShdw blurRad="12700" dist="17960" dir="2700000" rotWithShape="0">
                      <a:srgbClr val="000000"/>
                    </a:outerShdw>
                  </a:effectLst>
                  <a:latin typeface="Helvetica"/>
                  <a:ea typeface="Helvetica"/>
                  <a:cs typeface="Helvetica"/>
                  <a:sym typeface="Helvetica"/>
                </a:defRPr>
              </a:pPr>
              <a:r>
                <a:t>To gain:</a:t>
              </a:r>
            </a:p>
            <a:p>
              <a:pPr algn="r" defTabSz="457200">
                <a:defRPr sz="4100">
                  <a:solidFill>
                    <a:srgbClr val="444444"/>
                  </a:solidFill>
                  <a:latin typeface="Helvetica"/>
                  <a:ea typeface="Helvetica"/>
                  <a:cs typeface="Helvetica"/>
                  <a:sym typeface="Helvetica"/>
                </a:defRPr>
              </a:pPr>
              <a:r>
                <a:t>Access </a:t>
              </a:r>
            </a:p>
            <a:p>
              <a:pPr algn="r" defTabSz="457200">
                <a:defRPr sz="4100">
                  <a:solidFill>
                    <a:srgbClr val="444444"/>
                  </a:solidFill>
                  <a:latin typeface="Helvetica"/>
                  <a:ea typeface="Helvetica"/>
                  <a:cs typeface="Helvetica"/>
                  <a:sym typeface="Helvetica"/>
                </a:defRPr>
              </a:pPr>
              <a:r>
                <a:t>Control </a:t>
              </a:r>
            </a:p>
          </p:txBody>
        </p:sp>
      </p:grpSp>
      <p:grpSp>
        <p:nvGrpSpPr>
          <p:cNvPr id="579" name="Group"/>
          <p:cNvGrpSpPr/>
          <p:nvPr/>
        </p:nvGrpSpPr>
        <p:grpSpPr>
          <a:xfrm>
            <a:off x="12169726" y="10029900"/>
            <a:ext cx="9712060" cy="3454089"/>
            <a:chOff x="0" y="0"/>
            <a:chExt cx="9712058" cy="3454088"/>
          </a:xfrm>
        </p:grpSpPr>
        <p:sp>
          <p:nvSpPr>
            <p:cNvPr id="577" name="Rounded Rectangle"/>
            <p:cNvSpPr/>
            <p:nvPr/>
          </p:nvSpPr>
          <p:spPr>
            <a:xfrm>
              <a:off x="0" y="0"/>
              <a:ext cx="9712059" cy="2793207"/>
            </a:xfrm>
            <a:prstGeom prst="roundRect">
              <a:avLst>
                <a:gd name="adj" fmla="val 22459"/>
              </a:avLst>
            </a:prstGeom>
            <a:solidFill>
              <a:srgbClr val="D5D5D5">
                <a:alpha val="67693"/>
              </a:srgb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78" name="In order to:…"/>
            <p:cNvSpPr txBox="1"/>
            <p:nvPr/>
          </p:nvSpPr>
          <p:spPr>
            <a:xfrm>
              <a:off x="3417009" y="25088"/>
              <a:ext cx="2878040" cy="3429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defTabSz="457200">
                <a:defRPr sz="4500">
                  <a:solidFill>
                    <a:srgbClr val="FFFFFF"/>
                  </a:solidFill>
                  <a:effectLst>
                    <a:outerShdw blurRad="12700" dist="17960" dir="2700000" rotWithShape="0">
                      <a:srgbClr val="000000"/>
                    </a:outerShdw>
                  </a:effectLst>
                  <a:latin typeface="Helvetica"/>
                  <a:ea typeface="Helvetica"/>
                  <a:cs typeface="Helvetica"/>
                  <a:sym typeface="Helvetica"/>
                </a:defRPr>
              </a:pPr>
              <a:r>
                <a:t>In order to:</a:t>
              </a:r>
            </a:p>
            <a:p>
              <a:pPr defTabSz="457200">
                <a:defRPr sz="4500">
                  <a:solidFill>
                    <a:srgbClr val="444444"/>
                  </a:solidFill>
                  <a:latin typeface="Helvetica"/>
                  <a:ea typeface="Helvetica"/>
                  <a:cs typeface="Helvetica"/>
                  <a:sym typeface="Helvetica"/>
                </a:defRPr>
              </a:pPr>
              <a:endParaRPr/>
            </a:p>
            <a:p>
              <a:pPr defTabSz="457200">
                <a:defRPr sz="6400">
                  <a:solidFill>
                    <a:srgbClr val="444444"/>
                  </a:solidFill>
                  <a:latin typeface="Helvetica"/>
                  <a:ea typeface="Helvetica"/>
                  <a:cs typeface="Helvetica"/>
                  <a:sym typeface="Helvetica"/>
                </a:defRPr>
              </a:pPr>
              <a:r>
                <a:t>Abuse </a:t>
              </a:r>
            </a:p>
          </p:txBody>
        </p:sp>
      </p:grpSp>
      <p:sp>
        <p:nvSpPr>
          <p:cNvPr id="580"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581" name="From 'The Child Safeguarding Policy Guide for Churches and Ministries' (2017) by Basyle Tchividijian and Shira M. Berkovits."/>
          <p:cNvSpPr txBox="1"/>
          <p:nvPr/>
        </p:nvSpPr>
        <p:spPr>
          <a:xfrm>
            <a:off x="2502215" y="11420937"/>
            <a:ext cx="9398029"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030">
                <a:solidFill>
                  <a:srgbClr val="444444"/>
                </a:solidFill>
                <a:latin typeface="Helvetica"/>
                <a:ea typeface="Helvetica"/>
                <a:cs typeface="Helvetica"/>
                <a:sym typeface="Helvetica"/>
              </a:defRPr>
            </a:lvl1pPr>
          </a:lstStyle>
          <a:p>
            <a:r>
              <a:t>From 'The Child Safeguarding Policy Guide for Churches and Ministries' (2017) by Basyle Tchividijian and Shira M. Berkovits.</a:t>
            </a:r>
          </a:p>
        </p:txBody>
      </p:sp>
      <p:sp>
        <p:nvSpPr>
          <p:cNvPr id="582" name="Rounded Rectangle"/>
          <p:cNvSpPr/>
          <p:nvPr/>
        </p:nvSpPr>
        <p:spPr>
          <a:xfrm>
            <a:off x="-127000" y="13448673"/>
            <a:ext cx="10653564"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583"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584"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85"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586" name="Grooming"/>
          <p:cNvSpPr txBox="1"/>
          <p:nvPr/>
        </p:nvSpPr>
        <p:spPr>
          <a:xfrm>
            <a:off x="149198" y="482006"/>
            <a:ext cx="2092453"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Grooming</a:t>
            </a:r>
          </a:p>
        </p:txBody>
      </p:sp>
      <p:pic>
        <p:nvPicPr>
          <p:cNvPr id="587"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570"/>
                                        </p:tgtEl>
                                        <p:attrNameLst>
                                          <p:attrName>style.visibility</p:attrName>
                                        </p:attrNameLst>
                                      </p:cBhvr>
                                      <p:to>
                                        <p:strVal val="visible"/>
                                      </p:to>
                                    </p:set>
                                    <p:anim calcmode="lin" valueType="num">
                                      <p:cBhvr>
                                        <p:cTn id="7" dur="600" fill="hold"/>
                                        <p:tgtEl>
                                          <p:spTgt spid="570"/>
                                        </p:tgtEl>
                                        <p:attrNameLst>
                                          <p:attrName>ppt_w</p:attrName>
                                        </p:attrNameLst>
                                      </p:cBhvr>
                                      <p:tavLst>
                                        <p:tav tm="0">
                                          <p:val>
                                            <p:fltVal val="0"/>
                                          </p:val>
                                        </p:tav>
                                        <p:tav tm="100000">
                                          <p:val>
                                            <p:strVal val="#ppt_w"/>
                                          </p:val>
                                        </p:tav>
                                      </p:tavLst>
                                    </p:anim>
                                    <p:anim calcmode="lin" valueType="num">
                                      <p:cBhvr>
                                        <p:cTn id="8" dur="600" fill="hold"/>
                                        <p:tgtEl>
                                          <p:spTgt spid="5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581"/>
                                        </p:tgtEl>
                                        <p:attrNameLst>
                                          <p:attrName>style.visibility</p:attrName>
                                        </p:attrNameLst>
                                      </p:cBhvr>
                                      <p:to>
                                        <p:strVal val="visible"/>
                                      </p:to>
                                    </p:set>
                                    <p:anim calcmode="lin" valueType="num">
                                      <p:cBhvr>
                                        <p:cTn id="13" dur="600" fill="hold"/>
                                        <p:tgtEl>
                                          <p:spTgt spid="581"/>
                                        </p:tgtEl>
                                        <p:attrNameLst>
                                          <p:attrName>ppt_w</p:attrName>
                                        </p:attrNameLst>
                                      </p:cBhvr>
                                      <p:tavLst>
                                        <p:tav tm="0">
                                          <p:val>
                                            <p:fltVal val="0"/>
                                          </p:val>
                                        </p:tav>
                                        <p:tav tm="100000">
                                          <p:val>
                                            <p:strVal val="#ppt_w"/>
                                          </p:val>
                                        </p:tav>
                                      </p:tavLst>
                                    </p:anim>
                                    <p:anim calcmode="lin" valueType="num">
                                      <p:cBhvr>
                                        <p:cTn id="14" dur="600" fill="hold"/>
                                        <p:tgtEl>
                                          <p:spTgt spid="58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573"/>
                                        </p:tgtEl>
                                        <p:attrNameLst>
                                          <p:attrName>style.visibility</p:attrName>
                                        </p:attrNameLst>
                                      </p:cBhvr>
                                      <p:to>
                                        <p:strVal val="visible"/>
                                      </p:to>
                                    </p:set>
                                    <p:anim calcmode="lin" valueType="num">
                                      <p:cBhvr>
                                        <p:cTn id="19" dur="1000" fill="hold"/>
                                        <p:tgtEl>
                                          <p:spTgt spid="573"/>
                                        </p:tgtEl>
                                        <p:attrNameLst>
                                          <p:attrName>ppt_w</p:attrName>
                                        </p:attrNameLst>
                                      </p:cBhvr>
                                      <p:tavLst>
                                        <p:tav tm="0">
                                          <p:val>
                                            <p:fltVal val="0"/>
                                          </p:val>
                                        </p:tav>
                                        <p:tav tm="100000">
                                          <p:val>
                                            <p:strVal val="#ppt_w"/>
                                          </p:val>
                                        </p:tav>
                                      </p:tavLst>
                                    </p:anim>
                                    <p:anim calcmode="lin" valueType="num">
                                      <p:cBhvr>
                                        <p:cTn id="20" dur="1000" fill="hold"/>
                                        <p:tgtEl>
                                          <p:spTgt spid="57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576"/>
                                        </p:tgtEl>
                                        <p:attrNameLst>
                                          <p:attrName>style.visibility</p:attrName>
                                        </p:attrNameLst>
                                      </p:cBhvr>
                                      <p:to>
                                        <p:strVal val="visible"/>
                                      </p:to>
                                    </p:set>
                                    <p:anim calcmode="lin" valueType="num">
                                      <p:cBhvr>
                                        <p:cTn id="25" dur="1000" fill="hold"/>
                                        <p:tgtEl>
                                          <p:spTgt spid="576"/>
                                        </p:tgtEl>
                                        <p:attrNameLst>
                                          <p:attrName>ppt_w</p:attrName>
                                        </p:attrNameLst>
                                      </p:cBhvr>
                                      <p:tavLst>
                                        <p:tav tm="0">
                                          <p:val>
                                            <p:fltVal val="0"/>
                                          </p:val>
                                        </p:tav>
                                        <p:tav tm="100000">
                                          <p:val>
                                            <p:strVal val="#ppt_w"/>
                                          </p:val>
                                        </p:tav>
                                      </p:tavLst>
                                    </p:anim>
                                    <p:anim calcmode="lin" valueType="num">
                                      <p:cBhvr>
                                        <p:cTn id="26" dur="1000" fill="hold"/>
                                        <p:tgtEl>
                                          <p:spTgt spid="57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579"/>
                                        </p:tgtEl>
                                        <p:attrNameLst>
                                          <p:attrName>style.visibility</p:attrName>
                                        </p:attrNameLst>
                                      </p:cBhvr>
                                      <p:to>
                                        <p:strVal val="visible"/>
                                      </p:to>
                                    </p:set>
                                    <p:anim calcmode="lin" valueType="num">
                                      <p:cBhvr>
                                        <p:cTn id="31" dur="1000" fill="hold"/>
                                        <p:tgtEl>
                                          <p:spTgt spid="579"/>
                                        </p:tgtEl>
                                        <p:attrNameLst>
                                          <p:attrName>ppt_w</p:attrName>
                                        </p:attrNameLst>
                                      </p:cBhvr>
                                      <p:tavLst>
                                        <p:tav tm="0">
                                          <p:val>
                                            <p:fltVal val="0"/>
                                          </p:val>
                                        </p:tav>
                                        <p:tav tm="100000">
                                          <p:val>
                                            <p:strVal val="#ppt_w"/>
                                          </p:val>
                                        </p:tav>
                                      </p:tavLst>
                                    </p:anim>
                                    <p:anim calcmode="lin" valueType="num">
                                      <p:cBhvr>
                                        <p:cTn id="32" dur="1000" fill="hold"/>
                                        <p:tgtEl>
                                          <p:spTgt spid="5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1" animBg="1" advAuto="0"/>
      <p:bldP spid="573" grpId="3" animBg="1" advAuto="0"/>
      <p:bldP spid="576" grpId="4" animBg="1" advAuto="0"/>
      <p:bldP spid="579" grpId="5" animBg="1" advAuto="0"/>
      <p:bldP spid="581" grpId="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Choose the correct definition of safeguarding from the list below:…"/>
          <p:cNvSpPr txBox="1"/>
          <p:nvPr/>
        </p:nvSpPr>
        <p:spPr>
          <a:xfrm>
            <a:off x="714377" y="2997200"/>
            <a:ext cx="22553784" cy="772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150000"/>
              </a:lnSpc>
              <a:defRPr sz="5000" b="1">
                <a:solidFill>
                  <a:srgbClr val="444444"/>
                </a:solidFill>
                <a:latin typeface="Helvetica"/>
                <a:ea typeface="Helvetica"/>
                <a:cs typeface="Helvetica"/>
                <a:sym typeface="Helvetica"/>
              </a:defRPr>
            </a:pPr>
            <a:r>
              <a:t>Choose the correct definition of safeguarding from the list below:</a:t>
            </a:r>
          </a:p>
          <a:p>
            <a:pPr algn="l" defTabSz="457200">
              <a:lnSpc>
                <a:spcPct val="150000"/>
              </a:lnSpc>
              <a:defRPr sz="5000">
                <a:solidFill>
                  <a:srgbClr val="444444"/>
                </a:solidFill>
                <a:latin typeface="Helvetica"/>
                <a:ea typeface="Helvetica"/>
                <a:cs typeface="Helvetica"/>
                <a:sym typeface="Helvetica"/>
              </a:defRPr>
            </a:pPr>
            <a:endParaRPr/>
          </a:p>
          <a:p>
            <a:pPr marL="926041" indent="-926041" algn="l" defTabSz="457200">
              <a:lnSpc>
                <a:spcPct val="150000"/>
              </a:lnSpc>
              <a:buSzPct val="100000"/>
              <a:buAutoNum type="alphaUcPeriod"/>
              <a:defRPr sz="5000">
                <a:solidFill>
                  <a:srgbClr val="444444"/>
                </a:solidFill>
                <a:latin typeface="Helvetica"/>
                <a:ea typeface="Helvetica"/>
                <a:cs typeface="Helvetica"/>
                <a:sym typeface="Helvetica"/>
              </a:defRPr>
            </a:pPr>
            <a:r>
              <a:t>A way for a church to avoid getting into trouble if a member of their congregation commits an offence.</a:t>
            </a:r>
            <a:endParaRPr>
              <a:latin typeface="+mn-lt"/>
              <a:ea typeface="+mn-ea"/>
              <a:cs typeface="+mn-cs"/>
              <a:sym typeface="Helvetica Neue"/>
            </a:endParaRPr>
          </a:p>
          <a:p>
            <a:pPr marL="926041" indent="-926041" algn="l" defTabSz="457200">
              <a:lnSpc>
                <a:spcPct val="150000"/>
              </a:lnSpc>
              <a:buSzPct val="100000"/>
              <a:buAutoNum type="alphaUcPeriod"/>
              <a:defRPr sz="5000">
                <a:solidFill>
                  <a:srgbClr val="444444"/>
                </a:solidFill>
                <a:latin typeface="Helvetica"/>
                <a:ea typeface="Helvetica"/>
                <a:cs typeface="Helvetica"/>
                <a:sym typeface="Helvetica"/>
              </a:defRPr>
            </a:pPr>
            <a:r>
              <a:t>Protection of rights to freedom and safety, promotion of wellbeing and collaboration with others to reduce risk of harm.                                                                                                 </a:t>
            </a:r>
          </a:p>
          <a:p>
            <a:pPr marL="926041" indent="-926041" algn="l" defTabSz="457200">
              <a:lnSpc>
                <a:spcPct val="150000"/>
              </a:lnSpc>
              <a:buSzPct val="100000"/>
              <a:buAutoNum type="alphaUcPeriod"/>
              <a:defRPr sz="5000">
                <a:solidFill>
                  <a:srgbClr val="444444"/>
                </a:solidFill>
                <a:latin typeface="Helvetica"/>
                <a:ea typeface="Helvetica"/>
                <a:cs typeface="Helvetica"/>
                <a:sym typeface="Helvetica"/>
              </a:defRPr>
            </a:pPr>
            <a:r>
              <a:t>The regulations that statutory services enforce on churches.</a:t>
            </a:r>
          </a:p>
        </p:txBody>
      </p:sp>
      <p:sp>
        <p:nvSpPr>
          <p:cNvPr id="590"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591" name="Rounded Rectangle"/>
          <p:cNvSpPr/>
          <p:nvPr/>
        </p:nvSpPr>
        <p:spPr>
          <a:xfrm>
            <a:off x="-127000" y="13448673"/>
            <a:ext cx="11148567"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592"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593"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94"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595" name="Review your learning - Part 2 (a)"/>
          <p:cNvSpPr txBox="1"/>
          <p:nvPr/>
        </p:nvSpPr>
        <p:spPr>
          <a:xfrm>
            <a:off x="149198" y="482006"/>
            <a:ext cx="6493422"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Review your learning - Part 2 (a)</a:t>
            </a:r>
          </a:p>
        </p:txBody>
      </p:sp>
      <p:pic>
        <p:nvPicPr>
          <p:cNvPr id="596" name="logo.jpg" descr="logo.jpg"/>
          <p:cNvPicPr>
            <a:picLocks noChangeAspect="1"/>
          </p:cNvPicPr>
          <p:nvPr/>
        </p:nvPicPr>
        <p:blipFill>
          <a:blip r:embed="rId2"/>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589"/>
                                        </p:tgtEl>
                                        <p:attrNameLst>
                                          <p:attrName>style.visibility</p:attrName>
                                        </p:attrNameLst>
                                      </p:cBhvr>
                                      <p:to>
                                        <p:strVal val="visible"/>
                                      </p:to>
                                    </p:set>
                                    <p:anim calcmode="lin" valueType="num">
                                      <p:cBhvr>
                                        <p:cTn id="7" dur="800" fill="hold"/>
                                        <p:tgtEl>
                                          <p:spTgt spid="589"/>
                                        </p:tgtEl>
                                        <p:attrNameLst>
                                          <p:attrName>ppt_w</p:attrName>
                                        </p:attrNameLst>
                                      </p:cBhvr>
                                      <p:tavLst>
                                        <p:tav tm="0">
                                          <p:val>
                                            <p:fltVal val="0"/>
                                          </p:val>
                                        </p:tav>
                                        <p:tav tm="100000">
                                          <p:val>
                                            <p:strVal val="#ppt_w"/>
                                          </p:val>
                                        </p:tav>
                                      </p:tavLst>
                                    </p:anim>
                                    <p:anim calcmode="lin" valueType="num">
                                      <p:cBhvr>
                                        <p:cTn id="8" dur="800" fill="hold"/>
                                        <p:tgtEl>
                                          <p:spTgt spid="5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Link this selection of types of abuse with the most common associated indicators that best fit the description."/>
          <p:cNvSpPr txBox="1"/>
          <p:nvPr/>
        </p:nvSpPr>
        <p:spPr>
          <a:xfrm>
            <a:off x="525491" y="2665213"/>
            <a:ext cx="23774880" cy="1435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4330" b="1">
                <a:solidFill>
                  <a:srgbClr val="444444"/>
                </a:solidFill>
                <a:latin typeface="Helvetica"/>
                <a:ea typeface="Helvetica"/>
                <a:cs typeface="Helvetica"/>
                <a:sym typeface="Helvetica"/>
              </a:defRPr>
            </a:lvl1pPr>
          </a:lstStyle>
          <a:p>
            <a:r>
              <a:rPr dirty="0"/>
              <a:t>Link </a:t>
            </a:r>
            <a:r>
              <a:rPr lang="en-GB" dirty="0"/>
              <a:t>these </a:t>
            </a:r>
            <a:r>
              <a:rPr dirty="0"/>
              <a:t>most common associated indicators </a:t>
            </a:r>
            <a:r>
              <a:rPr lang="en-GB" dirty="0"/>
              <a:t> of abuse with a specific category of abuse as outlined in Slide 21.</a:t>
            </a:r>
            <a:endParaRPr dirty="0"/>
          </a:p>
        </p:txBody>
      </p:sp>
      <p:sp>
        <p:nvSpPr>
          <p:cNvPr id="599" name="A failure to provide for basic physical needs including food, clothing, shelter, or social needs; failure to administer medication; isolating a person; failing to respect their privacy or independence.…"/>
          <p:cNvSpPr txBox="1"/>
          <p:nvPr/>
        </p:nvSpPr>
        <p:spPr>
          <a:xfrm>
            <a:off x="525491" y="5046547"/>
            <a:ext cx="23774880" cy="72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49909" indent="-549909" algn="l" defTabSz="457200">
              <a:lnSpc>
                <a:spcPct val="150000"/>
              </a:lnSpc>
              <a:buSzPct val="123000"/>
              <a:buChar char="•"/>
              <a:defRPr sz="4730">
                <a:solidFill>
                  <a:srgbClr val="444444"/>
                </a:solidFill>
                <a:latin typeface="Helvetica"/>
                <a:ea typeface="Helvetica"/>
                <a:cs typeface="Helvetica"/>
                <a:sym typeface="Helvetica"/>
              </a:defRPr>
            </a:pPr>
            <a:r>
              <a:t>A failure to provide for basic physical needs including food, clothing, shelter, or social needs; failure to administer medication; isolating a person; failing to respect their privacy or independence.</a:t>
            </a:r>
          </a:p>
          <a:p>
            <a:pPr marL="549909" indent="-549909" algn="l" defTabSz="457200">
              <a:lnSpc>
                <a:spcPct val="150000"/>
              </a:lnSpc>
              <a:buSzPct val="123000"/>
              <a:buChar char="•"/>
              <a:defRPr sz="4730">
                <a:solidFill>
                  <a:srgbClr val="444444"/>
                </a:solidFill>
                <a:latin typeface="Helvetica"/>
                <a:ea typeface="Helvetica"/>
                <a:cs typeface="Helvetica"/>
                <a:sym typeface="Helvetica"/>
              </a:defRPr>
            </a:pPr>
            <a:r>
              <a:t>Biting, kicking, punching, scalding.</a:t>
            </a:r>
          </a:p>
          <a:p>
            <a:pPr marL="549909" indent="-549909" algn="l" defTabSz="457200">
              <a:lnSpc>
                <a:spcPct val="150000"/>
              </a:lnSpc>
              <a:buSzPct val="123000"/>
              <a:buChar char="•"/>
              <a:defRPr sz="4730">
                <a:solidFill>
                  <a:srgbClr val="444444"/>
                </a:solidFill>
                <a:latin typeface="Helvetica"/>
                <a:ea typeface="Helvetica"/>
                <a:cs typeface="Helvetica"/>
                <a:sym typeface="Helvetica"/>
              </a:defRPr>
            </a:pPr>
            <a:r>
              <a:t>Intimidation, coercion, harassment, use of threats, humiliation, bullying, or verbal abuse.</a:t>
            </a:r>
          </a:p>
          <a:p>
            <a:pPr marL="549909" indent="-549909" algn="l" defTabSz="457200">
              <a:lnSpc>
                <a:spcPct val="150000"/>
              </a:lnSpc>
              <a:buSzPct val="123000"/>
              <a:buChar char="•"/>
              <a:defRPr sz="4730">
                <a:solidFill>
                  <a:srgbClr val="444444"/>
                </a:solidFill>
                <a:latin typeface="Helvetica"/>
                <a:ea typeface="Helvetica"/>
                <a:cs typeface="Helvetica"/>
                <a:sym typeface="Helvetica"/>
              </a:defRPr>
            </a:pPr>
            <a:r>
              <a:t>Indecent images taken; inappropriate touch without consent; indecent exposure; rape.</a:t>
            </a:r>
          </a:p>
        </p:txBody>
      </p:sp>
      <p:sp>
        <p:nvSpPr>
          <p:cNvPr id="600"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601" name="Rounded Rectangle"/>
          <p:cNvSpPr/>
          <p:nvPr/>
        </p:nvSpPr>
        <p:spPr>
          <a:xfrm>
            <a:off x="-127000" y="13448673"/>
            <a:ext cx="11630670"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602"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603"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04"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605" name="Review your learning - Part 2 (b)"/>
          <p:cNvSpPr txBox="1"/>
          <p:nvPr/>
        </p:nvSpPr>
        <p:spPr>
          <a:xfrm>
            <a:off x="149198" y="482006"/>
            <a:ext cx="650892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Review your learning - Part 2 (b)</a:t>
            </a:r>
          </a:p>
        </p:txBody>
      </p:sp>
      <p:pic>
        <p:nvPicPr>
          <p:cNvPr id="606" name="logo.jpg" descr="logo.jpg"/>
          <p:cNvPicPr>
            <a:picLocks noChangeAspect="1"/>
          </p:cNvPicPr>
          <p:nvPr/>
        </p:nvPicPr>
        <p:blipFill>
          <a:blip r:embed="rId2"/>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599"/>
                                        </p:tgtEl>
                                        <p:attrNameLst>
                                          <p:attrName>style.visibility</p:attrName>
                                        </p:attrNameLst>
                                      </p:cBhvr>
                                      <p:to>
                                        <p:strVal val="visible"/>
                                      </p:to>
                                    </p:set>
                                    <p:anim calcmode="lin" valueType="num">
                                      <p:cBhvr>
                                        <p:cTn id="7" dur="800" fill="hold"/>
                                        <p:tgtEl>
                                          <p:spTgt spid="599"/>
                                        </p:tgtEl>
                                        <p:attrNameLst>
                                          <p:attrName>ppt_w</p:attrName>
                                        </p:attrNameLst>
                                      </p:cBhvr>
                                      <p:tavLst>
                                        <p:tav tm="0">
                                          <p:val>
                                            <p:fltVal val="0"/>
                                          </p:val>
                                        </p:tav>
                                        <p:tav tm="100000">
                                          <p:val>
                                            <p:strVal val="#ppt_w"/>
                                          </p:val>
                                        </p:tav>
                                      </p:tavLst>
                                    </p:anim>
                                    <p:anim calcmode="lin" valueType="num">
                                      <p:cBhvr>
                                        <p:cTn id="8" dur="800" fill="hold"/>
                                        <p:tgtEl>
                                          <p:spTgt spid="5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True or false?"/>
          <p:cNvSpPr txBox="1"/>
          <p:nvPr/>
        </p:nvSpPr>
        <p:spPr>
          <a:xfrm>
            <a:off x="570066" y="3070104"/>
            <a:ext cx="23774880"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5830" b="1">
                <a:solidFill>
                  <a:srgbClr val="444444"/>
                </a:solidFill>
                <a:latin typeface="Helvetica"/>
                <a:ea typeface="Helvetica"/>
                <a:cs typeface="Helvetica"/>
                <a:sym typeface="Helvetica"/>
              </a:defRPr>
            </a:lvl1pPr>
          </a:lstStyle>
          <a:p>
            <a:r>
              <a:t>True or false?</a:t>
            </a:r>
          </a:p>
        </p:txBody>
      </p:sp>
      <p:sp>
        <p:nvSpPr>
          <p:cNvPr id="609" name="Only young people and children can be subject to grooming."/>
          <p:cNvSpPr txBox="1"/>
          <p:nvPr/>
        </p:nvSpPr>
        <p:spPr>
          <a:xfrm>
            <a:off x="3073937" y="6484324"/>
            <a:ext cx="23774880" cy="914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150000"/>
              </a:lnSpc>
              <a:defRPr sz="5330">
                <a:solidFill>
                  <a:srgbClr val="444444"/>
                </a:solidFill>
                <a:latin typeface="Helvetica"/>
                <a:ea typeface="Helvetica"/>
                <a:cs typeface="Helvetica"/>
                <a:sym typeface="Helvetica"/>
              </a:defRPr>
            </a:lvl1pPr>
          </a:lstStyle>
          <a:p>
            <a:r>
              <a:t>Only young people and children can be subject to grooming.</a:t>
            </a:r>
          </a:p>
        </p:txBody>
      </p:sp>
      <p:sp>
        <p:nvSpPr>
          <p:cNvPr id="610"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611" name="Rounded Rectangle"/>
          <p:cNvSpPr/>
          <p:nvPr/>
        </p:nvSpPr>
        <p:spPr>
          <a:xfrm>
            <a:off x="-127000" y="13448673"/>
            <a:ext cx="12122090"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612"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613"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14"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615" name="Review your learning - Part 2 (c)"/>
          <p:cNvSpPr txBox="1"/>
          <p:nvPr/>
        </p:nvSpPr>
        <p:spPr>
          <a:xfrm>
            <a:off x="149198" y="482006"/>
            <a:ext cx="6493422"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Review your learning - Part 2 (c)</a:t>
            </a:r>
          </a:p>
        </p:txBody>
      </p:sp>
      <p:pic>
        <p:nvPicPr>
          <p:cNvPr id="616" name="logo.jpg" descr="logo.jpg"/>
          <p:cNvPicPr>
            <a:picLocks noChangeAspect="1"/>
          </p:cNvPicPr>
          <p:nvPr/>
        </p:nvPicPr>
        <p:blipFill>
          <a:blip r:embed="rId2"/>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08"/>
                                        </p:tgtEl>
                                        <p:attrNameLst>
                                          <p:attrName>style.visibility</p:attrName>
                                        </p:attrNameLst>
                                      </p:cBhvr>
                                      <p:to>
                                        <p:strVal val="visible"/>
                                      </p:to>
                                    </p:set>
                                    <p:anim calcmode="lin" valueType="num">
                                      <p:cBhvr>
                                        <p:cTn id="7" dur="800" fill="hold"/>
                                        <p:tgtEl>
                                          <p:spTgt spid="608"/>
                                        </p:tgtEl>
                                        <p:attrNameLst>
                                          <p:attrName>ppt_w</p:attrName>
                                        </p:attrNameLst>
                                      </p:cBhvr>
                                      <p:tavLst>
                                        <p:tav tm="0">
                                          <p:val>
                                            <p:fltVal val="0"/>
                                          </p:val>
                                        </p:tav>
                                        <p:tav tm="100000">
                                          <p:val>
                                            <p:strVal val="#ppt_w"/>
                                          </p:val>
                                        </p:tav>
                                      </p:tavLst>
                                    </p:anim>
                                    <p:anim calcmode="lin" valueType="num">
                                      <p:cBhvr>
                                        <p:cTn id="8" dur="800" fill="hold"/>
                                        <p:tgtEl>
                                          <p:spTgt spid="60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609"/>
                                        </p:tgtEl>
                                        <p:attrNameLst>
                                          <p:attrName>style.visibility</p:attrName>
                                        </p:attrNameLst>
                                      </p:cBhvr>
                                      <p:to>
                                        <p:strVal val="visible"/>
                                      </p:to>
                                    </p:set>
                                    <p:anim calcmode="lin" valueType="num">
                                      <p:cBhvr>
                                        <p:cTn id="13" dur="1000" fill="hold"/>
                                        <p:tgtEl>
                                          <p:spTgt spid="609"/>
                                        </p:tgtEl>
                                        <p:attrNameLst>
                                          <p:attrName>ppt_w</p:attrName>
                                        </p:attrNameLst>
                                      </p:cBhvr>
                                      <p:tavLst>
                                        <p:tav tm="0">
                                          <p:val>
                                            <p:fltVal val="0"/>
                                          </p:val>
                                        </p:tav>
                                        <p:tav tm="100000">
                                          <p:val>
                                            <p:strVal val="#ppt_w"/>
                                          </p:val>
                                        </p:tav>
                                      </p:tavLst>
                                    </p:anim>
                                    <p:anim calcmode="lin" valueType="num">
                                      <p:cBhvr>
                                        <p:cTn id="14" dur="1000" fill="hold"/>
                                        <p:tgtEl>
                                          <p:spTgt spid="6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 grpId="1" animBg="1" advAuto="0"/>
      <p:bldP spid="609" grpId="2"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Complete your review of Part 2 by selecting the correct statement from the list below:"/>
          <p:cNvSpPr txBox="1"/>
          <p:nvPr/>
        </p:nvSpPr>
        <p:spPr>
          <a:xfrm>
            <a:off x="525491" y="2848480"/>
            <a:ext cx="23774880" cy="187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5830" b="1">
                <a:solidFill>
                  <a:srgbClr val="444444"/>
                </a:solidFill>
                <a:latin typeface="Helvetica"/>
                <a:ea typeface="Helvetica"/>
                <a:cs typeface="Helvetica"/>
                <a:sym typeface="Helvetica"/>
              </a:defRPr>
            </a:lvl1pPr>
          </a:lstStyle>
          <a:p>
            <a:r>
              <a:t>Complete your review of Part 2 by selecting the correct statement from the list below:</a:t>
            </a:r>
          </a:p>
        </p:txBody>
      </p:sp>
      <p:sp>
        <p:nvSpPr>
          <p:cNvPr id="619" name="You should always ask the individual affected for their permission to share a disclosure of abuse, unless you have agreed in advance to keep what they tell you a secret.…"/>
          <p:cNvSpPr txBox="1"/>
          <p:nvPr/>
        </p:nvSpPr>
        <p:spPr>
          <a:xfrm>
            <a:off x="525491" y="5801654"/>
            <a:ext cx="23774880" cy="5870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09600" indent="-609600" algn="l">
              <a:lnSpc>
                <a:spcPct val="90000"/>
              </a:lnSpc>
              <a:spcBef>
                <a:spcPts val="4500"/>
              </a:spcBef>
              <a:buSzPct val="123000"/>
              <a:buChar char="•"/>
              <a:defRPr sz="4800">
                <a:solidFill>
                  <a:srgbClr val="000000"/>
                </a:solidFill>
              </a:defRPr>
            </a:pPr>
            <a:r>
              <a:t>You should always ask the individual affected for their permission to share a disclosure of abuse, unless you have agreed in advance to keep what they tell you a secret. </a:t>
            </a:r>
          </a:p>
          <a:p>
            <a:pPr marL="609600" indent="-609600" algn="l">
              <a:lnSpc>
                <a:spcPct val="90000"/>
              </a:lnSpc>
              <a:spcBef>
                <a:spcPts val="4500"/>
              </a:spcBef>
              <a:buSzPct val="123000"/>
              <a:buChar char="•"/>
              <a:defRPr sz="4800">
                <a:solidFill>
                  <a:srgbClr val="000000"/>
                </a:solidFill>
              </a:defRPr>
            </a:pPr>
            <a:r>
              <a:t>You should avoid sharing safeguarding information with friends and/or church members in case this results in fear /  panic or causes rumours to spread.</a:t>
            </a:r>
          </a:p>
          <a:p>
            <a:pPr marL="609600" indent="-609600" algn="l">
              <a:lnSpc>
                <a:spcPct val="90000"/>
              </a:lnSpc>
              <a:spcBef>
                <a:spcPts val="4500"/>
              </a:spcBef>
              <a:buSzPct val="123000"/>
              <a:buChar char="•"/>
              <a:defRPr sz="4800">
                <a:solidFill>
                  <a:srgbClr val="000000"/>
                </a:solidFill>
              </a:defRPr>
            </a:pPr>
            <a:r>
              <a:t>It would be considered a breach in confidentiality to ask a safeguarding officer for advice about a situation without the person concerned giving their permission.</a:t>
            </a:r>
          </a:p>
        </p:txBody>
      </p:sp>
      <p:sp>
        <p:nvSpPr>
          <p:cNvPr id="620"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621" name="Rounded Rectangle"/>
          <p:cNvSpPr/>
          <p:nvPr/>
        </p:nvSpPr>
        <p:spPr>
          <a:xfrm>
            <a:off x="-127000" y="13448673"/>
            <a:ext cx="12603396"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622" name="Part 2 - Safeguarding, Abuse and Grooming"/>
          <p:cNvSpPr txBox="1"/>
          <p:nvPr/>
        </p:nvSpPr>
        <p:spPr>
          <a:xfrm>
            <a:off x="44246" y="13419981"/>
            <a:ext cx="4065462"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2 - Safeguarding, Abuse and Grooming</a:t>
            </a:r>
          </a:p>
        </p:txBody>
      </p:sp>
      <p:sp>
        <p:nvSpPr>
          <p:cNvPr id="623"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24"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625" name="Review your learning - Part 2 (d)"/>
          <p:cNvSpPr txBox="1"/>
          <p:nvPr/>
        </p:nvSpPr>
        <p:spPr>
          <a:xfrm>
            <a:off x="149198" y="482006"/>
            <a:ext cx="650892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Review your learning - Part 2 (d)</a:t>
            </a:r>
          </a:p>
        </p:txBody>
      </p:sp>
      <p:pic>
        <p:nvPicPr>
          <p:cNvPr id="626" name="logo.jpg" descr="logo.jpg"/>
          <p:cNvPicPr>
            <a:picLocks noChangeAspect="1"/>
          </p:cNvPicPr>
          <p:nvPr/>
        </p:nvPicPr>
        <p:blipFill>
          <a:blip r:embed="rId2"/>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18"/>
                                        </p:tgtEl>
                                        <p:attrNameLst>
                                          <p:attrName>style.visibility</p:attrName>
                                        </p:attrNameLst>
                                      </p:cBhvr>
                                      <p:to>
                                        <p:strVal val="visible"/>
                                      </p:to>
                                    </p:set>
                                    <p:anim calcmode="lin" valueType="num">
                                      <p:cBhvr>
                                        <p:cTn id="7" dur="800" fill="hold"/>
                                        <p:tgtEl>
                                          <p:spTgt spid="618"/>
                                        </p:tgtEl>
                                        <p:attrNameLst>
                                          <p:attrName>ppt_w</p:attrName>
                                        </p:attrNameLst>
                                      </p:cBhvr>
                                      <p:tavLst>
                                        <p:tav tm="0">
                                          <p:val>
                                            <p:fltVal val="0"/>
                                          </p:val>
                                        </p:tav>
                                        <p:tav tm="100000">
                                          <p:val>
                                            <p:strVal val="#ppt_w"/>
                                          </p:val>
                                        </p:tav>
                                      </p:tavLst>
                                    </p:anim>
                                    <p:anim calcmode="lin" valueType="num">
                                      <p:cBhvr>
                                        <p:cTn id="8" dur="800" fill="hold"/>
                                        <p:tgtEl>
                                          <p:spTgt spid="6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619"/>
                                        </p:tgtEl>
                                        <p:attrNameLst>
                                          <p:attrName>style.visibility</p:attrName>
                                        </p:attrNameLst>
                                      </p:cBhvr>
                                      <p:to>
                                        <p:strVal val="visible"/>
                                      </p:to>
                                    </p:set>
                                    <p:anim calcmode="lin" valueType="num">
                                      <p:cBhvr>
                                        <p:cTn id="13" dur="800" fill="hold"/>
                                        <p:tgtEl>
                                          <p:spTgt spid="619"/>
                                        </p:tgtEl>
                                        <p:attrNameLst>
                                          <p:attrName>ppt_w</p:attrName>
                                        </p:attrNameLst>
                                      </p:cBhvr>
                                      <p:tavLst>
                                        <p:tav tm="0">
                                          <p:val>
                                            <p:fltVal val="0"/>
                                          </p:val>
                                        </p:tav>
                                        <p:tav tm="100000">
                                          <p:val>
                                            <p:strVal val="#ppt_w"/>
                                          </p:val>
                                        </p:tav>
                                      </p:tavLst>
                                    </p:anim>
                                    <p:anim calcmode="lin" valueType="num">
                                      <p:cBhvr>
                                        <p:cTn id="14" dur="800" fill="hold"/>
                                        <p:tgtEl>
                                          <p:spTgt spid="6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1" animBg="1" advAuto="0"/>
      <p:bldP spid="619" grpId="2"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 name="coffeecarpet.jpg" descr="coffeecarpet.jpg"/>
          <p:cNvPicPr>
            <a:picLocks noChangeAspect="1"/>
          </p:cNvPicPr>
          <p:nvPr/>
        </p:nvPicPr>
        <p:blipFill>
          <a:blip r:embed="rId2"/>
          <a:srcRect b="15037"/>
          <a:stretch>
            <a:fillRect/>
          </a:stretch>
        </p:blipFill>
        <p:spPr>
          <a:xfrm>
            <a:off x="-1" y="34889"/>
            <a:ext cx="24384001" cy="13788593"/>
          </a:xfrm>
          <a:prstGeom prst="rect">
            <a:avLst/>
          </a:prstGeom>
          <a:ln w="12700">
            <a:miter lim="400000"/>
          </a:ln>
        </p:spPr>
      </p:pic>
      <p:grpSp>
        <p:nvGrpSpPr>
          <p:cNvPr id="631" name="Group"/>
          <p:cNvGrpSpPr/>
          <p:nvPr/>
        </p:nvGrpSpPr>
        <p:grpSpPr>
          <a:xfrm>
            <a:off x="332568" y="2405187"/>
            <a:ext cx="23718863" cy="4987809"/>
            <a:chOff x="0" y="0"/>
            <a:chExt cx="23718862" cy="4987808"/>
          </a:xfrm>
        </p:grpSpPr>
        <p:sp>
          <p:nvSpPr>
            <p:cNvPr id="629" name="Rounded Rectangle"/>
            <p:cNvSpPr/>
            <p:nvPr/>
          </p:nvSpPr>
          <p:spPr>
            <a:xfrm>
              <a:off x="0" y="0"/>
              <a:ext cx="23718863" cy="4987809"/>
            </a:xfrm>
            <a:prstGeom prst="roundRect">
              <a:avLst>
                <a:gd name="adj" fmla="val 12577"/>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30" name="78-year-old Margaret has attended your local parish church for many years. You are on the pastoral visiting team and you come to see her one morning. She explains that her son’s problem with alcohol has worsened, and he comes unannounced to her home and "/>
            <p:cNvSpPr txBox="1"/>
            <p:nvPr/>
          </p:nvSpPr>
          <p:spPr>
            <a:xfrm>
              <a:off x="328917" y="614304"/>
              <a:ext cx="23061029" cy="375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defRPr sz="4030">
                  <a:solidFill>
                    <a:srgbClr val="444444"/>
                  </a:solidFill>
                  <a:latin typeface="Helvetica"/>
                  <a:ea typeface="Helvetica"/>
                  <a:cs typeface="Helvetica"/>
                  <a:sym typeface="Helvetica"/>
                </a:defRPr>
              </a:lvl1pPr>
            </a:lstStyle>
            <a:p>
              <a:r>
                <a:t>78-year-old Margaret has attended your local parish church for many years. You are on the pastoral visiting team and you come to see her one morning. She explains that her son’s problem with alcohol has worsened, and he comes unannounced to her home and begs for money. She does not want to give it to him but she is afraid to say no. The last time she tried to refuse, he started yelling and screaming at her. He then threw a mug of hot coffee at her. Margaret says she would like things to change, but kept repeating “he is my only son”. </a:t>
              </a:r>
            </a:p>
          </p:txBody>
        </p:sp>
      </p:grpSp>
      <p:grpSp>
        <p:nvGrpSpPr>
          <p:cNvPr id="634" name="Group"/>
          <p:cNvGrpSpPr/>
          <p:nvPr/>
        </p:nvGrpSpPr>
        <p:grpSpPr>
          <a:xfrm>
            <a:off x="636847" y="7778845"/>
            <a:ext cx="11146205" cy="4987809"/>
            <a:chOff x="0" y="0"/>
            <a:chExt cx="11146203" cy="4987807"/>
          </a:xfrm>
        </p:grpSpPr>
        <p:sp>
          <p:nvSpPr>
            <p:cNvPr id="632" name="Rounded Rectangle"/>
            <p:cNvSpPr/>
            <p:nvPr/>
          </p:nvSpPr>
          <p:spPr>
            <a:xfrm>
              <a:off x="0" y="0"/>
              <a:ext cx="11146204" cy="4987808"/>
            </a:xfrm>
            <a:prstGeom prst="roundRect">
              <a:avLst>
                <a:gd name="adj" fmla="val 13901"/>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33" name="Question 1…"/>
            <p:cNvSpPr txBox="1"/>
            <p:nvPr/>
          </p:nvSpPr>
          <p:spPr>
            <a:xfrm>
              <a:off x="404679" y="289082"/>
              <a:ext cx="10336845" cy="44096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800" b="1"/>
              </a:pPr>
              <a:r>
                <a:t>Question 1</a:t>
              </a:r>
            </a:p>
            <a:p>
              <a:pPr>
                <a:defRPr sz="2800"/>
              </a:pPr>
              <a:endParaRPr/>
            </a:p>
            <a:p>
              <a:pPr>
                <a:defRPr sz="2800"/>
              </a:pPr>
              <a:r>
                <a:t>Is this a concern?</a:t>
              </a:r>
            </a:p>
            <a:p>
              <a:pPr>
                <a:defRPr sz="2800"/>
              </a:pPr>
              <a:endParaRPr/>
            </a:p>
            <a:p>
              <a:pPr marL="833437" indent="-833437">
                <a:buSzPct val="100000"/>
                <a:buAutoNum type="alphaUcPeriod"/>
                <a:defRPr sz="2800"/>
              </a:pPr>
              <a:r>
                <a:t>Yes, She has indicated she would like things to change. She may be at risk of financial abuse as well as physical abuse.</a:t>
              </a:r>
            </a:p>
            <a:p>
              <a:pPr marL="833437" indent="-833437">
                <a:buSzPct val="100000"/>
                <a:buAutoNum type="alphaUcPeriod"/>
                <a:defRPr sz="2800"/>
              </a:pPr>
              <a:r>
                <a:t>No, Margaret is an adult and is able to look after herself.</a:t>
              </a:r>
            </a:p>
            <a:p>
              <a:pPr marL="833437" indent="-833437">
                <a:buSzPct val="100000"/>
                <a:buAutoNum type="alphaUcPeriod"/>
                <a:defRPr sz="2800"/>
              </a:pPr>
              <a:r>
                <a:t>Unsure, things may improve if her son seeks help for his alcohol problems.</a:t>
              </a:r>
            </a:p>
          </p:txBody>
        </p:sp>
      </p:grpSp>
      <p:grpSp>
        <p:nvGrpSpPr>
          <p:cNvPr id="637" name="Group"/>
          <p:cNvGrpSpPr/>
          <p:nvPr/>
        </p:nvGrpSpPr>
        <p:grpSpPr>
          <a:xfrm>
            <a:off x="12163438" y="7778845"/>
            <a:ext cx="11859587" cy="4987809"/>
            <a:chOff x="0" y="0"/>
            <a:chExt cx="11859586" cy="4987808"/>
          </a:xfrm>
        </p:grpSpPr>
        <p:sp>
          <p:nvSpPr>
            <p:cNvPr id="635" name="Rounded Rectangle"/>
            <p:cNvSpPr/>
            <p:nvPr/>
          </p:nvSpPr>
          <p:spPr>
            <a:xfrm>
              <a:off x="0" y="0"/>
              <a:ext cx="11859587" cy="4987809"/>
            </a:xfrm>
            <a:prstGeom prst="roundRect">
              <a:avLst>
                <a:gd name="adj" fmla="val 13901"/>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36" name="Question 2…"/>
            <p:cNvSpPr txBox="1"/>
            <p:nvPr/>
          </p:nvSpPr>
          <p:spPr>
            <a:xfrm>
              <a:off x="145265" y="253159"/>
              <a:ext cx="11569056" cy="44096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800" b="1"/>
              </a:pPr>
              <a:r>
                <a:t>Question 2</a:t>
              </a:r>
            </a:p>
            <a:p>
              <a:pPr>
                <a:defRPr sz="2800"/>
              </a:pPr>
              <a:endParaRPr/>
            </a:p>
            <a:p>
              <a:pPr>
                <a:defRPr sz="2800"/>
              </a:pPr>
              <a:r>
                <a:t>Who would you talk to about this situation?</a:t>
              </a:r>
            </a:p>
            <a:p>
              <a:pPr>
                <a:defRPr sz="2800"/>
              </a:pPr>
              <a:endParaRPr/>
            </a:p>
            <a:p>
              <a:pPr marL="833437" indent="-833437">
                <a:buSzPct val="100000"/>
                <a:buAutoNum type="alphaUcPeriod"/>
                <a:defRPr sz="2800"/>
              </a:pPr>
              <a:r>
                <a:t>I would try and speak to Margaret’s son and explain why his behaviour is disrespectful.</a:t>
              </a:r>
            </a:p>
            <a:p>
              <a:pPr marL="833437" indent="-833437">
                <a:buSzPct val="100000"/>
                <a:buAutoNum type="alphaUcPeriod"/>
                <a:defRPr sz="2800"/>
              </a:pPr>
              <a:r>
                <a:t>I would speak with neighbours as they may know more about the family situation and ways to assist Margaret.</a:t>
              </a:r>
            </a:p>
            <a:p>
              <a:pPr marL="833437" indent="-833437">
                <a:buSzPct val="100000"/>
                <a:buAutoNum type="alphaUcPeriod"/>
                <a:defRPr sz="2800"/>
              </a:pPr>
              <a:r>
                <a:t>I would speak to my parish safeguarding officer or equivalent for advice.</a:t>
              </a:r>
            </a:p>
          </p:txBody>
        </p:sp>
      </p:grpSp>
      <p:sp>
        <p:nvSpPr>
          <p:cNvPr id="638"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639" name="Rounded Rectangle"/>
          <p:cNvSpPr/>
          <p:nvPr/>
        </p:nvSpPr>
        <p:spPr>
          <a:xfrm>
            <a:off x="-127000" y="13448673"/>
            <a:ext cx="13079881"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640" name="Part 3 - Safeguarding Scenarios"/>
          <p:cNvSpPr txBox="1"/>
          <p:nvPr/>
        </p:nvSpPr>
        <p:spPr>
          <a:xfrm>
            <a:off x="44246" y="13419981"/>
            <a:ext cx="3056764"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3 - Safeguarding Scenarios </a:t>
            </a:r>
          </a:p>
        </p:txBody>
      </p:sp>
      <p:sp>
        <p:nvSpPr>
          <p:cNvPr id="64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42"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643" name="Scenario 1 - Pastoral Visiting"/>
          <p:cNvSpPr txBox="1"/>
          <p:nvPr/>
        </p:nvSpPr>
        <p:spPr>
          <a:xfrm>
            <a:off x="149198" y="482006"/>
            <a:ext cx="5871897"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Scenario 1 - Pastoral Visiting</a:t>
            </a:r>
          </a:p>
        </p:txBody>
      </p:sp>
      <p:pic>
        <p:nvPicPr>
          <p:cNvPr id="644"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31"/>
                                        </p:tgtEl>
                                        <p:attrNameLst>
                                          <p:attrName>style.visibility</p:attrName>
                                        </p:attrNameLst>
                                      </p:cBhvr>
                                      <p:to>
                                        <p:strVal val="visible"/>
                                      </p:to>
                                    </p:set>
                                    <p:anim calcmode="lin" valueType="num">
                                      <p:cBhvr>
                                        <p:cTn id="7" dur="2500" fill="hold"/>
                                        <p:tgtEl>
                                          <p:spTgt spid="631"/>
                                        </p:tgtEl>
                                        <p:attrNameLst>
                                          <p:attrName>ppt_w</p:attrName>
                                        </p:attrNameLst>
                                      </p:cBhvr>
                                      <p:tavLst>
                                        <p:tav tm="0">
                                          <p:val>
                                            <p:fltVal val="0"/>
                                          </p:val>
                                        </p:tav>
                                        <p:tav tm="100000">
                                          <p:val>
                                            <p:strVal val="#ppt_w"/>
                                          </p:val>
                                        </p:tav>
                                      </p:tavLst>
                                    </p:anim>
                                    <p:anim calcmode="lin" valueType="num">
                                      <p:cBhvr>
                                        <p:cTn id="8" dur="2500" fill="hold"/>
                                        <p:tgtEl>
                                          <p:spTgt spid="6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634"/>
                                        </p:tgtEl>
                                        <p:attrNameLst>
                                          <p:attrName>style.visibility</p:attrName>
                                        </p:attrNameLst>
                                      </p:cBhvr>
                                      <p:to>
                                        <p:strVal val="visible"/>
                                      </p:to>
                                    </p:set>
                                    <p:anim calcmode="lin" valueType="num">
                                      <p:cBhvr>
                                        <p:cTn id="13" dur="2500" fill="hold"/>
                                        <p:tgtEl>
                                          <p:spTgt spid="634"/>
                                        </p:tgtEl>
                                        <p:attrNameLst>
                                          <p:attrName>ppt_w</p:attrName>
                                        </p:attrNameLst>
                                      </p:cBhvr>
                                      <p:tavLst>
                                        <p:tav tm="0">
                                          <p:val>
                                            <p:fltVal val="0"/>
                                          </p:val>
                                        </p:tav>
                                        <p:tav tm="100000">
                                          <p:val>
                                            <p:strVal val="#ppt_w"/>
                                          </p:val>
                                        </p:tav>
                                      </p:tavLst>
                                    </p:anim>
                                    <p:anim calcmode="lin" valueType="num">
                                      <p:cBhvr>
                                        <p:cTn id="14" dur="2500" fill="hold"/>
                                        <p:tgtEl>
                                          <p:spTgt spid="63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637"/>
                                        </p:tgtEl>
                                        <p:attrNameLst>
                                          <p:attrName>style.visibility</p:attrName>
                                        </p:attrNameLst>
                                      </p:cBhvr>
                                      <p:to>
                                        <p:strVal val="visible"/>
                                      </p:to>
                                    </p:set>
                                    <p:anim calcmode="lin" valueType="num">
                                      <p:cBhvr>
                                        <p:cTn id="19" dur="2500" fill="hold"/>
                                        <p:tgtEl>
                                          <p:spTgt spid="637"/>
                                        </p:tgtEl>
                                        <p:attrNameLst>
                                          <p:attrName>ppt_w</p:attrName>
                                        </p:attrNameLst>
                                      </p:cBhvr>
                                      <p:tavLst>
                                        <p:tav tm="0">
                                          <p:val>
                                            <p:fltVal val="0"/>
                                          </p:val>
                                        </p:tav>
                                        <p:tav tm="100000">
                                          <p:val>
                                            <p:strVal val="#ppt_w"/>
                                          </p:val>
                                        </p:tav>
                                      </p:tavLst>
                                    </p:anim>
                                    <p:anim calcmode="lin" valueType="num">
                                      <p:cBhvr>
                                        <p:cTn id="20" dur="2500" fill="hold"/>
                                        <p:tgtEl>
                                          <p:spTgt spid="6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 grpId="1" animBg="1" advAuto="0"/>
      <p:bldP spid="634" grpId="2" animBg="1" advAuto="0"/>
      <p:bldP spid="637" grpId="3"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 name="hiding.jpg" descr="hiding.jpg"/>
          <p:cNvPicPr>
            <a:picLocks noChangeAspect="1"/>
          </p:cNvPicPr>
          <p:nvPr/>
        </p:nvPicPr>
        <p:blipFill>
          <a:blip r:embed="rId2"/>
          <a:srcRect b="16655"/>
          <a:stretch>
            <a:fillRect/>
          </a:stretch>
        </p:blipFill>
        <p:spPr>
          <a:xfrm>
            <a:off x="-1" y="416087"/>
            <a:ext cx="24384001" cy="13446894"/>
          </a:xfrm>
          <a:prstGeom prst="rect">
            <a:avLst/>
          </a:prstGeom>
          <a:ln w="12700">
            <a:miter lim="400000"/>
          </a:ln>
        </p:spPr>
      </p:pic>
      <p:grpSp>
        <p:nvGrpSpPr>
          <p:cNvPr id="649" name="Group"/>
          <p:cNvGrpSpPr/>
          <p:nvPr/>
        </p:nvGrpSpPr>
        <p:grpSpPr>
          <a:xfrm>
            <a:off x="332568" y="2405187"/>
            <a:ext cx="23718863" cy="4987809"/>
            <a:chOff x="0" y="0"/>
            <a:chExt cx="23718862" cy="4987808"/>
          </a:xfrm>
        </p:grpSpPr>
        <p:sp>
          <p:nvSpPr>
            <p:cNvPr id="647" name="Rounded Rectangle"/>
            <p:cNvSpPr/>
            <p:nvPr/>
          </p:nvSpPr>
          <p:spPr>
            <a:xfrm>
              <a:off x="0" y="0"/>
              <a:ext cx="23718863" cy="4987809"/>
            </a:xfrm>
            <a:prstGeom prst="roundRect">
              <a:avLst>
                <a:gd name="adj" fmla="val 12577"/>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48" name="Oliver is a 9-year-old visually impaired child whose mother brings him to an after-school club on a Friday. He often looks very unkempt. Shortly after arrival he always immediately asks when a snack is being served. The helpers have also noticed that he "/>
            <p:cNvSpPr txBox="1"/>
            <p:nvPr/>
          </p:nvSpPr>
          <p:spPr>
            <a:xfrm>
              <a:off x="328917" y="919104"/>
              <a:ext cx="23061029" cy="3149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defRPr sz="4030">
                  <a:solidFill>
                    <a:srgbClr val="444444"/>
                  </a:solidFill>
                  <a:latin typeface="Helvetica"/>
                  <a:ea typeface="Helvetica"/>
                  <a:cs typeface="Helvetica"/>
                  <a:sym typeface="Helvetica"/>
                </a:defRPr>
              </a:lvl1pPr>
            </a:lstStyle>
            <a:p>
              <a:r>
                <a:t>Oliver is a 9-year-old visually impaired child whose mother brings him to an after-school club on a Friday. He often looks very unkempt. Shortly after arrival he always immediately asks when a snack is being served. The helpers have also noticed that he takes extra food and puts it into his book-bag. He seems more withdrawn lately and does not play as he usually does with the other children. When you ask if everything is okay, he says “fine”.</a:t>
              </a:r>
            </a:p>
          </p:txBody>
        </p:sp>
      </p:grpSp>
      <p:grpSp>
        <p:nvGrpSpPr>
          <p:cNvPr id="652" name="Group"/>
          <p:cNvGrpSpPr/>
          <p:nvPr/>
        </p:nvGrpSpPr>
        <p:grpSpPr>
          <a:xfrm>
            <a:off x="179350" y="7778845"/>
            <a:ext cx="11859587" cy="4877055"/>
            <a:chOff x="0" y="0"/>
            <a:chExt cx="11859586" cy="4877054"/>
          </a:xfrm>
        </p:grpSpPr>
        <p:sp>
          <p:nvSpPr>
            <p:cNvPr id="650" name="Rounded Rectangle"/>
            <p:cNvSpPr/>
            <p:nvPr/>
          </p:nvSpPr>
          <p:spPr>
            <a:xfrm>
              <a:off x="0" y="0"/>
              <a:ext cx="11859587" cy="4877055"/>
            </a:xfrm>
            <a:prstGeom prst="roundRect">
              <a:avLst>
                <a:gd name="adj" fmla="val 14217"/>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51" name="Question 1…"/>
            <p:cNvSpPr txBox="1"/>
            <p:nvPr/>
          </p:nvSpPr>
          <p:spPr>
            <a:xfrm>
              <a:off x="194484" y="449605"/>
              <a:ext cx="11470617" cy="39778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800" b="1"/>
              </a:pPr>
              <a:r>
                <a:t>Question 1</a:t>
              </a:r>
            </a:p>
            <a:p>
              <a:pPr>
                <a:defRPr sz="2800"/>
              </a:pPr>
              <a:endParaRPr/>
            </a:p>
            <a:p>
              <a:pPr>
                <a:defRPr sz="2800"/>
              </a:pPr>
              <a:r>
                <a:t>Is this a concern?</a:t>
              </a:r>
            </a:p>
            <a:p>
              <a:pPr>
                <a:defRPr sz="2800"/>
              </a:pPr>
              <a:endParaRPr/>
            </a:p>
            <a:p>
              <a:pPr marL="833437" indent="-833437">
                <a:buSzPct val="100000"/>
                <a:buAutoNum type="alphaUcPeriod"/>
                <a:defRPr sz="2800"/>
              </a:pPr>
              <a:r>
                <a:t>No. Oliver is a little under-confident, and his mother is bringing him to the club to help him socialise with other children.</a:t>
              </a:r>
            </a:p>
            <a:p>
              <a:pPr marL="833437" indent="-833437">
                <a:buSzPct val="100000"/>
                <a:buAutoNum type="alphaUcPeriod"/>
                <a:defRPr sz="2800"/>
              </a:pPr>
              <a:r>
                <a:t>Yes. Oliver exhibits behaviour that may indicate neglect.</a:t>
              </a:r>
            </a:p>
            <a:p>
              <a:pPr marL="833437" indent="-833437">
                <a:buSzPct val="100000"/>
                <a:buAutoNum type="alphaUcPeriod"/>
                <a:defRPr sz="2800"/>
              </a:pPr>
              <a:r>
                <a:t>Unsure. Maybe Oliver is simply struggling to fit in. I expect his mood will improve in time.</a:t>
              </a:r>
            </a:p>
          </p:txBody>
        </p:sp>
      </p:grpSp>
      <p:grpSp>
        <p:nvGrpSpPr>
          <p:cNvPr id="655" name="Group"/>
          <p:cNvGrpSpPr/>
          <p:nvPr/>
        </p:nvGrpSpPr>
        <p:grpSpPr>
          <a:xfrm>
            <a:off x="12163438" y="7778845"/>
            <a:ext cx="11859587" cy="4877055"/>
            <a:chOff x="0" y="0"/>
            <a:chExt cx="11859586" cy="4877054"/>
          </a:xfrm>
        </p:grpSpPr>
        <p:sp>
          <p:nvSpPr>
            <p:cNvPr id="653" name="Rounded Rectangle"/>
            <p:cNvSpPr/>
            <p:nvPr/>
          </p:nvSpPr>
          <p:spPr>
            <a:xfrm>
              <a:off x="0" y="0"/>
              <a:ext cx="11859587" cy="4877055"/>
            </a:xfrm>
            <a:prstGeom prst="roundRect">
              <a:avLst>
                <a:gd name="adj" fmla="val 14217"/>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54" name="Question 2…"/>
            <p:cNvSpPr txBox="1"/>
            <p:nvPr/>
          </p:nvSpPr>
          <p:spPr>
            <a:xfrm>
              <a:off x="145265" y="449605"/>
              <a:ext cx="11569056" cy="39778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800" b="1"/>
              </a:pPr>
              <a:r>
                <a:t>Question 2</a:t>
              </a:r>
            </a:p>
            <a:p>
              <a:pPr>
                <a:defRPr sz="2800"/>
              </a:pPr>
              <a:endParaRPr/>
            </a:p>
            <a:p>
              <a:pPr>
                <a:defRPr sz="2800"/>
              </a:pPr>
              <a:r>
                <a:t>Who would you talk to about this situation?</a:t>
              </a:r>
            </a:p>
            <a:p>
              <a:pPr>
                <a:defRPr sz="2800"/>
              </a:pPr>
              <a:endParaRPr/>
            </a:p>
            <a:p>
              <a:pPr marL="833437" indent="-833437">
                <a:buSzPct val="100000"/>
                <a:buAutoNum type="alphaUcPeriod"/>
                <a:defRPr sz="2800"/>
              </a:pPr>
              <a:r>
                <a:t>I would mention it to a friend whose opinion I respect, to see whether they can shed any light on this.</a:t>
              </a:r>
            </a:p>
            <a:p>
              <a:pPr marL="833437" indent="-833437">
                <a:buSzPct val="100000"/>
                <a:buAutoNum type="alphaUcPeriod"/>
                <a:defRPr sz="2800"/>
              </a:pPr>
              <a:r>
                <a:t>I would not mention this to anybody just yet, but would wait for more information.</a:t>
              </a:r>
            </a:p>
            <a:p>
              <a:pPr marL="833437" indent="-833437">
                <a:buSzPct val="100000"/>
                <a:buAutoNum type="alphaUcPeriod"/>
                <a:defRPr sz="2800"/>
              </a:pPr>
              <a:r>
                <a:t>I would mention this to a safeguarding officer.</a:t>
              </a:r>
            </a:p>
          </p:txBody>
        </p:sp>
      </p:grpSp>
      <p:sp>
        <p:nvSpPr>
          <p:cNvPr id="656"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657" name="Rounded Rectangle"/>
          <p:cNvSpPr/>
          <p:nvPr/>
        </p:nvSpPr>
        <p:spPr>
          <a:xfrm>
            <a:off x="-127000" y="13448673"/>
            <a:ext cx="13581061"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658" name="Part 3 - Safeguarding Scenarios"/>
          <p:cNvSpPr txBox="1"/>
          <p:nvPr/>
        </p:nvSpPr>
        <p:spPr>
          <a:xfrm>
            <a:off x="44246" y="13419981"/>
            <a:ext cx="3056764"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3 - Safeguarding Scenarios </a:t>
            </a:r>
          </a:p>
        </p:txBody>
      </p:sp>
      <p:sp>
        <p:nvSpPr>
          <p:cNvPr id="659"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60"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661" name="Scenario 2 - After school club"/>
          <p:cNvSpPr txBox="1"/>
          <p:nvPr/>
        </p:nvSpPr>
        <p:spPr>
          <a:xfrm>
            <a:off x="149198" y="482006"/>
            <a:ext cx="6035346"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Scenario 2 - After school club</a:t>
            </a:r>
          </a:p>
        </p:txBody>
      </p:sp>
      <p:pic>
        <p:nvPicPr>
          <p:cNvPr id="662"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49"/>
                                        </p:tgtEl>
                                        <p:attrNameLst>
                                          <p:attrName>style.visibility</p:attrName>
                                        </p:attrNameLst>
                                      </p:cBhvr>
                                      <p:to>
                                        <p:strVal val="visible"/>
                                      </p:to>
                                    </p:set>
                                    <p:anim calcmode="lin" valueType="num">
                                      <p:cBhvr>
                                        <p:cTn id="7" dur="2500" fill="hold"/>
                                        <p:tgtEl>
                                          <p:spTgt spid="649"/>
                                        </p:tgtEl>
                                        <p:attrNameLst>
                                          <p:attrName>ppt_w</p:attrName>
                                        </p:attrNameLst>
                                      </p:cBhvr>
                                      <p:tavLst>
                                        <p:tav tm="0">
                                          <p:val>
                                            <p:fltVal val="0"/>
                                          </p:val>
                                        </p:tav>
                                        <p:tav tm="100000">
                                          <p:val>
                                            <p:strVal val="#ppt_w"/>
                                          </p:val>
                                        </p:tav>
                                      </p:tavLst>
                                    </p:anim>
                                    <p:anim calcmode="lin" valueType="num">
                                      <p:cBhvr>
                                        <p:cTn id="8" dur="2500" fill="hold"/>
                                        <p:tgtEl>
                                          <p:spTgt spid="64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652"/>
                                        </p:tgtEl>
                                        <p:attrNameLst>
                                          <p:attrName>style.visibility</p:attrName>
                                        </p:attrNameLst>
                                      </p:cBhvr>
                                      <p:to>
                                        <p:strVal val="visible"/>
                                      </p:to>
                                    </p:set>
                                    <p:anim calcmode="lin" valueType="num">
                                      <p:cBhvr>
                                        <p:cTn id="13" dur="2500" fill="hold"/>
                                        <p:tgtEl>
                                          <p:spTgt spid="652"/>
                                        </p:tgtEl>
                                        <p:attrNameLst>
                                          <p:attrName>ppt_w</p:attrName>
                                        </p:attrNameLst>
                                      </p:cBhvr>
                                      <p:tavLst>
                                        <p:tav tm="0">
                                          <p:val>
                                            <p:fltVal val="0"/>
                                          </p:val>
                                        </p:tav>
                                        <p:tav tm="100000">
                                          <p:val>
                                            <p:strVal val="#ppt_w"/>
                                          </p:val>
                                        </p:tav>
                                      </p:tavLst>
                                    </p:anim>
                                    <p:anim calcmode="lin" valueType="num">
                                      <p:cBhvr>
                                        <p:cTn id="14" dur="2500" fill="hold"/>
                                        <p:tgtEl>
                                          <p:spTgt spid="65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655"/>
                                        </p:tgtEl>
                                        <p:attrNameLst>
                                          <p:attrName>style.visibility</p:attrName>
                                        </p:attrNameLst>
                                      </p:cBhvr>
                                      <p:to>
                                        <p:strVal val="visible"/>
                                      </p:to>
                                    </p:set>
                                    <p:anim calcmode="lin" valueType="num">
                                      <p:cBhvr>
                                        <p:cTn id="19" dur="2500" fill="hold"/>
                                        <p:tgtEl>
                                          <p:spTgt spid="655"/>
                                        </p:tgtEl>
                                        <p:attrNameLst>
                                          <p:attrName>ppt_w</p:attrName>
                                        </p:attrNameLst>
                                      </p:cBhvr>
                                      <p:tavLst>
                                        <p:tav tm="0">
                                          <p:val>
                                            <p:fltVal val="0"/>
                                          </p:val>
                                        </p:tav>
                                        <p:tav tm="100000">
                                          <p:val>
                                            <p:strVal val="#ppt_w"/>
                                          </p:val>
                                        </p:tav>
                                      </p:tavLst>
                                    </p:anim>
                                    <p:anim calcmode="lin" valueType="num">
                                      <p:cBhvr>
                                        <p:cTn id="20" dur="2500" fill="hold"/>
                                        <p:tgtEl>
                                          <p:spTgt spid="6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 grpId="1" animBg="1" advAuto="0"/>
      <p:bldP spid="652" grpId="2" animBg="1" advAuto="0"/>
      <p:bldP spid="655" grpId="3"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 name="churchbw.jpg" descr="churchbw.jpg"/>
          <p:cNvPicPr>
            <a:picLocks noChangeAspect="1"/>
          </p:cNvPicPr>
          <p:nvPr/>
        </p:nvPicPr>
        <p:blipFill>
          <a:blip r:embed="rId2"/>
          <a:srcRect b="15011"/>
          <a:stretch>
            <a:fillRect/>
          </a:stretch>
        </p:blipFill>
        <p:spPr>
          <a:xfrm>
            <a:off x="-1376" y="11000"/>
            <a:ext cx="24445651" cy="13833271"/>
          </a:xfrm>
          <a:prstGeom prst="rect">
            <a:avLst/>
          </a:prstGeom>
          <a:ln w="12700">
            <a:miter lim="400000"/>
          </a:ln>
        </p:spPr>
      </p:pic>
      <p:grpSp>
        <p:nvGrpSpPr>
          <p:cNvPr id="667" name="Group"/>
          <p:cNvGrpSpPr/>
          <p:nvPr/>
        </p:nvGrpSpPr>
        <p:grpSpPr>
          <a:xfrm>
            <a:off x="332568" y="2405187"/>
            <a:ext cx="23718863" cy="4338366"/>
            <a:chOff x="0" y="0"/>
            <a:chExt cx="23718862" cy="4338365"/>
          </a:xfrm>
        </p:grpSpPr>
        <p:sp>
          <p:nvSpPr>
            <p:cNvPr id="665" name="Rounded Rectangle"/>
            <p:cNvSpPr/>
            <p:nvPr/>
          </p:nvSpPr>
          <p:spPr>
            <a:xfrm>
              <a:off x="0" y="0"/>
              <a:ext cx="23718863" cy="4338366"/>
            </a:xfrm>
            <a:prstGeom prst="roundRect">
              <a:avLst>
                <a:gd name="adj" fmla="val 14460"/>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66" name="John is a popular and experienced bell ringing teacher. He is well respected and known across the region. You have just heard from a young person who is one of his students that he is often unnecessarily close when teaching. He also asks the female stude"/>
            <p:cNvSpPr txBox="1"/>
            <p:nvPr/>
          </p:nvSpPr>
          <p:spPr>
            <a:xfrm>
              <a:off x="328917" y="1057932"/>
              <a:ext cx="23061029" cy="3149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defRPr sz="4030">
                  <a:solidFill>
                    <a:srgbClr val="444444"/>
                  </a:solidFill>
                  <a:latin typeface="Helvetica"/>
                  <a:ea typeface="Helvetica"/>
                  <a:cs typeface="Helvetica"/>
                  <a:sym typeface="Helvetica"/>
                </a:defRPr>
              </a:lvl1pPr>
            </a:lstStyle>
            <a:p>
              <a:r>
                <a:t>John is a popular and experienced bell ringing teacher. He is well respected and known across the region. You have just heard from a young person who is one of his students that he is often unnecessarily close when teaching. He also asks the female students to send picture of themselves to him on their mobile phone for his own personal use.</a:t>
              </a:r>
            </a:p>
          </p:txBody>
        </p:sp>
      </p:grpSp>
      <p:grpSp>
        <p:nvGrpSpPr>
          <p:cNvPr id="670" name="Group"/>
          <p:cNvGrpSpPr/>
          <p:nvPr/>
        </p:nvGrpSpPr>
        <p:grpSpPr>
          <a:xfrm>
            <a:off x="179350" y="7372445"/>
            <a:ext cx="11859587" cy="5352908"/>
            <a:chOff x="0" y="0"/>
            <a:chExt cx="11859586" cy="5352907"/>
          </a:xfrm>
        </p:grpSpPr>
        <p:sp>
          <p:nvSpPr>
            <p:cNvPr id="668" name="Rounded Rectangle"/>
            <p:cNvSpPr/>
            <p:nvPr/>
          </p:nvSpPr>
          <p:spPr>
            <a:xfrm>
              <a:off x="0" y="0"/>
              <a:ext cx="11859587" cy="5352908"/>
            </a:xfrm>
            <a:prstGeom prst="roundRect">
              <a:avLst>
                <a:gd name="adj" fmla="val 12953"/>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69" name="Question 1…"/>
            <p:cNvSpPr txBox="1"/>
            <p:nvPr/>
          </p:nvSpPr>
          <p:spPr>
            <a:xfrm>
              <a:off x="194484" y="395076"/>
              <a:ext cx="11470617" cy="456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600" b="1"/>
              </a:pPr>
              <a:r>
                <a:t>Question 1</a:t>
              </a:r>
            </a:p>
            <a:p>
              <a:pPr>
                <a:defRPr sz="2600"/>
              </a:pPr>
              <a:endParaRPr/>
            </a:p>
            <a:p>
              <a:pPr>
                <a:defRPr sz="2600"/>
              </a:pPr>
              <a:r>
                <a:t>Is this a concern?</a:t>
              </a:r>
            </a:p>
            <a:p>
              <a:pPr>
                <a:defRPr sz="2600"/>
              </a:pPr>
              <a:endParaRPr/>
            </a:p>
            <a:p>
              <a:pPr marL="833437" indent="-833437">
                <a:buSzPct val="100000"/>
                <a:buAutoNum type="alphaUcPeriod"/>
                <a:defRPr sz="2600"/>
              </a:pPr>
              <a:r>
                <a:t>No. It is normal for adolescents to share and exchange photos on mobile devices, so their sharing these with John is not a problem. </a:t>
              </a:r>
            </a:p>
            <a:p>
              <a:pPr marL="833437" indent="-833437">
                <a:buSzPct val="100000"/>
                <a:buAutoNum type="alphaUcPeriod"/>
                <a:defRPr sz="2600"/>
              </a:pPr>
              <a:r>
                <a:t>Unsure. John is clearly great with students and this may all be harmless fun.</a:t>
              </a:r>
            </a:p>
            <a:p>
              <a:pPr marL="833437" indent="-833437">
                <a:buSzPct val="100000"/>
                <a:buAutoNum type="alphaUcPeriod"/>
                <a:defRPr sz="2600"/>
              </a:pPr>
              <a:r>
                <a:t>Yes. An adult leader of an activity should not be requesting images of young people for their personal use, or be inappropriately closer than expected during an activity.</a:t>
              </a:r>
            </a:p>
          </p:txBody>
        </p:sp>
      </p:grpSp>
      <p:grpSp>
        <p:nvGrpSpPr>
          <p:cNvPr id="673" name="Group"/>
          <p:cNvGrpSpPr/>
          <p:nvPr/>
        </p:nvGrpSpPr>
        <p:grpSpPr>
          <a:xfrm>
            <a:off x="12163438" y="7337520"/>
            <a:ext cx="11859587" cy="5352908"/>
            <a:chOff x="0" y="0"/>
            <a:chExt cx="11859586" cy="5352907"/>
          </a:xfrm>
        </p:grpSpPr>
        <p:sp>
          <p:nvSpPr>
            <p:cNvPr id="671" name="Rounded Rectangle"/>
            <p:cNvSpPr/>
            <p:nvPr/>
          </p:nvSpPr>
          <p:spPr>
            <a:xfrm>
              <a:off x="0" y="0"/>
              <a:ext cx="11859587" cy="5352908"/>
            </a:xfrm>
            <a:prstGeom prst="roundRect">
              <a:avLst>
                <a:gd name="adj" fmla="val 12953"/>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72" name="Question 2…"/>
            <p:cNvSpPr txBox="1"/>
            <p:nvPr/>
          </p:nvSpPr>
          <p:spPr>
            <a:xfrm>
              <a:off x="145265" y="485775"/>
              <a:ext cx="11569056" cy="41563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600" b="1"/>
              </a:pPr>
              <a:r>
                <a:t>Question 2</a:t>
              </a:r>
            </a:p>
            <a:p>
              <a:pPr>
                <a:defRPr sz="2600"/>
              </a:pPr>
              <a:endParaRPr/>
            </a:p>
            <a:p>
              <a:pPr>
                <a:defRPr sz="2600"/>
              </a:pPr>
              <a:r>
                <a:t>Who would you talk to about this situation?</a:t>
              </a:r>
            </a:p>
            <a:p>
              <a:pPr>
                <a:defRPr sz="2600"/>
              </a:pPr>
              <a:endParaRPr/>
            </a:p>
            <a:p>
              <a:pPr marL="833437" indent="-833437">
                <a:buSzPct val="100000"/>
                <a:buAutoNum type="alphaUcPeriod"/>
                <a:defRPr sz="2600"/>
              </a:pPr>
              <a:r>
                <a:t>I would talk to the girls and tell them to stop sending images, as they are ‘asking for trouble’.</a:t>
              </a:r>
            </a:p>
            <a:p>
              <a:pPr marL="833437" indent="-833437">
                <a:buSzPct val="100000"/>
                <a:buAutoNum type="alphaUcPeriod"/>
                <a:defRPr sz="2600"/>
              </a:pPr>
              <a:r>
                <a:t>I would not mention this to anybody jas it does not appear that anyone has been harmed, and it may damage John’s reputation.</a:t>
              </a:r>
            </a:p>
            <a:p>
              <a:pPr marL="833437" indent="-833437">
                <a:buSzPct val="100000"/>
                <a:buAutoNum type="alphaUcPeriod"/>
                <a:defRPr sz="2600"/>
              </a:pPr>
              <a:r>
                <a:t>I would ask my parish safeguarding officer or equivalent for further advice.</a:t>
              </a:r>
            </a:p>
          </p:txBody>
        </p:sp>
      </p:grpSp>
      <p:sp>
        <p:nvSpPr>
          <p:cNvPr id="674"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675" name="Rounded Rectangle"/>
          <p:cNvSpPr/>
          <p:nvPr/>
        </p:nvSpPr>
        <p:spPr>
          <a:xfrm>
            <a:off x="-127000" y="13448673"/>
            <a:ext cx="14064249"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676" name="Part 3 - Safeguarding Scenarios"/>
          <p:cNvSpPr txBox="1"/>
          <p:nvPr/>
        </p:nvSpPr>
        <p:spPr>
          <a:xfrm>
            <a:off x="44246" y="13419981"/>
            <a:ext cx="3056764"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3 - Safeguarding Scenarios </a:t>
            </a:r>
          </a:p>
        </p:txBody>
      </p:sp>
      <p:sp>
        <p:nvSpPr>
          <p:cNvPr id="677"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78"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679" name="Scenario 3 - Bellringers"/>
          <p:cNvSpPr txBox="1"/>
          <p:nvPr/>
        </p:nvSpPr>
        <p:spPr>
          <a:xfrm>
            <a:off x="149198" y="482006"/>
            <a:ext cx="4793133"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Scenario 3 - Bellringers</a:t>
            </a:r>
          </a:p>
        </p:txBody>
      </p:sp>
      <p:pic>
        <p:nvPicPr>
          <p:cNvPr id="680"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67"/>
                                        </p:tgtEl>
                                        <p:attrNameLst>
                                          <p:attrName>style.visibility</p:attrName>
                                        </p:attrNameLst>
                                      </p:cBhvr>
                                      <p:to>
                                        <p:strVal val="visible"/>
                                      </p:to>
                                    </p:set>
                                    <p:anim calcmode="lin" valueType="num">
                                      <p:cBhvr>
                                        <p:cTn id="7" dur="2500" fill="hold"/>
                                        <p:tgtEl>
                                          <p:spTgt spid="667"/>
                                        </p:tgtEl>
                                        <p:attrNameLst>
                                          <p:attrName>ppt_w</p:attrName>
                                        </p:attrNameLst>
                                      </p:cBhvr>
                                      <p:tavLst>
                                        <p:tav tm="0">
                                          <p:val>
                                            <p:fltVal val="0"/>
                                          </p:val>
                                        </p:tav>
                                        <p:tav tm="100000">
                                          <p:val>
                                            <p:strVal val="#ppt_w"/>
                                          </p:val>
                                        </p:tav>
                                      </p:tavLst>
                                    </p:anim>
                                    <p:anim calcmode="lin" valueType="num">
                                      <p:cBhvr>
                                        <p:cTn id="8" dur="2500" fill="hold"/>
                                        <p:tgtEl>
                                          <p:spTgt spid="66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670"/>
                                        </p:tgtEl>
                                        <p:attrNameLst>
                                          <p:attrName>style.visibility</p:attrName>
                                        </p:attrNameLst>
                                      </p:cBhvr>
                                      <p:to>
                                        <p:strVal val="visible"/>
                                      </p:to>
                                    </p:set>
                                    <p:anim calcmode="lin" valueType="num">
                                      <p:cBhvr>
                                        <p:cTn id="13" dur="2500" fill="hold"/>
                                        <p:tgtEl>
                                          <p:spTgt spid="670"/>
                                        </p:tgtEl>
                                        <p:attrNameLst>
                                          <p:attrName>ppt_w</p:attrName>
                                        </p:attrNameLst>
                                      </p:cBhvr>
                                      <p:tavLst>
                                        <p:tav tm="0">
                                          <p:val>
                                            <p:fltVal val="0"/>
                                          </p:val>
                                        </p:tav>
                                        <p:tav tm="100000">
                                          <p:val>
                                            <p:strVal val="#ppt_w"/>
                                          </p:val>
                                        </p:tav>
                                      </p:tavLst>
                                    </p:anim>
                                    <p:anim calcmode="lin" valueType="num">
                                      <p:cBhvr>
                                        <p:cTn id="14" dur="2500" fill="hold"/>
                                        <p:tgtEl>
                                          <p:spTgt spid="67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673"/>
                                        </p:tgtEl>
                                        <p:attrNameLst>
                                          <p:attrName>style.visibility</p:attrName>
                                        </p:attrNameLst>
                                      </p:cBhvr>
                                      <p:to>
                                        <p:strVal val="visible"/>
                                      </p:to>
                                    </p:set>
                                    <p:anim calcmode="lin" valueType="num">
                                      <p:cBhvr>
                                        <p:cTn id="19" dur="2500" fill="hold"/>
                                        <p:tgtEl>
                                          <p:spTgt spid="673"/>
                                        </p:tgtEl>
                                        <p:attrNameLst>
                                          <p:attrName>ppt_w</p:attrName>
                                        </p:attrNameLst>
                                      </p:cBhvr>
                                      <p:tavLst>
                                        <p:tav tm="0">
                                          <p:val>
                                            <p:fltVal val="0"/>
                                          </p:val>
                                        </p:tav>
                                        <p:tav tm="100000">
                                          <p:val>
                                            <p:strVal val="#ppt_w"/>
                                          </p:val>
                                        </p:tav>
                                      </p:tavLst>
                                    </p:anim>
                                    <p:anim calcmode="lin" valueType="num">
                                      <p:cBhvr>
                                        <p:cTn id="20" dur="2500" fill="hold"/>
                                        <p:tgtEl>
                                          <p:spTgt spid="6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1" animBg="1" advAuto="0"/>
      <p:bldP spid="670" grpId="2" animBg="1" advAuto="0"/>
      <p:bldP spid="673"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road-ahead.jpg" descr="road-ahead.jpg"/>
          <p:cNvPicPr>
            <a:picLocks noChangeAspect="1"/>
          </p:cNvPicPr>
          <p:nvPr/>
        </p:nvPicPr>
        <p:blipFill>
          <a:blip r:embed="rId2"/>
          <a:srcRect b="15609"/>
          <a:stretch>
            <a:fillRect/>
          </a:stretch>
        </p:blipFill>
        <p:spPr>
          <a:xfrm>
            <a:off x="-222024" y="-123418"/>
            <a:ext cx="24828048" cy="13962836"/>
          </a:xfrm>
          <a:prstGeom prst="rect">
            <a:avLst/>
          </a:prstGeom>
          <a:ln w="12700">
            <a:miter lim="400000"/>
          </a:ln>
        </p:spPr>
      </p:pic>
      <p:sp>
        <p:nvSpPr>
          <p:cNvPr id="198"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99"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0"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201" name="Advance Warning and Guidance"/>
          <p:cNvSpPr txBox="1"/>
          <p:nvPr/>
        </p:nvSpPr>
        <p:spPr>
          <a:xfrm>
            <a:off x="149198" y="482006"/>
            <a:ext cx="6493841"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Advance Warning and Guidance</a:t>
            </a:r>
          </a:p>
        </p:txBody>
      </p:sp>
      <p:sp>
        <p:nvSpPr>
          <p:cNvPr id="202" name="Rounded Rectangle"/>
          <p:cNvSpPr/>
          <p:nvPr/>
        </p:nvSpPr>
        <p:spPr>
          <a:xfrm>
            <a:off x="-127000" y="13448673"/>
            <a:ext cx="1453258"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203" name="Introduction"/>
          <p:cNvSpPr txBox="1"/>
          <p:nvPr/>
        </p:nvSpPr>
        <p:spPr>
          <a:xfrm>
            <a:off x="90294" y="13419981"/>
            <a:ext cx="1221868"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Introduction</a:t>
            </a:r>
          </a:p>
        </p:txBody>
      </p:sp>
      <p:pic>
        <p:nvPicPr>
          <p:cNvPr id="204"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grpSp>
        <p:nvGrpSpPr>
          <p:cNvPr id="208" name="Group"/>
          <p:cNvGrpSpPr/>
          <p:nvPr/>
        </p:nvGrpSpPr>
        <p:grpSpPr>
          <a:xfrm>
            <a:off x="4659652" y="3945850"/>
            <a:ext cx="15064696" cy="7540738"/>
            <a:chOff x="0" y="0"/>
            <a:chExt cx="15064694" cy="7540737"/>
          </a:xfrm>
        </p:grpSpPr>
        <p:sp>
          <p:nvSpPr>
            <p:cNvPr id="205" name="Rectangle"/>
            <p:cNvSpPr/>
            <p:nvPr/>
          </p:nvSpPr>
          <p:spPr>
            <a:xfrm>
              <a:off x="0" y="761778"/>
              <a:ext cx="15064695" cy="6778960"/>
            </a:xfrm>
            <a:prstGeom prst="rect">
              <a:avLst/>
            </a:prstGeom>
            <a:solidFill>
              <a:srgbClr val="FFFFFF"/>
            </a:solidFill>
            <a:ln w="12700" cap="flat">
              <a:noFill/>
              <a:miter lim="400000"/>
            </a:ln>
            <a:effectLst>
              <a:outerShdw blurRad="190500" dist="8455" dir="5400000" rotWithShape="0">
                <a:srgbClr val="000000"/>
              </a:outerShdw>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6" name="Rounded Rectangle"/>
            <p:cNvSpPr/>
            <p:nvPr/>
          </p:nvSpPr>
          <p:spPr>
            <a:xfrm>
              <a:off x="3872673" y="34470"/>
              <a:ext cx="7478561" cy="1270001"/>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7" name="Warning : This course may…"/>
            <p:cNvSpPr txBox="1"/>
            <p:nvPr/>
          </p:nvSpPr>
          <p:spPr>
            <a:xfrm>
              <a:off x="2325108" y="0"/>
              <a:ext cx="10414477" cy="32146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457200">
                <a:defRPr sz="4700">
                  <a:solidFill>
                    <a:srgbClr val="FF0000"/>
                  </a:solidFill>
                  <a:latin typeface="Helvetica"/>
                  <a:ea typeface="Helvetica"/>
                  <a:cs typeface="Helvetica"/>
                  <a:sym typeface="Helvetica"/>
                </a:defRPr>
              </a:pPr>
              <a:r>
                <a:t>Warning : This course may </a:t>
              </a:r>
            </a:p>
            <a:p>
              <a:pPr defTabSz="457200">
                <a:defRPr sz="4700">
                  <a:solidFill>
                    <a:srgbClr val="FF0000"/>
                  </a:solidFill>
                  <a:latin typeface="Helvetica"/>
                  <a:ea typeface="Helvetica"/>
                  <a:cs typeface="Helvetica"/>
                  <a:sym typeface="Helvetica"/>
                </a:defRPr>
              </a:pPr>
              <a:r>
                <a:t>provoke strong feelings, </a:t>
              </a:r>
            </a:p>
            <a:p>
              <a:pPr defTabSz="457200">
                <a:defRPr sz="4700">
                  <a:solidFill>
                    <a:srgbClr val="FF0000"/>
                  </a:solidFill>
                  <a:latin typeface="Helvetica"/>
                  <a:ea typeface="Helvetica"/>
                  <a:cs typeface="Helvetica"/>
                  <a:sym typeface="Helvetica"/>
                </a:defRPr>
              </a:pPr>
              <a:r>
                <a:t>reactions or concerns...</a:t>
              </a:r>
            </a:p>
          </p:txBody>
        </p:sp>
      </p:grpSp>
      <p:grpSp>
        <p:nvGrpSpPr>
          <p:cNvPr id="211" name="Group"/>
          <p:cNvGrpSpPr/>
          <p:nvPr/>
        </p:nvGrpSpPr>
        <p:grpSpPr>
          <a:xfrm>
            <a:off x="13450267" y="6999902"/>
            <a:ext cx="6669405" cy="4377124"/>
            <a:chOff x="0" y="0"/>
            <a:chExt cx="6669403" cy="4377123"/>
          </a:xfrm>
        </p:grpSpPr>
        <p:sp>
          <p:nvSpPr>
            <p:cNvPr id="209" name="Report any…"/>
            <p:cNvSpPr txBox="1"/>
            <p:nvPr/>
          </p:nvSpPr>
          <p:spPr>
            <a:xfrm>
              <a:off x="0" y="1475136"/>
              <a:ext cx="6669404" cy="29019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457200">
                <a:defRPr sz="4500">
                  <a:solidFill>
                    <a:srgbClr val="000000"/>
                  </a:solidFill>
                  <a:effectLst>
                    <a:outerShdw blurRad="12700" dist="17960" dir="2700000" rotWithShape="0">
                      <a:srgbClr val="000000"/>
                    </a:outerShdw>
                  </a:effectLst>
                  <a:latin typeface="Helvetica"/>
                  <a:ea typeface="Helvetica"/>
                  <a:cs typeface="Helvetica"/>
                  <a:sym typeface="Helvetica"/>
                </a:defRPr>
              </a:pPr>
              <a:r>
                <a:t>Report any </a:t>
              </a:r>
            </a:p>
            <a:p>
              <a:pPr defTabSz="457200">
                <a:defRPr sz="4500">
                  <a:solidFill>
                    <a:srgbClr val="000000"/>
                  </a:solidFill>
                  <a:effectLst>
                    <a:outerShdw blurRad="12700" dist="17960" dir="2700000" rotWithShape="0">
                      <a:srgbClr val="000000"/>
                    </a:outerShdw>
                  </a:effectLst>
                  <a:latin typeface="Helvetica"/>
                  <a:ea typeface="Helvetica"/>
                  <a:cs typeface="Helvetica"/>
                  <a:sym typeface="Helvetica"/>
                </a:defRPr>
              </a:pPr>
              <a:r>
                <a:t>concerns </a:t>
              </a:r>
            </a:p>
            <a:p>
              <a:pPr defTabSz="457200">
                <a:defRPr sz="4500">
                  <a:solidFill>
                    <a:srgbClr val="000000"/>
                  </a:solidFill>
                  <a:effectLst>
                    <a:outerShdw blurRad="12700" dist="17960" dir="2700000" rotWithShape="0">
                      <a:srgbClr val="000000"/>
                    </a:outerShdw>
                  </a:effectLst>
                  <a:latin typeface="Helvetica"/>
                  <a:ea typeface="Helvetica"/>
                  <a:cs typeface="Helvetica"/>
                  <a:sym typeface="Helvetica"/>
                </a:defRPr>
              </a:pPr>
              <a:r>
                <a:t>you may have</a:t>
              </a:r>
            </a:p>
          </p:txBody>
        </p:sp>
        <p:pic>
          <p:nvPicPr>
            <p:cNvPr id="210" name="output-onlinepngtools-17.png" descr="output-onlinepngtools-17.png"/>
            <p:cNvPicPr>
              <a:picLocks noChangeAspect="1"/>
            </p:cNvPicPr>
            <p:nvPr/>
          </p:nvPicPr>
          <p:blipFill>
            <a:blip r:embed="rId4"/>
            <a:stretch>
              <a:fillRect/>
            </a:stretch>
          </p:blipFill>
          <p:spPr>
            <a:xfrm>
              <a:off x="2840014" y="0"/>
              <a:ext cx="1283813" cy="1466723"/>
            </a:xfrm>
            <a:prstGeom prst="rect">
              <a:avLst/>
            </a:prstGeom>
            <a:ln w="12700" cap="flat">
              <a:noFill/>
              <a:miter lim="400000"/>
            </a:ln>
            <a:effectLst/>
          </p:spPr>
        </p:pic>
      </p:grpSp>
      <p:grpSp>
        <p:nvGrpSpPr>
          <p:cNvPr id="214" name="Group"/>
          <p:cNvGrpSpPr/>
          <p:nvPr/>
        </p:nvGrpSpPr>
        <p:grpSpPr>
          <a:xfrm>
            <a:off x="9345506" y="7132219"/>
            <a:ext cx="6356498" cy="4112489"/>
            <a:chOff x="0" y="0"/>
            <a:chExt cx="6356496" cy="4112487"/>
          </a:xfrm>
        </p:grpSpPr>
        <p:sp>
          <p:nvSpPr>
            <p:cNvPr id="212" name="Make use of…"/>
            <p:cNvSpPr txBox="1"/>
            <p:nvPr/>
          </p:nvSpPr>
          <p:spPr>
            <a:xfrm>
              <a:off x="0" y="1346652"/>
              <a:ext cx="6356497" cy="27658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457200">
                <a:defRPr sz="4500">
                  <a:solidFill>
                    <a:srgbClr val="000000"/>
                  </a:solidFill>
                  <a:effectLst>
                    <a:outerShdw blurRad="12700" dist="17960" dir="2700000" rotWithShape="0">
                      <a:srgbClr val="000000"/>
                    </a:outerShdw>
                  </a:effectLst>
                  <a:latin typeface="Helvetica"/>
                  <a:ea typeface="Helvetica"/>
                  <a:cs typeface="Helvetica"/>
                  <a:sym typeface="Helvetica"/>
                </a:defRPr>
              </a:pPr>
              <a:r>
                <a:t>Make use of </a:t>
              </a:r>
            </a:p>
            <a:p>
              <a:pPr defTabSz="457200">
                <a:defRPr sz="4500">
                  <a:solidFill>
                    <a:srgbClr val="000000"/>
                  </a:solidFill>
                  <a:effectLst>
                    <a:outerShdw blurRad="12700" dist="17960" dir="2700000" rotWithShape="0">
                      <a:srgbClr val="000000"/>
                    </a:outerShdw>
                  </a:effectLst>
                  <a:latin typeface="Helvetica"/>
                  <a:ea typeface="Helvetica"/>
                  <a:cs typeface="Helvetica"/>
                  <a:sym typeface="Helvetica"/>
                </a:defRPr>
              </a:pPr>
              <a:r>
                <a:t>help and</a:t>
              </a:r>
            </a:p>
            <a:p>
              <a:pPr defTabSz="457200">
                <a:defRPr sz="4500">
                  <a:solidFill>
                    <a:srgbClr val="000000"/>
                  </a:solidFill>
                  <a:effectLst>
                    <a:outerShdw blurRad="12700" dist="17960" dir="2700000" rotWithShape="0">
                      <a:srgbClr val="000000"/>
                    </a:outerShdw>
                  </a:effectLst>
                  <a:latin typeface="Helvetica"/>
                  <a:ea typeface="Helvetica"/>
                  <a:cs typeface="Helvetica"/>
                  <a:sym typeface="Helvetica"/>
                </a:defRPr>
              </a:pPr>
              <a:r>
                <a:t>support</a:t>
              </a:r>
            </a:p>
          </p:txBody>
        </p:sp>
        <p:pic>
          <p:nvPicPr>
            <p:cNvPr id="213" name="output-onlinepngtools-7.png" descr="output-onlinepngtools-7.png"/>
            <p:cNvPicPr>
              <a:picLocks noChangeAspect="1"/>
            </p:cNvPicPr>
            <p:nvPr/>
          </p:nvPicPr>
          <p:blipFill>
            <a:blip r:embed="rId5"/>
            <a:srcRect/>
            <a:stretch>
              <a:fillRect/>
            </a:stretch>
          </p:blipFill>
          <p:spPr>
            <a:xfrm>
              <a:off x="2558559" y="0"/>
              <a:ext cx="1239379" cy="1279359"/>
            </a:xfrm>
            <a:prstGeom prst="rect">
              <a:avLst/>
            </a:prstGeom>
            <a:ln w="12700" cap="flat">
              <a:noFill/>
              <a:miter lim="400000"/>
            </a:ln>
            <a:effectLst/>
          </p:spPr>
        </p:pic>
      </p:grpSp>
      <p:grpSp>
        <p:nvGrpSpPr>
          <p:cNvPr id="217" name="Group"/>
          <p:cNvGrpSpPr/>
          <p:nvPr/>
        </p:nvGrpSpPr>
        <p:grpSpPr>
          <a:xfrm>
            <a:off x="4591870" y="7196498"/>
            <a:ext cx="6073292" cy="3662001"/>
            <a:chOff x="0" y="0"/>
            <a:chExt cx="6073291" cy="3662000"/>
          </a:xfrm>
        </p:grpSpPr>
        <p:sp>
          <p:nvSpPr>
            <p:cNvPr id="215" name="Take a break if you need to"/>
            <p:cNvSpPr txBox="1"/>
            <p:nvPr/>
          </p:nvSpPr>
          <p:spPr>
            <a:xfrm>
              <a:off x="0" y="1617417"/>
              <a:ext cx="6073292" cy="20445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defTabSz="457200">
                <a:defRPr sz="4500">
                  <a:solidFill>
                    <a:srgbClr val="000000"/>
                  </a:solidFill>
                  <a:effectLst>
                    <a:outerShdw blurRad="12700" dist="17960" dir="2700000" rotWithShape="0">
                      <a:srgbClr val="929292"/>
                    </a:outerShdw>
                  </a:effectLst>
                  <a:latin typeface="Helvetica"/>
                  <a:ea typeface="Helvetica"/>
                  <a:cs typeface="Helvetica"/>
                  <a:sym typeface="Helvetica"/>
                </a:defRPr>
              </a:lvl1pPr>
            </a:lstStyle>
            <a:p>
              <a:r>
                <a:t>Take a break if you need to</a:t>
              </a:r>
            </a:p>
          </p:txBody>
        </p:sp>
        <p:pic>
          <p:nvPicPr>
            <p:cNvPr id="216" name="output-onlinepngtools-6.png" descr="output-onlinepngtools-6.png"/>
            <p:cNvPicPr>
              <a:picLocks noChangeAspect="1"/>
            </p:cNvPicPr>
            <p:nvPr/>
          </p:nvPicPr>
          <p:blipFill>
            <a:blip r:embed="rId6"/>
            <a:stretch>
              <a:fillRect/>
            </a:stretch>
          </p:blipFill>
          <p:spPr>
            <a:xfrm>
              <a:off x="2438206" y="0"/>
              <a:ext cx="1494960" cy="1195968"/>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08"/>
                                        </p:tgtEl>
                                        <p:attrNameLst>
                                          <p:attrName>style.visibility</p:attrName>
                                        </p:attrNameLst>
                                      </p:cBhvr>
                                      <p:to>
                                        <p:strVal val="visible"/>
                                      </p:to>
                                    </p:set>
                                    <p:anim calcmode="lin" valueType="num">
                                      <p:cBhvr>
                                        <p:cTn id="7" dur="2500" fill="hold"/>
                                        <p:tgtEl>
                                          <p:spTgt spid="208"/>
                                        </p:tgtEl>
                                        <p:attrNameLst>
                                          <p:attrName>ppt_w</p:attrName>
                                        </p:attrNameLst>
                                      </p:cBhvr>
                                      <p:tavLst>
                                        <p:tav tm="0">
                                          <p:val>
                                            <p:fltVal val="0"/>
                                          </p:val>
                                        </p:tav>
                                        <p:tav tm="100000">
                                          <p:val>
                                            <p:strVal val="#ppt_w"/>
                                          </p:val>
                                        </p:tav>
                                      </p:tavLst>
                                    </p:anim>
                                    <p:anim calcmode="lin" valueType="num">
                                      <p:cBhvr>
                                        <p:cTn id="8" dur="2500" fill="hold"/>
                                        <p:tgtEl>
                                          <p:spTgt spid="20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17"/>
                                        </p:tgtEl>
                                        <p:attrNameLst>
                                          <p:attrName>style.visibility</p:attrName>
                                        </p:attrNameLst>
                                      </p:cBhvr>
                                      <p:to>
                                        <p:strVal val="visible"/>
                                      </p:to>
                                    </p:set>
                                    <p:anim calcmode="lin" valueType="num">
                                      <p:cBhvr>
                                        <p:cTn id="13" dur="2500" fill="hold"/>
                                        <p:tgtEl>
                                          <p:spTgt spid="217"/>
                                        </p:tgtEl>
                                        <p:attrNameLst>
                                          <p:attrName>ppt_w</p:attrName>
                                        </p:attrNameLst>
                                      </p:cBhvr>
                                      <p:tavLst>
                                        <p:tav tm="0">
                                          <p:val>
                                            <p:fltVal val="0"/>
                                          </p:val>
                                        </p:tav>
                                        <p:tav tm="100000">
                                          <p:val>
                                            <p:strVal val="#ppt_w"/>
                                          </p:val>
                                        </p:tav>
                                      </p:tavLst>
                                    </p:anim>
                                    <p:anim calcmode="lin" valueType="num">
                                      <p:cBhvr>
                                        <p:cTn id="14" dur="2500" fill="hold"/>
                                        <p:tgtEl>
                                          <p:spTgt spid="21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214"/>
                                        </p:tgtEl>
                                        <p:attrNameLst>
                                          <p:attrName>style.visibility</p:attrName>
                                        </p:attrNameLst>
                                      </p:cBhvr>
                                      <p:to>
                                        <p:strVal val="visible"/>
                                      </p:to>
                                    </p:set>
                                    <p:anim calcmode="lin" valueType="num">
                                      <p:cBhvr>
                                        <p:cTn id="19" dur="2500" fill="hold"/>
                                        <p:tgtEl>
                                          <p:spTgt spid="214"/>
                                        </p:tgtEl>
                                        <p:attrNameLst>
                                          <p:attrName>ppt_w</p:attrName>
                                        </p:attrNameLst>
                                      </p:cBhvr>
                                      <p:tavLst>
                                        <p:tav tm="0">
                                          <p:val>
                                            <p:fltVal val="0"/>
                                          </p:val>
                                        </p:tav>
                                        <p:tav tm="100000">
                                          <p:val>
                                            <p:strVal val="#ppt_w"/>
                                          </p:val>
                                        </p:tav>
                                      </p:tavLst>
                                    </p:anim>
                                    <p:anim calcmode="lin" valueType="num">
                                      <p:cBhvr>
                                        <p:cTn id="20" dur="2500" fill="hold"/>
                                        <p:tgtEl>
                                          <p:spTgt spid="2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211"/>
                                        </p:tgtEl>
                                        <p:attrNameLst>
                                          <p:attrName>style.visibility</p:attrName>
                                        </p:attrNameLst>
                                      </p:cBhvr>
                                      <p:to>
                                        <p:strVal val="visible"/>
                                      </p:to>
                                    </p:set>
                                    <p:anim calcmode="lin" valueType="num">
                                      <p:cBhvr>
                                        <p:cTn id="25" dur="2500" fill="hold"/>
                                        <p:tgtEl>
                                          <p:spTgt spid="211"/>
                                        </p:tgtEl>
                                        <p:attrNameLst>
                                          <p:attrName>ppt_w</p:attrName>
                                        </p:attrNameLst>
                                      </p:cBhvr>
                                      <p:tavLst>
                                        <p:tav tm="0">
                                          <p:val>
                                            <p:fltVal val="0"/>
                                          </p:val>
                                        </p:tav>
                                        <p:tav tm="100000">
                                          <p:val>
                                            <p:strVal val="#ppt_w"/>
                                          </p:val>
                                        </p:tav>
                                      </p:tavLst>
                                    </p:anim>
                                    <p:anim calcmode="lin" valueType="num">
                                      <p:cBhvr>
                                        <p:cTn id="26" dur="2500" fill="hold"/>
                                        <p:tgtEl>
                                          <p:spTgt spid="2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animBg="1" advAuto="0"/>
      <p:bldP spid="211" grpId="4" animBg="1" advAuto="0"/>
      <p:bldP spid="214" grpId="3" animBg="1" advAuto="0"/>
      <p:bldP spid="217" grpId="2"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2" name="big-church.jpg" descr="big-church.jpg"/>
          <p:cNvPicPr>
            <a:picLocks noChangeAspect="1"/>
          </p:cNvPicPr>
          <p:nvPr/>
        </p:nvPicPr>
        <p:blipFill>
          <a:blip r:embed="rId2"/>
          <a:srcRect t="5434" b="10709"/>
          <a:stretch>
            <a:fillRect/>
          </a:stretch>
        </p:blipFill>
        <p:spPr>
          <a:xfrm>
            <a:off x="-18661" y="129521"/>
            <a:ext cx="24480086" cy="13685371"/>
          </a:xfrm>
          <a:prstGeom prst="rect">
            <a:avLst/>
          </a:prstGeom>
          <a:ln w="12700">
            <a:miter lim="400000"/>
          </a:ln>
        </p:spPr>
      </p:pic>
      <p:grpSp>
        <p:nvGrpSpPr>
          <p:cNvPr id="685" name="Group"/>
          <p:cNvGrpSpPr/>
          <p:nvPr/>
        </p:nvGrpSpPr>
        <p:grpSpPr>
          <a:xfrm>
            <a:off x="6967801" y="8213272"/>
            <a:ext cx="10448398" cy="3984708"/>
            <a:chOff x="0" y="0"/>
            <a:chExt cx="10448397" cy="3984706"/>
          </a:xfrm>
        </p:grpSpPr>
        <p:sp>
          <p:nvSpPr>
            <p:cNvPr id="683" name="Rounded Rectangle"/>
            <p:cNvSpPr/>
            <p:nvPr/>
          </p:nvSpPr>
          <p:spPr>
            <a:xfrm>
              <a:off x="0" y="0"/>
              <a:ext cx="10448398" cy="3984707"/>
            </a:xfrm>
            <a:prstGeom prst="roundRect">
              <a:avLst>
                <a:gd name="adj" fmla="val 15823"/>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84" name="What is your concern?…"/>
            <p:cNvSpPr txBox="1"/>
            <p:nvPr/>
          </p:nvSpPr>
          <p:spPr>
            <a:xfrm>
              <a:off x="283702" y="619204"/>
              <a:ext cx="9939717" cy="27462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nSpc>
                  <a:spcPct val="150000"/>
                </a:lnSpc>
                <a:defRPr sz="3200" b="1"/>
              </a:pPr>
              <a:r>
                <a:t>What is your concern?</a:t>
              </a:r>
            </a:p>
            <a:p>
              <a:pPr marL="574145" indent="-574145">
                <a:lnSpc>
                  <a:spcPct val="150000"/>
                </a:lnSpc>
                <a:buSzPct val="100000"/>
                <a:buAutoNum type="arabicPeriod"/>
                <a:defRPr sz="3200"/>
              </a:pPr>
              <a:r>
                <a:t>The Head Server is grooming the children.</a:t>
              </a:r>
            </a:p>
            <a:p>
              <a:pPr marL="574145" indent="-574145">
                <a:lnSpc>
                  <a:spcPct val="150000"/>
                </a:lnSpc>
                <a:buSzPct val="100000"/>
                <a:buAutoNum type="arabicPeriod"/>
                <a:defRPr sz="3200"/>
              </a:pPr>
              <a:r>
                <a:t>The Head Server is unaware of safe working practices.</a:t>
              </a:r>
            </a:p>
          </p:txBody>
        </p:sp>
      </p:grpSp>
      <p:grpSp>
        <p:nvGrpSpPr>
          <p:cNvPr id="688" name="Group"/>
          <p:cNvGrpSpPr/>
          <p:nvPr/>
        </p:nvGrpSpPr>
        <p:grpSpPr>
          <a:xfrm>
            <a:off x="332568" y="2405187"/>
            <a:ext cx="23718863" cy="4987809"/>
            <a:chOff x="0" y="0"/>
            <a:chExt cx="23718862" cy="4987808"/>
          </a:xfrm>
        </p:grpSpPr>
        <p:sp>
          <p:nvSpPr>
            <p:cNvPr id="686" name="Rounded Rectangle"/>
            <p:cNvSpPr/>
            <p:nvPr/>
          </p:nvSpPr>
          <p:spPr>
            <a:xfrm>
              <a:off x="0" y="0"/>
              <a:ext cx="23718863" cy="4987809"/>
            </a:xfrm>
            <a:prstGeom prst="roundRect">
              <a:avLst>
                <a:gd name="adj" fmla="val 12577"/>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87" name="Consider the following situation:…"/>
            <p:cNvSpPr txBox="1"/>
            <p:nvPr/>
          </p:nvSpPr>
          <p:spPr>
            <a:xfrm>
              <a:off x="421101" y="863267"/>
              <a:ext cx="22935424" cy="276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3500">
                  <a:solidFill>
                    <a:srgbClr val="444444"/>
                  </a:solidFill>
                  <a:latin typeface="Helvetica"/>
                  <a:ea typeface="Helvetica"/>
                  <a:cs typeface="Helvetica"/>
                  <a:sym typeface="Helvetica"/>
                </a:defRPr>
              </a:pPr>
              <a:r>
                <a:t>Consider the following situation:</a:t>
              </a:r>
            </a:p>
            <a:p>
              <a:pPr algn="l" defTabSz="457200">
                <a:defRPr sz="3500">
                  <a:solidFill>
                    <a:srgbClr val="444444"/>
                  </a:solidFill>
                  <a:latin typeface="Helvetica"/>
                  <a:ea typeface="Helvetica"/>
                  <a:cs typeface="Helvetica"/>
                  <a:sym typeface="Helvetica"/>
                </a:defRPr>
              </a:pPr>
              <a:endParaRPr/>
            </a:p>
            <a:p>
              <a:pPr algn="l" defTabSz="457200">
                <a:defRPr sz="3500">
                  <a:solidFill>
                    <a:srgbClr val="444444"/>
                  </a:solidFill>
                  <a:latin typeface="Helvetica"/>
                  <a:ea typeface="Helvetica"/>
                  <a:cs typeface="Helvetica"/>
                  <a:sym typeface="Helvetica"/>
                </a:defRPr>
              </a:pPr>
              <a:r>
                <a:t>Part of the duties of the Head Server in a large church is to train boys and girls who wish to become junior servers. You are the parent of one of the children, and become aware that the Head Server is carrying out this task in the Vestry on an individual basis. The door to the Vestry, which is solid, is always closed during these sessions.</a:t>
              </a:r>
            </a:p>
          </p:txBody>
        </p:sp>
      </p:grpSp>
      <p:sp>
        <p:nvSpPr>
          <p:cNvPr id="689"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690" name="Rounded Rectangle"/>
          <p:cNvSpPr/>
          <p:nvPr/>
        </p:nvSpPr>
        <p:spPr>
          <a:xfrm>
            <a:off x="-127000" y="13448673"/>
            <a:ext cx="14539324"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691" name="Part 3 - Safeguarding Scenarios"/>
          <p:cNvSpPr txBox="1"/>
          <p:nvPr/>
        </p:nvSpPr>
        <p:spPr>
          <a:xfrm>
            <a:off x="44246" y="13419981"/>
            <a:ext cx="3056764"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3 - Safeguarding Scenarios </a:t>
            </a:r>
          </a:p>
        </p:txBody>
      </p:sp>
      <p:sp>
        <p:nvSpPr>
          <p:cNvPr id="692"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93"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694" name="Scenario 4 - Head Server"/>
          <p:cNvSpPr txBox="1"/>
          <p:nvPr/>
        </p:nvSpPr>
        <p:spPr>
          <a:xfrm>
            <a:off x="149198" y="482006"/>
            <a:ext cx="5098238"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Scenario 4 - Head Server</a:t>
            </a:r>
          </a:p>
        </p:txBody>
      </p:sp>
      <p:pic>
        <p:nvPicPr>
          <p:cNvPr id="695"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88"/>
                                        </p:tgtEl>
                                        <p:attrNameLst>
                                          <p:attrName>style.visibility</p:attrName>
                                        </p:attrNameLst>
                                      </p:cBhvr>
                                      <p:to>
                                        <p:strVal val="visible"/>
                                      </p:to>
                                    </p:set>
                                    <p:anim calcmode="lin" valueType="num">
                                      <p:cBhvr>
                                        <p:cTn id="7" dur="2500" fill="hold"/>
                                        <p:tgtEl>
                                          <p:spTgt spid="688"/>
                                        </p:tgtEl>
                                        <p:attrNameLst>
                                          <p:attrName>ppt_w</p:attrName>
                                        </p:attrNameLst>
                                      </p:cBhvr>
                                      <p:tavLst>
                                        <p:tav tm="0">
                                          <p:val>
                                            <p:fltVal val="0"/>
                                          </p:val>
                                        </p:tav>
                                        <p:tav tm="100000">
                                          <p:val>
                                            <p:strVal val="#ppt_w"/>
                                          </p:val>
                                        </p:tav>
                                      </p:tavLst>
                                    </p:anim>
                                    <p:anim calcmode="lin" valueType="num">
                                      <p:cBhvr>
                                        <p:cTn id="8" dur="2500" fill="hold"/>
                                        <p:tgtEl>
                                          <p:spTgt spid="68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685"/>
                                        </p:tgtEl>
                                        <p:attrNameLst>
                                          <p:attrName>style.visibility</p:attrName>
                                        </p:attrNameLst>
                                      </p:cBhvr>
                                      <p:to>
                                        <p:strVal val="visible"/>
                                      </p:to>
                                    </p:set>
                                    <p:anim calcmode="lin" valueType="num">
                                      <p:cBhvr>
                                        <p:cTn id="13" dur="2500" fill="hold"/>
                                        <p:tgtEl>
                                          <p:spTgt spid="685"/>
                                        </p:tgtEl>
                                        <p:attrNameLst>
                                          <p:attrName>ppt_w</p:attrName>
                                        </p:attrNameLst>
                                      </p:cBhvr>
                                      <p:tavLst>
                                        <p:tav tm="0">
                                          <p:val>
                                            <p:fltVal val="0"/>
                                          </p:val>
                                        </p:tav>
                                        <p:tav tm="100000">
                                          <p:val>
                                            <p:strVal val="#ppt_w"/>
                                          </p:val>
                                        </p:tav>
                                      </p:tavLst>
                                    </p:anim>
                                    <p:anim calcmode="lin" valueType="num">
                                      <p:cBhvr>
                                        <p:cTn id="14" dur="2500" fill="hold"/>
                                        <p:tgtEl>
                                          <p:spTgt spid="6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2" animBg="1" advAuto="0"/>
      <p:bldP spid="688"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7" name="C0casesbg.jpg" descr="C0casesbg.jpg"/>
          <p:cNvPicPr>
            <a:picLocks noChangeAspect="1"/>
          </p:cNvPicPr>
          <p:nvPr/>
        </p:nvPicPr>
        <p:blipFill>
          <a:blip r:embed="rId2"/>
          <a:srcRect b="15886"/>
          <a:stretch>
            <a:fillRect/>
          </a:stretch>
        </p:blipFill>
        <p:spPr>
          <a:xfrm>
            <a:off x="-118081" y="20448"/>
            <a:ext cx="24620162" cy="13805991"/>
          </a:xfrm>
          <a:prstGeom prst="rect">
            <a:avLst/>
          </a:prstGeom>
          <a:ln w="12700">
            <a:miter lim="400000"/>
          </a:ln>
        </p:spPr>
      </p:pic>
      <p:grpSp>
        <p:nvGrpSpPr>
          <p:cNvPr id="700" name="Group"/>
          <p:cNvGrpSpPr/>
          <p:nvPr/>
        </p:nvGrpSpPr>
        <p:grpSpPr>
          <a:xfrm>
            <a:off x="2796719" y="2802206"/>
            <a:ext cx="18790562" cy="9863599"/>
            <a:chOff x="0" y="0"/>
            <a:chExt cx="18790561" cy="9863597"/>
          </a:xfrm>
        </p:grpSpPr>
        <p:sp>
          <p:nvSpPr>
            <p:cNvPr id="698" name="Rounded Rectangle"/>
            <p:cNvSpPr/>
            <p:nvPr/>
          </p:nvSpPr>
          <p:spPr>
            <a:xfrm>
              <a:off x="0" y="0"/>
              <a:ext cx="18790562" cy="9863598"/>
            </a:xfrm>
            <a:prstGeom prst="roundRect">
              <a:avLst>
                <a:gd name="adj" fmla="val 6360"/>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99" name="!! If in doubt, report !!…"/>
            <p:cNvSpPr txBox="1"/>
            <p:nvPr/>
          </p:nvSpPr>
          <p:spPr>
            <a:xfrm>
              <a:off x="3189661" y="1251408"/>
              <a:ext cx="12469963" cy="6959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defTabSz="457200">
                <a:lnSpc>
                  <a:spcPct val="150000"/>
                </a:lnSpc>
                <a:defRPr sz="4500">
                  <a:solidFill>
                    <a:schemeClr val="accent5">
                      <a:hueOff val="-82419"/>
                      <a:satOff val="-9513"/>
                      <a:lumOff val="-16343"/>
                    </a:schemeClr>
                  </a:solidFill>
                  <a:latin typeface="Helvetica"/>
                  <a:ea typeface="Helvetica"/>
                  <a:cs typeface="Helvetica"/>
                  <a:sym typeface="Helvetica"/>
                </a:defRPr>
              </a:pPr>
              <a:r>
                <a:t>!! If in doubt, report !!</a:t>
              </a:r>
            </a:p>
            <a:p>
              <a:pPr defTabSz="457200">
                <a:lnSpc>
                  <a:spcPct val="150000"/>
                </a:lnSpc>
                <a:defRPr sz="4500">
                  <a:solidFill>
                    <a:srgbClr val="444444"/>
                  </a:solidFill>
                  <a:latin typeface="Helvetica"/>
                  <a:ea typeface="Helvetica"/>
                  <a:cs typeface="Helvetica"/>
                  <a:sym typeface="Helvetica"/>
                </a:defRPr>
              </a:pPr>
              <a:endParaRPr/>
            </a:p>
            <a:p>
              <a:pPr defTabSz="457200">
                <a:lnSpc>
                  <a:spcPct val="200000"/>
                </a:lnSpc>
                <a:defRPr sz="4500">
                  <a:solidFill>
                    <a:srgbClr val="444444"/>
                  </a:solidFill>
                  <a:latin typeface="Helvetica"/>
                  <a:ea typeface="Helvetica"/>
                  <a:cs typeface="Helvetica"/>
                  <a:sym typeface="Helvetica"/>
                </a:defRPr>
              </a:pPr>
              <a:r>
                <a:t>Make a note of your observations.</a:t>
              </a:r>
            </a:p>
            <a:p>
              <a:pPr defTabSz="457200">
                <a:lnSpc>
                  <a:spcPct val="200000"/>
                </a:lnSpc>
                <a:defRPr sz="4500">
                  <a:solidFill>
                    <a:srgbClr val="444444"/>
                  </a:solidFill>
                  <a:latin typeface="Helvetica"/>
                  <a:ea typeface="Helvetica"/>
                  <a:cs typeface="Helvetica"/>
                  <a:sym typeface="Helvetica"/>
                </a:defRPr>
              </a:pPr>
              <a:r>
                <a:t>Maintain a relationship with the affected person.</a:t>
              </a:r>
            </a:p>
            <a:p>
              <a:pPr defTabSz="457200">
                <a:lnSpc>
                  <a:spcPct val="200000"/>
                </a:lnSpc>
                <a:defRPr sz="4500">
                  <a:solidFill>
                    <a:srgbClr val="444444"/>
                  </a:solidFill>
                  <a:latin typeface="Helvetica"/>
                  <a:ea typeface="Helvetica"/>
                  <a:cs typeface="Helvetica"/>
                  <a:sym typeface="Helvetica"/>
                </a:defRPr>
              </a:pPr>
              <a:r>
                <a:t>Report to the Safeguarding Officer.</a:t>
              </a:r>
            </a:p>
            <a:p>
              <a:pPr defTabSz="457200">
                <a:lnSpc>
                  <a:spcPct val="200000"/>
                </a:lnSpc>
                <a:defRPr sz="4500">
                  <a:solidFill>
                    <a:srgbClr val="444444"/>
                  </a:solidFill>
                  <a:latin typeface="Helvetica"/>
                  <a:ea typeface="Helvetica"/>
                  <a:cs typeface="Helvetica"/>
                  <a:sym typeface="Helvetica"/>
                </a:defRPr>
              </a:pPr>
              <a:r>
                <a:t>Inform the church leader (Priest/Vicar/Minister).</a:t>
              </a:r>
            </a:p>
          </p:txBody>
        </p:sp>
      </p:grpSp>
      <p:sp>
        <p:nvSpPr>
          <p:cNvPr id="701"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02" name="Rounded Rectangle"/>
          <p:cNvSpPr/>
          <p:nvPr/>
        </p:nvSpPr>
        <p:spPr>
          <a:xfrm>
            <a:off x="-127000" y="13448673"/>
            <a:ext cx="15020277"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703" name="Part 3 - Safeguarding Scenarios"/>
          <p:cNvSpPr txBox="1"/>
          <p:nvPr/>
        </p:nvSpPr>
        <p:spPr>
          <a:xfrm>
            <a:off x="44246" y="13419981"/>
            <a:ext cx="3056764"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3 - Safeguarding Scenarios </a:t>
            </a:r>
          </a:p>
        </p:txBody>
      </p:sp>
      <p:sp>
        <p:nvSpPr>
          <p:cNvPr id="704"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05"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706" name="Scenarios - Conclusions"/>
          <p:cNvSpPr txBox="1"/>
          <p:nvPr/>
        </p:nvSpPr>
        <p:spPr>
          <a:xfrm>
            <a:off x="149198" y="482006"/>
            <a:ext cx="4987596"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Scenarios - Conclusions</a:t>
            </a:r>
          </a:p>
        </p:txBody>
      </p:sp>
      <p:pic>
        <p:nvPicPr>
          <p:cNvPr id="707"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700"/>
                                        </p:tgtEl>
                                        <p:attrNameLst>
                                          <p:attrName>style.visibility</p:attrName>
                                        </p:attrNameLst>
                                      </p:cBhvr>
                                      <p:to>
                                        <p:strVal val="visible"/>
                                      </p:to>
                                    </p:set>
                                    <p:anim calcmode="lin" valueType="num">
                                      <p:cBhvr>
                                        <p:cTn id="7" dur="600" fill="hold"/>
                                        <p:tgtEl>
                                          <p:spTgt spid="700"/>
                                        </p:tgtEl>
                                        <p:attrNameLst>
                                          <p:attrName>ppt_w</p:attrName>
                                        </p:attrNameLst>
                                      </p:cBhvr>
                                      <p:tavLst>
                                        <p:tav tm="0">
                                          <p:val>
                                            <p:fltVal val="0"/>
                                          </p:val>
                                        </p:tav>
                                        <p:tav tm="100000">
                                          <p:val>
                                            <p:strVal val="#ppt_w"/>
                                          </p:val>
                                        </p:tav>
                                      </p:tavLst>
                                    </p:anim>
                                    <p:anim calcmode="lin" valueType="num">
                                      <p:cBhvr>
                                        <p:cTn id="8" dur="600" fill="hold"/>
                                        <p:tgtEl>
                                          <p:spTgt spid="7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9" name="pray-handssculpture.jpg" descr="pray-handssculpture.jpg"/>
          <p:cNvPicPr>
            <a:picLocks noChangeAspect="1"/>
          </p:cNvPicPr>
          <p:nvPr/>
        </p:nvPicPr>
        <p:blipFill>
          <a:blip r:embed="rId2"/>
          <a:srcRect b="15799"/>
          <a:stretch>
            <a:fillRect/>
          </a:stretch>
        </p:blipFill>
        <p:spPr>
          <a:xfrm>
            <a:off x="-42705" y="41437"/>
            <a:ext cx="24469410" cy="13730217"/>
          </a:xfrm>
          <a:prstGeom prst="rect">
            <a:avLst/>
          </a:prstGeom>
          <a:ln w="12700">
            <a:miter lim="400000"/>
          </a:ln>
        </p:spPr>
      </p:pic>
      <p:grpSp>
        <p:nvGrpSpPr>
          <p:cNvPr id="716" name="Group"/>
          <p:cNvGrpSpPr/>
          <p:nvPr/>
        </p:nvGrpSpPr>
        <p:grpSpPr>
          <a:xfrm>
            <a:off x="3221958" y="3665806"/>
            <a:ext cx="17940084" cy="7044788"/>
            <a:chOff x="0" y="0"/>
            <a:chExt cx="17940083" cy="7044787"/>
          </a:xfrm>
        </p:grpSpPr>
        <p:sp>
          <p:nvSpPr>
            <p:cNvPr id="710" name="Rounded Rectangle"/>
            <p:cNvSpPr/>
            <p:nvPr/>
          </p:nvSpPr>
          <p:spPr>
            <a:xfrm>
              <a:off x="0" y="0"/>
              <a:ext cx="17826106" cy="7044788"/>
            </a:xfrm>
            <a:prstGeom prst="roundRect">
              <a:avLst>
                <a:gd name="adj" fmla="val 8905"/>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11" name="Take the opportunity to have a break and digest the content of this courses far.…"/>
            <p:cNvSpPr txBox="1"/>
            <p:nvPr/>
          </p:nvSpPr>
          <p:spPr>
            <a:xfrm>
              <a:off x="113977" y="842693"/>
              <a:ext cx="17826107" cy="535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defTabSz="457200">
                <a:lnSpc>
                  <a:spcPct val="200000"/>
                </a:lnSpc>
                <a:defRPr sz="3800">
                  <a:solidFill>
                    <a:srgbClr val="444444"/>
                  </a:solidFill>
                  <a:latin typeface="Helvetica"/>
                  <a:ea typeface="Helvetica"/>
                  <a:cs typeface="Helvetica"/>
                  <a:sym typeface="Helvetica"/>
                </a:defRPr>
              </a:pPr>
              <a:r>
                <a:t>Take the opportunity to have a break and digest the content of this courses far.</a:t>
              </a:r>
            </a:p>
            <a:p>
              <a:pPr lvl="3" algn="l" defTabSz="457200">
                <a:lnSpc>
                  <a:spcPct val="200000"/>
                </a:lnSpc>
                <a:defRPr sz="3800">
                  <a:solidFill>
                    <a:srgbClr val="444444"/>
                  </a:solidFill>
                  <a:latin typeface="Helvetica"/>
                  <a:ea typeface="Helvetica"/>
                  <a:cs typeface="Helvetica"/>
                  <a:sym typeface="Helvetica"/>
                </a:defRPr>
              </a:pPr>
              <a:r>
                <a:t>What has been the most significant aspect the course so far?</a:t>
              </a:r>
            </a:p>
            <a:p>
              <a:pPr lvl="3" algn="l" defTabSz="457200">
                <a:lnSpc>
                  <a:spcPct val="200000"/>
                </a:lnSpc>
                <a:defRPr sz="3800">
                  <a:solidFill>
                    <a:srgbClr val="444444"/>
                  </a:solidFill>
                  <a:latin typeface="Helvetica"/>
                  <a:ea typeface="Helvetica"/>
                  <a:cs typeface="Helvetica"/>
                  <a:sym typeface="Helvetica"/>
                </a:defRPr>
              </a:pPr>
              <a:r>
                <a:t>How have the issues raised challenged your faith?</a:t>
              </a:r>
            </a:p>
            <a:p>
              <a:pPr lvl="3" algn="l" defTabSz="457200">
                <a:lnSpc>
                  <a:spcPct val="200000"/>
                </a:lnSpc>
                <a:defRPr sz="3800">
                  <a:solidFill>
                    <a:srgbClr val="444444"/>
                  </a:solidFill>
                  <a:latin typeface="Helvetica"/>
                  <a:ea typeface="Helvetica"/>
                  <a:cs typeface="Helvetica"/>
                  <a:sym typeface="Helvetica"/>
                </a:defRPr>
              </a:pPr>
              <a:r>
                <a:t>Have they highlighted anything in particular in your own community?</a:t>
              </a:r>
            </a:p>
            <a:p>
              <a:pPr lvl="3" algn="l" defTabSz="457200">
                <a:lnSpc>
                  <a:spcPct val="200000"/>
                </a:lnSpc>
                <a:defRPr sz="3800">
                  <a:solidFill>
                    <a:srgbClr val="444444"/>
                  </a:solidFill>
                  <a:latin typeface="Helvetica"/>
                  <a:ea typeface="Helvetica"/>
                  <a:cs typeface="Helvetica"/>
                  <a:sym typeface="Helvetica"/>
                </a:defRPr>
              </a:pPr>
              <a:r>
                <a:t>Is there any action you need to take?</a:t>
              </a:r>
            </a:p>
          </p:txBody>
        </p:sp>
        <p:pic>
          <p:nvPicPr>
            <p:cNvPr id="712" name="coffee-solid.jpg" descr="coffee-solid.jpg"/>
            <p:cNvPicPr>
              <a:picLocks noChangeAspect="1"/>
            </p:cNvPicPr>
            <p:nvPr/>
          </p:nvPicPr>
          <p:blipFill>
            <a:blip r:embed="rId3"/>
            <a:stretch>
              <a:fillRect/>
            </a:stretch>
          </p:blipFill>
          <p:spPr>
            <a:xfrm>
              <a:off x="618615" y="2158980"/>
              <a:ext cx="640893" cy="512715"/>
            </a:xfrm>
            <a:prstGeom prst="rect">
              <a:avLst/>
            </a:prstGeom>
            <a:ln w="12700" cap="flat">
              <a:noFill/>
              <a:miter lim="400000"/>
            </a:ln>
            <a:effectLst/>
          </p:spPr>
        </p:pic>
        <p:pic>
          <p:nvPicPr>
            <p:cNvPr id="713" name="coffee-solid.jpg" descr="coffee-solid.jpg"/>
            <p:cNvPicPr>
              <a:picLocks noChangeAspect="1"/>
            </p:cNvPicPr>
            <p:nvPr/>
          </p:nvPicPr>
          <p:blipFill>
            <a:blip r:embed="rId3"/>
            <a:stretch>
              <a:fillRect/>
            </a:stretch>
          </p:blipFill>
          <p:spPr>
            <a:xfrm>
              <a:off x="618615" y="3266036"/>
              <a:ext cx="640893" cy="512715"/>
            </a:xfrm>
            <a:prstGeom prst="rect">
              <a:avLst/>
            </a:prstGeom>
            <a:ln w="12700" cap="flat">
              <a:noFill/>
              <a:miter lim="400000"/>
            </a:ln>
            <a:effectLst/>
          </p:spPr>
        </p:pic>
        <p:pic>
          <p:nvPicPr>
            <p:cNvPr id="714" name="coffee-solid.jpg" descr="coffee-solid.jpg"/>
            <p:cNvPicPr>
              <a:picLocks noChangeAspect="1"/>
            </p:cNvPicPr>
            <p:nvPr/>
          </p:nvPicPr>
          <p:blipFill>
            <a:blip r:embed="rId3"/>
            <a:stretch>
              <a:fillRect/>
            </a:stretch>
          </p:blipFill>
          <p:spPr>
            <a:xfrm>
              <a:off x="618615" y="4461992"/>
              <a:ext cx="640893" cy="512715"/>
            </a:xfrm>
            <a:prstGeom prst="rect">
              <a:avLst/>
            </a:prstGeom>
            <a:ln w="12700" cap="flat">
              <a:noFill/>
              <a:miter lim="400000"/>
            </a:ln>
            <a:effectLst/>
          </p:spPr>
        </p:pic>
        <p:pic>
          <p:nvPicPr>
            <p:cNvPr id="715" name="coffee-solid.jpg" descr="coffee-solid.jpg"/>
            <p:cNvPicPr>
              <a:picLocks noChangeAspect="1"/>
            </p:cNvPicPr>
            <p:nvPr/>
          </p:nvPicPr>
          <p:blipFill>
            <a:blip r:embed="rId3"/>
            <a:stretch>
              <a:fillRect/>
            </a:stretch>
          </p:blipFill>
          <p:spPr>
            <a:xfrm>
              <a:off x="618615" y="5664180"/>
              <a:ext cx="640893" cy="512715"/>
            </a:xfrm>
            <a:prstGeom prst="rect">
              <a:avLst/>
            </a:prstGeom>
            <a:ln w="12700" cap="flat">
              <a:noFill/>
              <a:miter lim="400000"/>
            </a:ln>
            <a:effectLst/>
          </p:spPr>
        </p:pic>
      </p:grpSp>
      <p:sp>
        <p:nvSpPr>
          <p:cNvPr id="717"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18" name="Rounded Rectangle"/>
          <p:cNvSpPr/>
          <p:nvPr/>
        </p:nvSpPr>
        <p:spPr>
          <a:xfrm>
            <a:off x="-127000" y="13448673"/>
            <a:ext cx="15510874"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719" name="Part 3 - Safeguarding Scenarios"/>
          <p:cNvSpPr txBox="1"/>
          <p:nvPr/>
        </p:nvSpPr>
        <p:spPr>
          <a:xfrm>
            <a:off x="44246" y="13419981"/>
            <a:ext cx="3056764"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3 - Safeguarding Scenarios </a:t>
            </a:r>
          </a:p>
        </p:txBody>
      </p:sp>
      <p:sp>
        <p:nvSpPr>
          <p:cNvPr id="720"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21"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722" name="Pause and reflect"/>
          <p:cNvSpPr txBox="1"/>
          <p:nvPr/>
        </p:nvSpPr>
        <p:spPr>
          <a:xfrm>
            <a:off x="149198" y="482006"/>
            <a:ext cx="3607500"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Pause and reflect</a:t>
            </a:r>
          </a:p>
        </p:txBody>
      </p:sp>
      <p:pic>
        <p:nvPicPr>
          <p:cNvPr id="723" name="logo.jpg" descr="logo.jpg"/>
          <p:cNvPicPr>
            <a:picLocks noChangeAspect="1"/>
          </p:cNvPicPr>
          <p:nvPr/>
        </p:nvPicPr>
        <p:blipFill>
          <a:blip r:embed="rId4"/>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716"/>
                                        </p:tgtEl>
                                        <p:attrNameLst>
                                          <p:attrName>style.visibility</p:attrName>
                                        </p:attrNameLst>
                                      </p:cBhvr>
                                      <p:to>
                                        <p:strVal val="visible"/>
                                      </p:to>
                                    </p:set>
                                    <p:anim calcmode="lin" valueType="num">
                                      <p:cBhvr>
                                        <p:cTn id="7" dur="800" fill="hold"/>
                                        <p:tgtEl>
                                          <p:spTgt spid="716"/>
                                        </p:tgtEl>
                                        <p:attrNameLst>
                                          <p:attrName>ppt_w</p:attrName>
                                        </p:attrNameLst>
                                      </p:cBhvr>
                                      <p:tavLst>
                                        <p:tav tm="0">
                                          <p:val>
                                            <p:fltVal val="0"/>
                                          </p:val>
                                        </p:tav>
                                        <p:tav tm="100000">
                                          <p:val>
                                            <p:strVal val="#ppt_w"/>
                                          </p:val>
                                        </p:tav>
                                      </p:tavLst>
                                    </p:anim>
                                    <p:anim calcmode="lin" valueType="num">
                                      <p:cBhvr>
                                        <p:cTn id="8" dur="800" fill="hold"/>
                                        <p:tgtEl>
                                          <p:spTgt spid="7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5" name="respondingphone.jpg" descr="respondingphone.jpg"/>
          <p:cNvPicPr>
            <a:picLocks noChangeAspect="1"/>
          </p:cNvPicPr>
          <p:nvPr/>
        </p:nvPicPr>
        <p:blipFill>
          <a:blip r:embed="rId2"/>
          <a:srcRect l="1264" b="9163"/>
          <a:stretch>
            <a:fillRect/>
          </a:stretch>
        </p:blipFill>
        <p:spPr>
          <a:xfrm>
            <a:off x="-75146" y="-82786"/>
            <a:ext cx="24534282" cy="13881483"/>
          </a:xfrm>
          <a:prstGeom prst="rect">
            <a:avLst/>
          </a:prstGeom>
          <a:ln w="12700">
            <a:miter lim="400000"/>
          </a:ln>
        </p:spPr>
      </p:pic>
      <p:grpSp>
        <p:nvGrpSpPr>
          <p:cNvPr id="728" name="Group"/>
          <p:cNvGrpSpPr/>
          <p:nvPr/>
        </p:nvGrpSpPr>
        <p:grpSpPr>
          <a:xfrm>
            <a:off x="7271342" y="2489170"/>
            <a:ext cx="9675547" cy="1828001"/>
            <a:chOff x="0" y="0"/>
            <a:chExt cx="9675546" cy="1828000"/>
          </a:xfrm>
        </p:grpSpPr>
        <p:sp>
          <p:nvSpPr>
            <p:cNvPr id="726" name="Rectangle"/>
            <p:cNvSpPr/>
            <p:nvPr/>
          </p:nvSpPr>
          <p:spPr>
            <a:xfrm>
              <a:off x="0" y="0"/>
              <a:ext cx="9675547" cy="1828001"/>
            </a:xfrm>
            <a:prstGeom prst="rect">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27" name="FEAR"/>
            <p:cNvSpPr txBox="1"/>
            <p:nvPr/>
          </p:nvSpPr>
          <p:spPr>
            <a:xfrm>
              <a:off x="2974642" y="520300"/>
              <a:ext cx="3726263" cy="787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457200">
                <a:lnSpc>
                  <a:spcPct val="200000"/>
                </a:lnSpc>
                <a:defRPr sz="4500">
                  <a:solidFill>
                    <a:schemeClr val="accent5">
                      <a:hueOff val="-82419"/>
                      <a:satOff val="-9513"/>
                      <a:lumOff val="-16343"/>
                    </a:schemeClr>
                  </a:solidFill>
                  <a:latin typeface="Helvetica"/>
                  <a:ea typeface="Helvetica"/>
                  <a:cs typeface="Helvetica"/>
                  <a:sym typeface="Helvetica"/>
                </a:defRPr>
              </a:lvl1pPr>
            </a:lstStyle>
            <a:p>
              <a:r>
                <a:t>FEAR</a:t>
              </a:r>
            </a:p>
          </p:txBody>
        </p:sp>
      </p:grpSp>
      <p:grpSp>
        <p:nvGrpSpPr>
          <p:cNvPr id="731" name="Group"/>
          <p:cNvGrpSpPr/>
          <p:nvPr/>
        </p:nvGrpSpPr>
        <p:grpSpPr>
          <a:xfrm>
            <a:off x="329382" y="8325511"/>
            <a:ext cx="7310814" cy="4113412"/>
            <a:chOff x="0" y="0"/>
            <a:chExt cx="7310812" cy="4113411"/>
          </a:xfrm>
        </p:grpSpPr>
        <p:sp>
          <p:nvSpPr>
            <p:cNvPr id="729" name="Rectangle"/>
            <p:cNvSpPr/>
            <p:nvPr/>
          </p:nvSpPr>
          <p:spPr>
            <a:xfrm>
              <a:off x="0" y="0"/>
              <a:ext cx="7310813" cy="4113412"/>
            </a:xfrm>
            <a:prstGeom prst="rect">
              <a:avLst/>
            </a:prstGeom>
            <a:solidFill>
              <a:srgbClr val="FFFFFF">
                <a:alpha val="75313"/>
              </a:srgb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30" name="Responding well is not an easy thing to do…"/>
            <p:cNvSpPr txBox="1"/>
            <p:nvPr/>
          </p:nvSpPr>
          <p:spPr>
            <a:xfrm>
              <a:off x="102324" y="977206"/>
              <a:ext cx="7106164" cy="2159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457200">
                <a:lnSpc>
                  <a:spcPct val="200000"/>
                </a:lnSpc>
                <a:defRPr sz="4500">
                  <a:solidFill>
                    <a:schemeClr val="accent5">
                      <a:hueOff val="-82419"/>
                      <a:satOff val="-9513"/>
                      <a:lumOff val="-16343"/>
                    </a:schemeClr>
                  </a:solidFill>
                  <a:latin typeface="Helvetica"/>
                  <a:ea typeface="Helvetica"/>
                  <a:cs typeface="Helvetica"/>
                  <a:sym typeface="Helvetica"/>
                </a:defRPr>
              </a:lvl1pPr>
            </a:lstStyle>
            <a:p>
              <a:r>
                <a:t>Responding well is not an easy thing to do…</a:t>
              </a:r>
            </a:p>
          </p:txBody>
        </p:sp>
      </p:grpSp>
      <p:grpSp>
        <p:nvGrpSpPr>
          <p:cNvPr id="734" name="Group"/>
          <p:cNvGrpSpPr/>
          <p:nvPr/>
        </p:nvGrpSpPr>
        <p:grpSpPr>
          <a:xfrm>
            <a:off x="7842785" y="8325511"/>
            <a:ext cx="8004622" cy="4113412"/>
            <a:chOff x="0" y="0"/>
            <a:chExt cx="8004620" cy="4113411"/>
          </a:xfrm>
        </p:grpSpPr>
        <p:sp>
          <p:nvSpPr>
            <p:cNvPr id="732" name="Rectangle"/>
            <p:cNvSpPr/>
            <p:nvPr/>
          </p:nvSpPr>
          <p:spPr>
            <a:xfrm>
              <a:off x="0" y="0"/>
              <a:ext cx="8004621" cy="4113412"/>
            </a:xfrm>
            <a:prstGeom prst="rect">
              <a:avLst/>
            </a:prstGeom>
            <a:solidFill>
              <a:srgbClr val="FFFFFF">
                <a:alpha val="75000"/>
              </a:srgb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33" name="Safeguarding involves dealing with uncertainty…"/>
            <p:cNvSpPr txBox="1"/>
            <p:nvPr/>
          </p:nvSpPr>
          <p:spPr>
            <a:xfrm>
              <a:off x="449228" y="977206"/>
              <a:ext cx="7106164" cy="2159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457200">
                <a:lnSpc>
                  <a:spcPct val="200000"/>
                </a:lnSpc>
                <a:defRPr sz="4500">
                  <a:solidFill>
                    <a:schemeClr val="accent5">
                      <a:hueOff val="-82419"/>
                      <a:satOff val="-9513"/>
                      <a:lumOff val="-16343"/>
                    </a:schemeClr>
                  </a:solidFill>
                  <a:latin typeface="Helvetica"/>
                  <a:ea typeface="Helvetica"/>
                  <a:cs typeface="Helvetica"/>
                  <a:sym typeface="Helvetica"/>
                </a:defRPr>
              </a:lvl1pPr>
            </a:lstStyle>
            <a:p>
              <a:r>
                <a:t>Safeguarding involves dealing with uncertainty…</a:t>
              </a:r>
            </a:p>
          </p:txBody>
        </p:sp>
      </p:grpSp>
      <p:grpSp>
        <p:nvGrpSpPr>
          <p:cNvPr id="737" name="Group"/>
          <p:cNvGrpSpPr/>
          <p:nvPr/>
        </p:nvGrpSpPr>
        <p:grpSpPr>
          <a:xfrm>
            <a:off x="16049997" y="8325511"/>
            <a:ext cx="8004621" cy="4113412"/>
            <a:chOff x="0" y="0"/>
            <a:chExt cx="8004620" cy="4113411"/>
          </a:xfrm>
        </p:grpSpPr>
        <p:sp>
          <p:nvSpPr>
            <p:cNvPr id="735" name="Rectangle"/>
            <p:cNvSpPr/>
            <p:nvPr/>
          </p:nvSpPr>
          <p:spPr>
            <a:xfrm>
              <a:off x="0" y="0"/>
              <a:ext cx="8004621" cy="4113412"/>
            </a:xfrm>
            <a:prstGeom prst="rect">
              <a:avLst/>
            </a:prstGeom>
            <a:solidFill>
              <a:srgbClr val="FFFFFF">
                <a:alpha val="75000"/>
              </a:srgb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36" name="We are all vulnerable to these dynamics…"/>
            <p:cNvSpPr txBox="1"/>
            <p:nvPr/>
          </p:nvSpPr>
          <p:spPr>
            <a:xfrm>
              <a:off x="449228" y="977206"/>
              <a:ext cx="7106164" cy="2159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457200">
                <a:lnSpc>
                  <a:spcPct val="200000"/>
                </a:lnSpc>
                <a:defRPr sz="4500">
                  <a:solidFill>
                    <a:schemeClr val="accent5">
                      <a:hueOff val="-82419"/>
                      <a:satOff val="-9513"/>
                      <a:lumOff val="-16343"/>
                    </a:schemeClr>
                  </a:solidFill>
                  <a:latin typeface="Helvetica"/>
                  <a:ea typeface="Helvetica"/>
                  <a:cs typeface="Helvetica"/>
                  <a:sym typeface="Helvetica"/>
                </a:defRPr>
              </a:lvl1pPr>
            </a:lstStyle>
            <a:p>
              <a:r>
                <a:t>We are all vulnerable to these dynamics…</a:t>
              </a:r>
            </a:p>
          </p:txBody>
        </p:sp>
      </p:grpSp>
      <p:grpSp>
        <p:nvGrpSpPr>
          <p:cNvPr id="740" name="Group"/>
          <p:cNvGrpSpPr/>
          <p:nvPr/>
        </p:nvGrpSpPr>
        <p:grpSpPr>
          <a:xfrm>
            <a:off x="6269105" y="4548196"/>
            <a:ext cx="11680021" cy="3310633"/>
            <a:chOff x="0" y="0"/>
            <a:chExt cx="11680019" cy="3310632"/>
          </a:xfrm>
        </p:grpSpPr>
        <p:sp>
          <p:nvSpPr>
            <p:cNvPr id="738" name="Rectangle"/>
            <p:cNvSpPr/>
            <p:nvPr/>
          </p:nvSpPr>
          <p:spPr>
            <a:xfrm>
              <a:off x="0" y="0"/>
              <a:ext cx="11680020" cy="3310633"/>
            </a:xfrm>
            <a:prstGeom prst="rect">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39" name="Ridicule, false accusations,’crying wolf’ or making a fuss.…"/>
            <p:cNvSpPr txBox="1"/>
            <p:nvPr/>
          </p:nvSpPr>
          <p:spPr>
            <a:xfrm>
              <a:off x="710242" y="781729"/>
              <a:ext cx="10425304" cy="14625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marL="304800" indent="-304800" algn="just">
                <a:buSzPct val="123000"/>
                <a:buChar char="-"/>
                <a:defRPr sz="3000"/>
              </a:pPr>
              <a:r>
                <a:t>Ridicule, false accusations,’crying wolf’ or making a fuss.</a:t>
              </a:r>
            </a:p>
            <a:p>
              <a:pPr marL="304800" indent="-304800" algn="just">
                <a:buSzPct val="123000"/>
                <a:buChar char="-"/>
                <a:defRPr sz="3000"/>
              </a:pPr>
              <a:r>
                <a:t>Political correctness.</a:t>
              </a:r>
            </a:p>
            <a:p>
              <a:pPr marL="304800" indent="-304800" algn="just">
                <a:buSzPct val="123000"/>
                <a:buChar char="-"/>
                <a:defRPr sz="3000"/>
              </a:pPr>
              <a:r>
                <a:t>Convincing ourselves wait, Or that it is someone else’s job.</a:t>
              </a:r>
            </a:p>
          </p:txBody>
        </p:sp>
      </p:grpSp>
      <p:sp>
        <p:nvSpPr>
          <p:cNvPr id="741"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42" name="Rounded Rectangle"/>
          <p:cNvSpPr/>
          <p:nvPr/>
        </p:nvSpPr>
        <p:spPr>
          <a:xfrm>
            <a:off x="-127000" y="13448673"/>
            <a:ext cx="16006997"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743"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744"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45"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746" name="Why do we struggle to respond well?"/>
          <p:cNvSpPr txBox="1"/>
          <p:nvPr/>
        </p:nvSpPr>
        <p:spPr>
          <a:xfrm>
            <a:off x="149198" y="482006"/>
            <a:ext cx="7486270"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Why do we struggle to respond well?</a:t>
            </a:r>
          </a:p>
        </p:txBody>
      </p:sp>
      <p:pic>
        <p:nvPicPr>
          <p:cNvPr id="747"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728"/>
                                        </p:tgtEl>
                                        <p:attrNameLst>
                                          <p:attrName>style.visibility</p:attrName>
                                        </p:attrNameLst>
                                      </p:cBhvr>
                                      <p:to>
                                        <p:strVal val="visible"/>
                                      </p:to>
                                    </p:set>
                                    <p:anim calcmode="lin" valueType="num">
                                      <p:cBhvr>
                                        <p:cTn id="7" dur="800" fill="hold"/>
                                        <p:tgtEl>
                                          <p:spTgt spid="728"/>
                                        </p:tgtEl>
                                        <p:attrNameLst>
                                          <p:attrName>ppt_w</p:attrName>
                                        </p:attrNameLst>
                                      </p:cBhvr>
                                      <p:tavLst>
                                        <p:tav tm="0">
                                          <p:val>
                                            <p:fltVal val="0"/>
                                          </p:val>
                                        </p:tav>
                                        <p:tav tm="100000">
                                          <p:val>
                                            <p:strVal val="#ppt_w"/>
                                          </p:val>
                                        </p:tav>
                                      </p:tavLst>
                                    </p:anim>
                                    <p:anim calcmode="lin" valueType="num">
                                      <p:cBhvr>
                                        <p:cTn id="8" dur="800" fill="hold"/>
                                        <p:tgtEl>
                                          <p:spTgt spid="7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740"/>
                                        </p:tgtEl>
                                        <p:attrNameLst>
                                          <p:attrName>style.visibility</p:attrName>
                                        </p:attrNameLst>
                                      </p:cBhvr>
                                      <p:to>
                                        <p:strVal val="visible"/>
                                      </p:to>
                                    </p:set>
                                    <p:anim calcmode="lin" valueType="num">
                                      <p:cBhvr>
                                        <p:cTn id="13" dur="900" fill="hold"/>
                                        <p:tgtEl>
                                          <p:spTgt spid="740"/>
                                        </p:tgtEl>
                                        <p:attrNameLst>
                                          <p:attrName>ppt_w</p:attrName>
                                        </p:attrNameLst>
                                      </p:cBhvr>
                                      <p:tavLst>
                                        <p:tav tm="0">
                                          <p:val>
                                            <p:fltVal val="0"/>
                                          </p:val>
                                        </p:tav>
                                        <p:tav tm="100000">
                                          <p:val>
                                            <p:strVal val="#ppt_w"/>
                                          </p:val>
                                        </p:tav>
                                      </p:tavLst>
                                    </p:anim>
                                    <p:anim calcmode="lin" valueType="num">
                                      <p:cBhvr>
                                        <p:cTn id="14" dur="900" fill="hold"/>
                                        <p:tgtEl>
                                          <p:spTgt spid="74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731"/>
                                        </p:tgtEl>
                                        <p:attrNameLst>
                                          <p:attrName>style.visibility</p:attrName>
                                        </p:attrNameLst>
                                      </p:cBhvr>
                                      <p:to>
                                        <p:strVal val="visible"/>
                                      </p:to>
                                    </p:set>
                                    <p:anim calcmode="lin" valueType="num">
                                      <p:cBhvr>
                                        <p:cTn id="19" dur="800" fill="hold"/>
                                        <p:tgtEl>
                                          <p:spTgt spid="731"/>
                                        </p:tgtEl>
                                        <p:attrNameLst>
                                          <p:attrName>ppt_w</p:attrName>
                                        </p:attrNameLst>
                                      </p:cBhvr>
                                      <p:tavLst>
                                        <p:tav tm="0">
                                          <p:val>
                                            <p:fltVal val="0"/>
                                          </p:val>
                                        </p:tav>
                                        <p:tav tm="100000">
                                          <p:val>
                                            <p:strVal val="#ppt_w"/>
                                          </p:val>
                                        </p:tav>
                                      </p:tavLst>
                                    </p:anim>
                                    <p:anim calcmode="lin" valueType="num">
                                      <p:cBhvr>
                                        <p:cTn id="20" dur="800" fill="hold"/>
                                        <p:tgtEl>
                                          <p:spTgt spid="73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734"/>
                                        </p:tgtEl>
                                        <p:attrNameLst>
                                          <p:attrName>style.visibility</p:attrName>
                                        </p:attrNameLst>
                                      </p:cBhvr>
                                      <p:to>
                                        <p:strVal val="visible"/>
                                      </p:to>
                                    </p:set>
                                    <p:anim calcmode="lin" valueType="num">
                                      <p:cBhvr>
                                        <p:cTn id="25" dur="800" fill="hold"/>
                                        <p:tgtEl>
                                          <p:spTgt spid="734"/>
                                        </p:tgtEl>
                                        <p:attrNameLst>
                                          <p:attrName>ppt_w</p:attrName>
                                        </p:attrNameLst>
                                      </p:cBhvr>
                                      <p:tavLst>
                                        <p:tav tm="0">
                                          <p:val>
                                            <p:fltVal val="0"/>
                                          </p:val>
                                        </p:tav>
                                        <p:tav tm="100000">
                                          <p:val>
                                            <p:strVal val="#ppt_w"/>
                                          </p:val>
                                        </p:tav>
                                      </p:tavLst>
                                    </p:anim>
                                    <p:anim calcmode="lin" valueType="num">
                                      <p:cBhvr>
                                        <p:cTn id="26" dur="800" fill="hold"/>
                                        <p:tgtEl>
                                          <p:spTgt spid="73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737"/>
                                        </p:tgtEl>
                                        <p:attrNameLst>
                                          <p:attrName>style.visibility</p:attrName>
                                        </p:attrNameLst>
                                      </p:cBhvr>
                                      <p:to>
                                        <p:strVal val="visible"/>
                                      </p:to>
                                    </p:set>
                                    <p:anim calcmode="lin" valueType="num">
                                      <p:cBhvr>
                                        <p:cTn id="31" dur="800" fill="hold"/>
                                        <p:tgtEl>
                                          <p:spTgt spid="737"/>
                                        </p:tgtEl>
                                        <p:attrNameLst>
                                          <p:attrName>ppt_w</p:attrName>
                                        </p:attrNameLst>
                                      </p:cBhvr>
                                      <p:tavLst>
                                        <p:tav tm="0">
                                          <p:val>
                                            <p:fltVal val="0"/>
                                          </p:val>
                                        </p:tav>
                                        <p:tav tm="100000">
                                          <p:val>
                                            <p:strVal val="#ppt_w"/>
                                          </p:val>
                                        </p:tav>
                                      </p:tavLst>
                                    </p:anim>
                                    <p:anim calcmode="lin" valueType="num">
                                      <p:cBhvr>
                                        <p:cTn id="32" dur="800" fill="hold"/>
                                        <p:tgtEl>
                                          <p:spTgt spid="7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1" animBg="1" advAuto="0"/>
      <p:bldP spid="731" grpId="3" animBg="1" advAuto="0"/>
      <p:bldP spid="734" grpId="4" animBg="1" advAuto="0"/>
      <p:bldP spid="737" grpId="5" animBg="1" advAuto="0"/>
      <p:bldP spid="740" grpId="2"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Rectangle"/>
          <p:cNvSpPr/>
          <p:nvPr/>
        </p:nvSpPr>
        <p:spPr>
          <a:xfrm>
            <a:off x="7198195" y="2920970"/>
            <a:ext cx="9675548" cy="182800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752" name="Group"/>
          <p:cNvGrpSpPr/>
          <p:nvPr/>
        </p:nvGrpSpPr>
        <p:grpSpPr>
          <a:xfrm>
            <a:off x="2528980" y="3387846"/>
            <a:ext cx="7620001" cy="8827279"/>
            <a:chOff x="0" y="0"/>
            <a:chExt cx="7620000" cy="8827278"/>
          </a:xfrm>
        </p:grpSpPr>
        <p:pic>
          <p:nvPicPr>
            <p:cNvPr id="750" name="orb-large.gif" descr="orb-large.gif"/>
            <p:cNvPicPr>
              <a:picLocks noChangeAspect="1"/>
            </p:cNvPicPr>
            <p:nvPr/>
          </p:nvPicPr>
          <p:blipFill>
            <a:blip r:embed="rId2"/>
            <a:stretch>
              <a:fillRect/>
            </a:stretch>
          </p:blipFill>
          <p:spPr>
            <a:xfrm>
              <a:off x="442421" y="0"/>
              <a:ext cx="6735158" cy="6704682"/>
            </a:xfrm>
            <a:prstGeom prst="rect">
              <a:avLst/>
            </a:prstGeom>
            <a:ln w="12700" cap="flat">
              <a:noFill/>
              <a:miter lim="400000"/>
            </a:ln>
            <a:effectLst/>
          </p:spPr>
        </p:pic>
        <p:pic>
          <p:nvPicPr>
            <p:cNvPr id="751" name="methodists.jpg" descr="methodists.jpg"/>
            <p:cNvPicPr>
              <a:picLocks noChangeAspect="1"/>
            </p:cNvPicPr>
            <p:nvPr/>
          </p:nvPicPr>
          <p:blipFill>
            <a:blip r:embed="rId3"/>
            <a:stretch>
              <a:fillRect/>
            </a:stretch>
          </p:blipFill>
          <p:spPr>
            <a:xfrm>
              <a:off x="0" y="7608078"/>
              <a:ext cx="7620000" cy="1219201"/>
            </a:xfrm>
            <a:prstGeom prst="rect">
              <a:avLst/>
            </a:prstGeom>
            <a:ln w="12700" cap="flat">
              <a:noFill/>
              <a:miter lim="400000"/>
            </a:ln>
            <a:effectLst/>
          </p:spPr>
        </p:pic>
      </p:grpSp>
      <p:grpSp>
        <p:nvGrpSpPr>
          <p:cNvPr id="756" name="Group"/>
          <p:cNvGrpSpPr/>
          <p:nvPr/>
        </p:nvGrpSpPr>
        <p:grpSpPr>
          <a:xfrm>
            <a:off x="13836894" y="5413727"/>
            <a:ext cx="9576313" cy="4746965"/>
            <a:chOff x="0" y="0"/>
            <a:chExt cx="9576311" cy="4746965"/>
          </a:xfrm>
        </p:grpSpPr>
        <p:sp>
          <p:nvSpPr>
            <p:cNvPr id="753" name="“The core of safeguarding relies on an understanding and awareness of the dynamics between power and vulnerability in the relationships.”"/>
            <p:cNvSpPr txBox="1"/>
            <p:nvPr/>
          </p:nvSpPr>
          <p:spPr>
            <a:xfrm>
              <a:off x="153455" y="144168"/>
              <a:ext cx="9422857" cy="34213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90000"/>
                </a:lnSpc>
                <a:spcBef>
                  <a:spcPts val="4500"/>
                </a:spcBef>
                <a:defRPr sz="4800" i="1">
                  <a:solidFill>
                    <a:schemeClr val="accent5">
                      <a:lumOff val="-29866"/>
                    </a:schemeClr>
                  </a:solidFill>
                </a:defRPr>
              </a:lvl1pPr>
            </a:lstStyle>
            <a:p>
              <a:r>
                <a:t>“The core of safeguarding relies on an understanding and awareness of the dynamics between power and vulnerability in the relationships.”</a:t>
              </a:r>
            </a:p>
          </p:txBody>
        </p:sp>
        <p:sp>
          <p:nvSpPr>
            <p:cNvPr id="754" name="Methodist Church in England and Wales,Past Cases Review 2015"/>
            <p:cNvSpPr txBox="1"/>
            <p:nvPr/>
          </p:nvSpPr>
          <p:spPr>
            <a:xfrm>
              <a:off x="0" y="3741633"/>
              <a:ext cx="7732030" cy="10053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000" i="1"/>
              </a:lvl1pPr>
            </a:lstStyle>
            <a:p>
              <a:r>
                <a:t>Methodist Church in England and Wales,Past Cases Review 2015</a:t>
              </a:r>
            </a:p>
          </p:txBody>
        </p:sp>
        <p:sp>
          <p:nvSpPr>
            <p:cNvPr id="755" name="Line"/>
            <p:cNvSpPr/>
            <p:nvPr/>
          </p:nvSpPr>
          <p:spPr>
            <a:xfrm flipV="1">
              <a:off x="6792" y="0"/>
              <a:ext cx="1" cy="370963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endParaRPr/>
            </a:p>
          </p:txBody>
        </p:sp>
      </p:grpSp>
      <p:sp>
        <p:nvSpPr>
          <p:cNvPr id="757"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8" name="Rounded Rectangle"/>
          <p:cNvSpPr/>
          <p:nvPr/>
        </p:nvSpPr>
        <p:spPr>
          <a:xfrm>
            <a:off x="-127000" y="13448673"/>
            <a:ext cx="16475486"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759"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760"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61"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762" name="Safeguarding and healthy communities"/>
          <p:cNvSpPr txBox="1"/>
          <p:nvPr/>
        </p:nvSpPr>
        <p:spPr>
          <a:xfrm>
            <a:off x="149198" y="482006"/>
            <a:ext cx="7904951"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Safeguarding and healthy communities</a:t>
            </a:r>
          </a:p>
        </p:txBody>
      </p:sp>
      <p:pic>
        <p:nvPicPr>
          <p:cNvPr id="763" name="logo.jpg" descr="logo.jpg"/>
          <p:cNvPicPr>
            <a:picLocks noChangeAspect="1"/>
          </p:cNvPicPr>
          <p:nvPr/>
        </p:nvPicPr>
        <p:blipFill>
          <a:blip r:embed="rId4"/>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752"/>
                                        </p:tgtEl>
                                        <p:attrNameLst>
                                          <p:attrName>style.visibility</p:attrName>
                                        </p:attrNameLst>
                                      </p:cBhvr>
                                      <p:to>
                                        <p:strVal val="visible"/>
                                      </p:to>
                                    </p:set>
                                    <p:anim calcmode="lin" valueType="num">
                                      <p:cBhvr>
                                        <p:cTn id="7" dur="2500" fill="hold"/>
                                        <p:tgtEl>
                                          <p:spTgt spid="752"/>
                                        </p:tgtEl>
                                        <p:attrNameLst>
                                          <p:attrName>ppt_w</p:attrName>
                                        </p:attrNameLst>
                                      </p:cBhvr>
                                      <p:tavLst>
                                        <p:tav tm="0">
                                          <p:val>
                                            <p:fltVal val="0"/>
                                          </p:val>
                                        </p:tav>
                                        <p:tav tm="100000">
                                          <p:val>
                                            <p:strVal val="#ppt_w"/>
                                          </p:val>
                                        </p:tav>
                                      </p:tavLst>
                                    </p:anim>
                                    <p:anim calcmode="lin" valueType="num">
                                      <p:cBhvr>
                                        <p:cTn id="8" dur="2500" fill="hold"/>
                                        <p:tgtEl>
                                          <p:spTgt spid="75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756"/>
                                        </p:tgtEl>
                                        <p:attrNameLst>
                                          <p:attrName>style.visibility</p:attrName>
                                        </p:attrNameLst>
                                      </p:cBhvr>
                                      <p:to>
                                        <p:strVal val="visible"/>
                                      </p:to>
                                    </p:set>
                                    <p:anim calcmode="lin" valueType="num">
                                      <p:cBhvr>
                                        <p:cTn id="13" dur="2500" fill="hold"/>
                                        <p:tgtEl>
                                          <p:spTgt spid="756"/>
                                        </p:tgtEl>
                                        <p:attrNameLst>
                                          <p:attrName>ppt_w</p:attrName>
                                        </p:attrNameLst>
                                      </p:cBhvr>
                                      <p:tavLst>
                                        <p:tav tm="0">
                                          <p:val>
                                            <p:fltVal val="0"/>
                                          </p:val>
                                        </p:tav>
                                        <p:tav tm="100000">
                                          <p:val>
                                            <p:strVal val="#ppt_w"/>
                                          </p:val>
                                        </p:tav>
                                      </p:tavLst>
                                    </p:anim>
                                    <p:anim calcmode="lin" valueType="num">
                                      <p:cBhvr>
                                        <p:cTn id="14" dur="2500" fill="hold"/>
                                        <p:tgtEl>
                                          <p:spTgt spid="7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 grpId="1" animBg="1" advAuto="0"/>
      <p:bldP spid="756" grpId="2"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 name="thinkinglady.jpg" descr="thinkinglady.jpg"/>
          <p:cNvPicPr>
            <a:picLocks noChangeAspect="1"/>
          </p:cNvPicPr>
          <p:nvPr/>
        </p:nvPicPr>
        <p:blipFill>
          <a:blip r:embed="rId2"/>
          <a:srcRect b="24756"/>
          <a:stretch>
            <a:fillRect/>
          </a:stretch>
        </p:blipFill>
        <p:spPr>
          <a:xfrm>
            <a:off x="-249696" y="1242211"/>
            <a:ext cx="24883392" cy="12497634"/>
          </a:xfrm>
          <a:prstGeom prst="rect">
            <a:avLst/>
          </a:prstGeom>
          <a:ln w="12700">
            <a:miter lim="400000"/>
          </a:ln>
        </p:spPr>
      </p:pic>
      <p:sp>
        <p:nvSpPr>
          <p:cNvPr id="766" name="Rectangle"/>
          <p:cNvSpPr/>
          <p:nvPr/>
        </p:nvSpPr>
        <p:spPr>
          <a:xfrm>
            <a:off x="873436" y="4543166"/>
            <a:ext cx="7201644" cy="7212399"/>
          </a:xfrm>
          <a:prstGeom prst="rect">
            <a:avLst/>
          </a:prstGeom>
          <a:solidFill>
            <a:srgbClr val="EA332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67" name="Rectangle"/>
          <p:cNvSpPr/>
          <p:nvPr/>
        </p:nvSpPr>
        <p:spPr>
          <a:xfrm>
            <a:off x="8591177" y="4478725"/>
            <a:ext cx="7201645" cy="7341281"/>
          </a:xfrm>
          <a:prstGeom prst="rect">
            <a:avLst/>
          </a:prstGeom>
          <a:solidFill>
            <a:srgbClr val="EA332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68" name="Rectangle"/>
          <p:cNvSpPr/>
          <p:nvPr/>
        </p:nvSpPr>
        <p:spPr>
          <a:xfrm>
            <a:off x="16308920" y="4478725"/>
            <a:ext cx="7201645" cy="7341281"/>
          </a:xfrm>
          <a:prstGeom prst="rect">
            <a:avLst/>
          </a:prstGeom>
          <a:solidFill>
            <a:srgbClr val="EA332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69" name="IS FORGIVENESS THE OPPOSITE OF JUSTICE?"/>
          <p:cNvSpPr txBox="1"/>
          <p:nvPr/>
        </p:nvSpPr>
        <p:spPr>
          <a:xfrm>
            <a:off x="1671239" y="7234506"/>
            <a:ext cx="5606038" cy="2255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4700">
                <a:solidFill>
                  <a:srgbClr val="FFFFFF"/>
                </a:solidFill>
                <a:latin typeface="Helvetica Neue Medium"/>
                <a:ea typeface="Helvetica Neue Medium"/>
                <a:cs typeface="Helvetica Neue Medium"/>
                <a:sym typeface="Helvetica Neue Medium"/>
              </a:defRPr>
            </a:lvl1pPr>
          </a:lstStyle>
          <a:p>
            <a:r>
              <a:t>IS FORGIVENESS THE OPPOSITE OF JUSTICE?</a:t>
            </a:r>
          </a:p>
        </p:txBody>
      </p:sp>
      <p:sp>
        <p:nvSpPr>
          <p:cNvPr id="770" name="FORGIVENESS INSTEAD OF PROTECTION?"/>
          <p:cNvSpPr txBox="1"/>
          <p:nvPr/>
        </p:nvSpPr>
        <p:spPr>
          <a:xfrm>
            <a:off x="9388981" y="7234506"/>
            <a:ext cx="5606038" cy="2255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4700">
                <a:solidFill>
                  <a:srgbClr val="FFFFFF"/>
                </a:solidFill>
                <a:latin typeface="Helvetica Neue Medium"/>
                <a:ea typeface="Helvetica Neue Medium"/>
                <a:cs typeface="Helvetica Neue Medium"/>
                <a:sym typeface="Helvetica Neue Medium"/>
              </a:defRPr>
            </a:lvl1pPr>
          </a:lstStyle>
          <a:p>
            <a:r>
              <a:t>FORGIVENESS INSTEAD OF PROTECTION?</a:t>
            </a:r>
          </a:p>
        </p:txBody>
      </p:sp>
      <p:sp>
        <p:nvSpPr>
          <p:cNvPr id="771" name="FORGIVENESS = HIDING ABUSE?"/>
          <p:cNvSpPr txBox="1"/>
          <p:nvPr/>
        </p:nvSpPr>
        <p:spPr>
          <a:xfrm>
            <a:off x="17338383" y="7230922"/>
            <a:ext cx="5606038" cy="1532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4700">
                <a:solidFill>
                  <a:srgbClr val="FFFFFF"/>
                </a:solidFill>
                <a:latin typeface="Helvetica Neue Medium"/>
                <a:ea typeface="Helvetica Neue Medium"/>
                <a:cs typeface="Helvetica Neue Medium"/>
                <a:sym typeface="Helvetica Neue Medium"/>
              </a:defRPr>
            </a:lvl1pPr>
          </a:lstStyle>
          <a:p>
            <a:r>
              <a:t>FORGIVENESS = HIDING ABUSE?</a:t>
            </a:r>
          </a:p>
        </p:txBody>
      </p:sp>
      <p:sp>
        <p:nvSpPr>
          <p:cNvPr id="772" name="Rectangle"/>
          <p:cNvSpPr/>
          <p:nvPr/>
        </p:nvSpPr>
        <p:spPr>
          <a:xfrm>
            <a:off x="-1" y="2529648"/>
            <a:ext cx="24384001" cy="1671973"/>
          </a:xfrm>
          <a:prstGeom prst="rect">
            <a:avLst/>
          </a:prstGeom>
          <a:solidFill>
            <a:srgbClr val="FFFFFF">
              <a:alpha val="7286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73" name="In the cases of abuse in the church, a superficial understanding of forgiveness has been applied in the absence of other responses that promote accountability."/>
          <p:cNvSpPr txBox="1"/>
          <p:nvPr/>
        </p:nvSpPr>
        <p:spPr>
          <a:xfrm>
            <a:off x="559386" y="2794134"/>
            <a:ext cx="23265228"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3430">
                <a:solidFill>
                  <a:srgbClr val="444444"/>
                </a:solidFill>
                <a:latin typeface="Helvetica"/>
                <a:ea typeface="Helvetica"/>
                <a:cs typeface="Helvetica"/>
                <a:sym typeface="Helvetica"/>
              </a:defRPr>
            </a:lvl1pPr>
          </a:lstStyle>
          <a:p>
            <a:r>
              <a:t>In the cases of abuse in the church, a superficial understanding of forgiveness has been applied in the absence of other responses that promote accountability.</a:t>
            </a:r>
          </a:p>
        </p:txBody>
      </p:sp>
      <p:sp>
        <p:nvSpPr>
          <p:cNvPr id="774"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75" name="Rounded Rectangle"/>
          <p:cNvSpPr/>
          <p:nvPr/>
        </p:nvSpPr>
        <p:spPr>
          <a:xfrm>
            <a:off x="-127000" y="13448673"/>
            <a:ext cx="16963613"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grpSp>
        <p:nvGrpSpPr>
          <p:cNvPr id="779" name="Group"/>
          <p:cNvGrpSpPr/>
          <p:nvPr/>
        </p:nvGrpSpPr>
        <p:grpSpPr>
          <a:xfrm>
            <a:off x="873436" y="4478725"/>
            <a:ext cx="7201644" cy="7341281"/>
            <a:chOff x="0" y="0"/>
            <a:chExt cx="7201643" cy="7341279"/>
          </a:xfrm>
        </p:grpSpPr>
        <p:sp>
          <p:nvSpPr>
            <p:cNvPr id="776" name="Rectangle"/>
            <p:cNvSpPr/>
            <p:nvPr/>
          </p:nvSpPr>
          <p:spPr>
            <a:xfrm>
              <a:off x="0" y="0"/>
              <a:ext cx="7201644" cy="7341280"/>
            </a:xfrm>
            <a:prstGeom prst="rect">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77" name="Forgiveness is NOT the opposite of justice…"/>
            <p:cNvSpPr txBox="1"/>
            <p:nvPr/>
          </p:nvSpPr>
          <p:spPr>
            <a:xfrm>
              <a:off x="737551" y="1160306"/>
              <a:ext cx="5854361" cy="4572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3500" b="1">
                  <a:solidFill>
                    <a:srgbClr val="FFFFFF"/>
                  </a:solidFill>
                </a:defRPr>
              </a:pPr>
              <a:r>
                <a:t>Forgiveness is NOT the opposite of justice</a:t>
              </a:r>
            </a:p>
            <a:p>
              <a:pPr marL="457200" indent="-317500" algn="l" defTabSz="457200">
                <a:buClr>
                  <a:srgbClr val="FFFFFF"/>
                </a:buClr>
                <a:buSzPct val="123000"/>
                <a:buFont typeface="Helvetica"/>
                <a:buChar char="•"/>
                <a:defRPr sz="3200">
                  <a:solidFill>
                    <a:srgbClr val="FFFFFF"/>
                  </a:solidFill>
                  <a:latin typeface="Helvetica"/>
                  <a:ea typeface="Helvetica"/>
                  <a:cs typeface="Helvetica"/>
                  <a:sym typeface="Helvetica"/>
                </a:defRPr>
              </a:pPr>
              <a:endParaRPr/>
            </a:p>
            <a:p>
              <a:pPr marL="457200" indent="-317500" algn="l" defTabSz="457200">
                <a:buClr>
                  <a:srgbClr val="FFFFFF"/>
                </a:buClr>
                <a:buSzPct val="123000"/>
                <a:buFont typeface="Helvetica"/>
                <a:buChar char="•"/>
                <a:defRPr sz="3200">
                  <a:solidFill>
                    <a:srgbClr val="FFFFFF"/>
                  </a:solidFill>
                  <a:latin typeface="Helvetica"/>
                  <a:ea typeface="Helvetica"/>
                  <a:cs typeface="Helvetica"/>
                  <a:sym typeface="Helvetica"/>
                </a:defRPr>
              </a:pPr>
              <a:r>
                <a:t>Biblical forgiveness does not silence victims</a:t>
              </a:r>
            </a:p>
            <a:p>
              <a:pPr marL="457200" indent="-317500" algn="l" defTabSz="457200">
                <a:buClr>
                  <a:srgbClr val="FFFFFF"/>
                </a:buClr>
                <a:buSzPct val="123000"/>
                <a:buFont typeface="Helvetica"/>
                <a:buChar char="•"/>
                <a:defRPr sz="3200">
                  <a:solidFill>
                    <a:srgbClr val="FFFFFF"/>
                  </a:solidFill>
                  <a:latin typeface="Helvetica"/>
                  <a:ea typeface="Helvetica"/>
                  <a:cs typeface="Helvetica"/>
                  <a:sym typeface="Helvetica"/>
                </a:defRPr>
              </a:pPr>
              <a:r>
                <a:t>Victims need support and encouragement</a:t>
              </a:r>
            </a:p>
            <a:p>
              <a:pPr marL="457200" indent="-317500" algn="l" defTabSz="457200">
                <a:buClr>
                  <a:srgbClr val="FFFFFF"/>
                </a:buClr>
                <a:buSzPct val="123000"/>
                <a:buFont typeface="Helvetica"/>
                <a:buChar char="•"/>
                <a:defRPr sz="3200">
                  <a:solidFill>
                    <a:srgbClr val="FFFFFF"/>
                  </a:solidFill>
                  <a:latin typeface="Helvetica"/>
                  <a:ea typeface="Helvetica"/>
                  <a:cs typeface="Helvetica"/>
                  <a:sym typeface="Helvetica"/>
                </a:defRPr>
              </a:pPr>
              <a:r>
                <a:t>Accountability is needed for perpetrators</a:t>
              </a:r>
            </a:p>
          </p:txBody>
        </p:sp>
        <p:pic>
          <p:nvPicPr>
            <p:cNvPr id="778" name="output-onlinepngtools-9.png" descr="output-onlinepngtools-9.png"/>
            <p:cNvPicPr>
              <a:picLocks noChangeAspect="1"/>
            </p:cNvPicPr>
            <p:nvPr/>
          </p:nvPicPr>
          <p:blipFill>
            <a:blip r:embed="rId3"/>
            <a:stretch>
              <a:fillRect/>
            </a:stretch>
          </p:blipFill>
          <p:spPr>
            <a:xfrm>
              <a:off x="3143621" y="207469"/>
              <a:ext cx="914401" cy="914401"/>
            </a:xfrm>
            <a:prstGeom prst="rect">
              <a:avLst/>
            </a:prstGeom>
            <a:ln w="12700" cap="flat">
              <a:noFill/>
              <a:miter lim="400000"/>
            </a:ln>
            <a:effectLst/>
          </p:spPr>
        </p:pic>
      </p:grpSp>
      <p:grpSp>
        <p:nvGrpSpPr>
          <p:cNvPr id="783" name="Group"/>
          <p:cNvGrpSpPr/>
          <p:nvPr/>
        </p:nvGrpSpPr>
        <p:grpSpPr>
          <a:xfrm>
            <a:off x="8591178" y="4478725"/>
            <a:ext cx="7201645" cy="7341281"/>
            <a:chOff x="0" y="0"/>
            <a:chExt cx="7201643" cy="7341279"/>
          </a:xfrm>
        </p:grpSpPr>
        <p:sp>
          <p:nvSpPr>
            <p:cNvPr id="780" name="Rectangle"/>
            <p:cNvSpPr/>
            <p:nvPr/>
          </p:nvSpPr>
          <p:spPr>
            <a:xfrm>
              <a:off x="0" y="0"/>
              <a:ext cx="7201644" cy="7341280"/>
            </a:xfrm>
            <a:prstGeom prst="rect">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81" name="Forgiveness does NOT remove the need to protect the vulnerable…"/>
            <p:cNvSpPr txBox="1"/>
            <p:nvPr/>
          </p:nvSpPr>
          <p:spPr>
            <a:xfrm>
              <a:off x="657811" y="1128556"/>
              <a:ext cx="5886021" cy="463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3500" b="1">
                  <a:solidFill>
                    <a:srgbClr val="FFFFFF"/>
                  </a:solidFill>
                </a:defRPr>
              </a:pPr>
              <a:r>
                <a:t>Forgiveness does NOT remove the need to protect the vulnerable</a:t>
              </a:r>
            </a:p>
            <a:p>
              <a:pPr marL="457200" indent="-317500" algn="l" defTabSz="457200">
                <a:buClr>
                  <a:srgbClr val="FFFFFF"/>
                </a:buClr>
                <a:buSzPct val="123000"/>
                <a:buFont typeface="Helvetica"/>
                <a:buChar char="•"/>
                <a:defRPr sz="3200">
                  <a:solidFill>
                    <a:srgbClr val="FFFFFF"/>
                  </a:solidFill>
                  <a:latin typeface="Helvetica"/>
                  <a:ea typeface="Helvetica"/>
                  <a:cs typeface="Helvetica"/>
                  <a:sym typeface="Helvetica"/>
                </a:defRPr>
              </a:pPr>
              <a:endParaRPr/>
            </a:p>
            <a:p>
              <a:pPr marL="457200" indent="-317500" algn="l" defTabSz="457200">
                <a:buClr>
                  <a:srgbClr val="FFFFFF"/>
                </a:buClr>
                <a:buSzPct val="123000"/>
                <a:buFont typeface="Helvetica"/>
                <a:buChar char="•"/>
                <a:defRPr sz="3200">
                  <a:solidFill>
                    <a:srgbClr val="FFFFFF"/>
                  </a:solidFill>
                  <a:latin typeface="Helvetica"/>
                  <a:ea typeface="Helvetica"/>
                  <a:cs typeface="Helvetica"/>
                  <a:sym typeface="Helvetica"/>
                </a:defRPr>
              </a:pPr>
              <a:r>
                <a:t>Don't give opportunity for further abuse</a:t>
              </a:r>
            </a:p>
            <a:p>
              <a:pPr marL="457200" indent="-317500" algn="l" defTabSz="457200">
                <a:buClr>
                  <a:srgbClr val="FFFFFF"/>
                </a:buClr>
                <a:buSzPct val="123000"/>
                <a:buFont typeface="Helvetica"/>
                <a:buChar char="•"/>
                <a:defRPr sz="3200">
                  <a:solidFill>
                    <a:srgbClr val="FFFFFF"/>
                  </a:solidFill>
                  <a:latin typeface="Helvetica"/>
                  <a:ea typeface="Helvetica"/>
                  <a:cs typeface="Helvetica"/>
                  <a:sym typeface="Helvetica"/>
                </a:defRPr>
              </a:pPr>
              <a:r>
                <a:t>Struggle with sin is real</a:t>
              </a:r>
            </a:p>
            <a:p>
              <a:pPr marL="457200" indent="-317500" algn="l" defTabSz="457200">
                <a:buClr>
                  <a:srgbClr val="FFFFFF"/>
                </a:buClr>
                <a:buSzPct val="123000"/>
                <a:buFont typeface="Helvetica"/>
                <a:buChar char="•"/>
                <a:defRPr sz="3200">
                  <a:solidFill>
                    <a:srgbClr val="FFFFFF"/>
                  </a:solidFill>
                  <a:latin typeface="Helvetica"/>
                  <a:ea typeface="Helvetica"/>
                  <a:cs typeface="Helvetica"/>
                  <a:sym typeface="Helvetica"/>
                </a:defRPr>
              </a:pPr>
              <a:r>
                <a:t>Perpetrators of abuse are still a risk to others</a:t>
              </a:r>
            </a:p>
          </p:txBody>
        </p:sp>
        <p:pic>
          <p:nvPicPr>
            <p:cNvPr id="782" name="output-onlinepngtools-10.png" descr="output-onlinepngtools-10.png"/>
            <p:cNvPicPr>
              <a:picLocks noChangeAspect="1"/>
            </p:cNvPicPr>
            <p:nvPr/>
          </p:nvPicPr>
          <p:blipFill>
            <a:blip r:embed="rId4"/>
            <a:stretch>
              <a:fillRect/>
            </a:stretch>
          </p:blipFill>
          <p:spPr>
            <a:xfrm>
              <a:off x="3073839" y="196149"/>
              <a:ext cx="1053965" cy="937041"/>
            </a:xfrm>
            <a:prstGeom prst="rect">
              <a:avLst/>
            </a:prstGeom>
            <a:ln w="12700" cap="flat">
              <a:noFill/>
              <a:miter lim="400000"/>
            </a:ln>
            <a:effectLst/>
          </p:spPr>
        </p:pic>
      </p:grpSp>
      <p:grpSp>
        <p:nvGrpSpPr>
          <p:cNvPr id="787" name="Group"/>
          <p:cNvGrpSpPr/>
          <p:nvPr/>
        </p:nvGrpSpPr>
        <p:grpSpPr>
          <a:xfrm>
            <a:off x="16308920" y="4478725"/>
            <a:ext cx="7201645" cy="7341281"/>
            <a:chOff x="0" y="0"/>
            <a:chExt cx="7201643" cy="7341279"/>
          </a:xfrm>
        </p:grpSpPr>
        <p:sp>
          <p:nvSpPr>
            <p:cNvPr id="784" name="Rectangle"/>
            <p:cNvSpPr/>
            <p:nvPr/>
          </p:nvSpPr>
          <p:spPr>
            <a:xfrm>
              <a:off x="0" y="0"/>
              <a:ext cx="7201644" cy="7341280"/>
            </a:xfrm>
            <a:prstGeom prst="rect">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85" name="Forgiveness is NOT the same as pretending bad things have not happened…"/>
            <p:cNvSpPr txBox="1"/>
            <p:nvPr/>
          </p:nvSpPr>
          <p:spPr>
            <a:xfrm>
              <a:off x="841390" y="1295600"/>
              <a:ext cx="5982182" cy="3683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3200" b="1">
                  <a:solidFill>
                    <a:srgbClr val="FFFFFF"/>
                  </a:solidFill>
                </a:defRPr>
              </a:pPr>
              <a:r>
                <a:rPr sz="3500"/>
                <a:t>Forgiveness is NOT the same as pretending bad things have not happen</a:t>
              </a:r>
              <a:r>
                <a:t>ed</a:t>
              </a:r>
            </a:p>
            <a:p>
              <a:pPr algn="l" defTabSz="457200">
                <a:defRPr sz="3200" b="1">
                  <a:solidFill>
                    <a:srgbClr val="FFFFFF"/>
                  </a:solidFill>
                </a:defRPr>
              </a:pPr>
              <a:endParaRPr/>
            </a:p>
            <a:p>
              <a:pPr marL="457200" indent="-317500" algn="l" defTabSz="457200">
                <a:buClr>
                  <a:srgbClr val="FFFFFF"/>
                </a:buClr>
                <a:buSzPct val="123000"/>
                <a:buFont typeface="Helvetica"/>
                <a:buChar char="•"/>
                <a:defRPr sz="3200">
                  <a:solidFill>
                    <a:srgbClr val="FFFFFF"/>
                  </a:solidFill>
                  <a:latin typeface="Helvetica"/>
                  <a:ea typeface="Helvetica"/>
                  <a:cs typeface="Helvetica"/>
                  <a:sym typeface="Helvetica"/>
                </a:defRPr>
              </a:pPr>
              <a:r>
                <a:t>The Gospel = grace and truth</a:t>
              </a:r>
            </a:p>
            <a:p>
              <a:pPr marL="457200" indent="-317500" algn="l" defTabSz="457200">
                <a:buClr>
                  <a:srgbClr val="FFFFFF"/>
                </a:buClr>
                <a:buSzPct val="123000"/>
                <a:buFont typeface="Helvetica"/>
                <a:buChar char="•"/>
                <a:defRPr sz="3200">
                  <a:solidFill>
                    <a:srgbClr val="FFFFFF"/>
                  </a:solidFill>
                  <a:latin typeface="Helvetica"/>
                  <a:ea typeface="Helvetica"/>
                  <a:cs typeface="Helvetica"/>
                  <a:sym typeface="Helvetica"/>
                </a:defRPr>
              </a:pPr>
              <a:r>
                <a:t>Sin is forgiven, not hidden away</a:t>
              </a:r>
            </a:p>
          </p:txBody>
        </p:sp>
        <p:pic>
          <p:nvPicPr>
            <p:cNvPr id="786" name="output-onlinepngtools-8.png" descr="output-onlinepngtools-8.png"/>
            <p:cNvPicPr>
              <a:picLocks noChangeAspect="1"/>
            </p:cNvPicPr>
            <p:nvPr/>
          </p:nvPicPr>
          <p:blipFill>
            <a:blip r:embed="rId5"/>
            <a:stretch>
              <a:fillRect/>
            </a:stretch>
          </p:blipFill>
          <p:spPr>
            <a:xfrm>
              <a:off x="2958008" y="93169"/>
              <a:ext cx="1285625" cy="1143001"/>
            </a:xfrm>
            <a:prstGeom prst="rect">
              <a:avLst/>
            </a:prstGeom>
            <a:ln w="12700" cap="flat">
              <a:noFill/>
              <a:miter lim="400000"/>
            </a:ln>
            <a:effectLst/>
          </p:spPr>
        </p:pic>
      </p:grpSp>
      <p:sp>
        <p:nvSpPr>
          <p:cNvPr id="788"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789"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90"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791" name="Safeguarding and forgiveness"/>
          <p:cNvSpPr txBox="1"/>
          <p:nvPr/>
        </p:nvSpPr>
        <p:spPr>
          <a:xfrm>
            <a:off x="149198" y="482006"/>
            <a:ext cx="6063426"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Safeguarding and forgiveness</a:t>
            </a:r>
          </a:p>
        </p:txBody>
      </p:sp>
      <p:pic>
        <p:nvPicPr>
          <p:cNvPr id="792" name="logo.jpg" descr="logo.jpg"/>
          <p:cNvPicPr>
            <a:picLocks noChangeAspect="1"/>
          </p:cNvPicPr>
          <p:nvPr/>
        </p:nvPicPr>
        <p:blipFill>
          <a:blip r:embed="rId6"/>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779"/>
                                        </p:tgtEl>
                                        <p:attrNameLst>
                                          <p:attrName>style.visibility</p:attrName>
                                        </p:attrNameLst>
                                      </p:cBhvr>
                                      <p:to>
                                        <p:strVal val="visible"/>
                                      </p:to>
                                    </p:set>
                                    <p:anim calcmode="lin" valueType="num">
                                      <p:cBhvr>
                                        <p:cTn id="7" dur="700" fill="hold"/>
                                        <p:tgtEl>
                                          <p:spTgt spid="779"/>
                                        </p:tgtEl>
                                        <p:attrNameLst>
                                          <p:attrName>ppt_w</p:attrName>
                                        </p:attrNameLst>
                                      </p:cBhvr>
                                      <p:tavLst>
                                        <p:tav tm="0">
                                          <p:val>
                                            <p:fltVal val="0"/>
                                          </p:val>
                                        </p:tav>
                                        <p:tav tm="100000">
                                          <p:val>
                                            <p:strVal val="#ppt_w"/>
                                          </p:val>
                                        </p:tav>
                                      </p:tavLst>
                                    </p:anim>
                                    <p:anim calcmode="lin" valueType="num">
                                      <p:cBhvr>
                                        <p:cTn id="8" dur="700" fill="hold"/>
                                        <p:tgtEl>
                                          <p:spTgt spid="77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783"/>
                                        </p:tgtEl>
                                        <p:attrNameLst>
                                          <p:attrName>style.visibility</p:attrName>
                                        </p:attrNameLst>
                                      </p:cBhvr>
                                      <p:to>
                                        <p:strVal val="visible"/>
                                      </p:to>
                                    </p:set>
                                    <p:anim calcmode="lin" valueType="num">
                                      <p:cBhvr>
                                        <p:cTn id="13" dur="700" fill="hold"/>
                                        <p:tgtEl>
                                          <p:spTgt spid="783"/>
                                        </p:tgtEl>
                                        <p:attrNameLst>
                                          <p:attrName>ppt_w</p:attrName>
                                        </p:attrNameLst>
                                      </p:cBhvr>
                                      <p:tavLst>
                                        <p:tav tm="0">
                                          <p:val>
                                            <p:fltVal val="0"/>
                                          </p:val>
                                        </p:tav>
                                        <p:tav tm="100000">
                                          <p:val>
                                            <p:strVal val="#ppt_w"/>
                                          </p:val>
                                        </p:tav>
                                      </p:tavLst>
                                    </p:anim>
                                    <p:anim calcmode="lin" valueType="num">
                                      <p:cBhvr>
                                        <p:cTn id="14" dur="700" fill="hold"/>
                                        <p:tgtEl>
                                          <p:spTgt spid="78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787"/>
                                        </p:tgtEl>
                                        <p:attrNameLst>
                                          <p:attrName>style.visibility</p:attrName>
                                        </p:attrNameLst>
                                      </p:cBhvr>
                                      <p:to>
                                        <p:strVal val="visible"/>
                                      </p:to>
                                    </p:set>
                                    <p:anim calcmode="lin" valueType="num">
                                      <p:cBhvr>
                                        <p:cTn id="19" dur="700" fill="hold"/>
                                        <p:tgtEl>
                                          <p:spTgt spid="787"/>
                                        </p:tgtEl>
                                        <p:attrNameLst>
                                          <p:attrName>ppt_w</p:attrName>
                                        </p:attrNameLst>
                                      </p:cBhvr>
                                      <p:tavLst>
                                        <p:tav tm="0">
                                          <p:val>
                                            <p:fltVal val="0"/>
                                          </p:val>
                                        </p:tav>
                                        <p:tav tm="100000">
                                          <p:val>
                                            <p:strVal val="#ppt_w"/>
                                          </p:val>
                                        </p:tav>
                                      </p:tavLst>
                                    </p:anim>
                                    <p:anim calcmode="lin" valueType="num">
                                      <p:cBhvr>
                                        <p:cTn id="20" dur="700" fill="hold"/>
                                        <p:tgtEl>
                                          <p:spTgt spid="7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 grpId="1" animBg="1" advAuto="0"/>
      <p:bldP spid="783" grpId="2" animBg="1" advAuto="0"/>
      <p:bldP spid="787" grpId="3"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 name="arrows.jpg" descr="arrows.jpg"/>
          <p:cNvPicPr>
            <a:picLocks noChangeAspect="1"/>
          </p:cNvPicPr>
          <p:nvPr/>
        </p:nvPicPr>
        <p:blipFill>
          <a:blip r:embed="rId2"/>
          <a:srcRect b="19205"/>
          <a:stretch>
            <a:fillRect/>
          </a:stretch>
        </p:blipFill>
        <p:spPr>
          <a:xfrm>
            <a:off x="-48043" y="611322"/>
            <a:ext cx="24480086" cy="13185706"/>
          </a:xfrm>
          <a:prstGeom prst="rect">
            <a:avLst/>
          </a:prstGeom>
          <a:ln w="12700">
            <a:miter lim="400000"/>
          </a:ln>
        </p:spPr>
      </p:pic>
      <p:grpSp>
        <p:nvGrpSpPr>
          <p:cNvPr id="797" name="Group"/>
          <p:cNvGrpSpPr/>
          <p:nvPr/>
        </p:nvGrpSpPr>
        <p:grpSpPr>
          <a:xfrm>
            <a:off x="-1" y="2529648"/>
            <a:ext cx="24384001" cy="1671973"/>
            <a:chOff x="0" y="0"/>
            <a:chExt cx="24384000" cy="1671972"/>
          </a:xfrm>
        </p:grpSpPr>
        <p:sp>
          <p:nvSpPr>
            <p:cNvPr id="795" name="Rectangle"/>
            <p:cNvSpPr/>
            <p:nvPr/>
          </p:nvSpPr>
          <p:spPr>
            <a:xfrm>
              <a:off x="0" y="0"/>
              <a:ext cx="24384000" cy="1671973"/>
            </a:xfrm>
            <a:prstGeom prst="rect">
              <a:avLst/>
            </a:prstGeom>
            <a:solidFill>
              <a:srgbClr val="FFFFFF">
                <a:alpha val="72862"/>
              </a:srgb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96" name="Recognise —&gt; Respond —&gt; Record —&gt; Refer"/>
            <p:cNvSpPr txBox="1"/>
            <p:nvPr/>
          </p:nvSpPr>
          <p:spPr>
            <a:xfrm>
              <a:off x="3923448" y="326309"/>
              <a:ext cx="16537103" cy="10193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6200"/>
              </a:lvl1pPr>
            </a:lstStyle>
            <a:p>
              <a:r>
                <a:t>Recognise —&gt; Respond —&gt; Record —&gt; Refer</a:t>
              </a:r>
            </a:p>
          </p:txBody>
        </p:sp>
      </p:grpSp>
      <p:pic>
        <p:nvPicPr>
          <p:cNvPr id="798" name="check-solid.jpg" descr="check-solid.jpg"/>
          <p:cNvPicPr>
            <a:picLocks noChangeAspect="1"/>
          </p:cNvPicPr>
          <p:nvPr/>
        </p:nvPicPr>
        <p:blipFill>
          <a:blip r:embed="rId3"/>
          <a:stretch>
            <a:fillRect/>
          </a:stretch>
        </p:blipFill>
        <p:spPr>
          <a:xfrm>
            <a:off x="467320" y="7504509"/>
            <a:ext cx="302767" cy="302767"/>
          </a:xfrm>
          <a:prstGeom prst="rect">
            <a:avLst/>
          </a:prstGeom>
          <a:ln w="12700">
            <a:miter lim="400000"/>
          </a:ln>
        </p:spPr>
      </p:pic>
      <p:grpSp>
        <p:nvGrpSpPr>
          <p:cNvPr id="807" name="Group"/>
          <p:cNvGrpSpPr/>
          <p:nvPr/>
        </p:nvGrpSpPr>
        <p:grpSpPr>
          <a:xfrm>
            <a:off x="291004" y="4711931"/>
            <a:ext cx="5727701" cy="7779909"/>
            <a:chOff x="0" y="0"/>
            <a:chExt cx="5727700" cy="7779907"/>
          </a:xfrm>
        </p:grpSpPr>
        <p:grpSp>
          <p:nvGrpSpPr>
            <p:cNvPr id="802" name="Group"/>
            <p:cNvGrpSpPr/>
            <p:nvPr/>
          </p:nvGrpSpPr>
          <p:grpSpPr>
            <a:xfrm>
              <a:off x="0" y="0"/>
              <a:ext cx="5727700" cy="7779908"/>
              <a:chOff x="0" y="0"/>
              <a:chExt cx="5727700" cy="7779907"/>
            </a:xfrm>
          </p:grpSpPr>
          <p:sp>
            <p:nvSpPr>
              <p:cNvPr id="799" name="Rounded Rectangle"/>
              <p:cNvSpPr/>
              <p:nvPr/>
            </p:nvSpPr>
            <p:spPr>
              <a:xfrm>
                <a:off x="0" y="0"/>
                <a:ext cx="5727700" cy="7779908"/>
              </a:xfrm>
              <a:prstGeom prst="roundRect">
                <a:avLst>
                  <a:gd name="adj" fmla="val 14861"/>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00" name="Accept and take seriously what is being said without displaying shock or disbelief.…"/>
              <p:cNvSpPr txBox="1"/>
              <p:nvPr/>
            </p:nvSpPr>
            <p:spPr>
              <a:xfrm>
                <a:off x="388063" y="1735633"/>
                <a:ext cx="5004702" cy="3403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2200">
                    <a:solidFill>
                      <a:srgbClr val="444444"/>
                    </a:solidFill>
                    <a:latin typeface="Helvetica"/>
                    <a:ea typeface="Helvetica"/>
                    <a:cs typeface="Helvetica"/>
                    <a:sym typeface="Helvetica"/>
                  </a:defRPr>
                </a:pPr>
                <a:r>
                  <a:t>  Accept and take seriously what is being said without displaying shock or disbelief.</a:t>
                </a:r>
              </a:p>
              <a:p>
                <a:pPr algn="l" defTabSz="457200">
                  <a:defRPr sz="2200">
                    <a:solidFill>
                      <a:srgbClr val="444444"/>
                    </a:solidFill>
                    <a:latin typeface="Helvetica"/>
                    <a:ea typeface="Helvetica"/>
                    <a:cs typeface="Helvetica"/>
                    <a:sym typeface="Helvetica"/>
                  </a:defRPr>
                </a:pPr>
                <a:r>
                  <a:t>  Let the person tell their story and don’t push for information or ask leading questions.</a:t>
                </a:r>
              </a:p>
              <a:p>
                <a:pPr algn="l" defTabSz="457200">
                  <a:defRPr sz="2200">
                    <a:solidFill>
                      <a:srgbClr val="444444"/>
                    </a:solidFill>
                    <a:latin typeface="Helvetica"/>
                    <a:ea typeface="Helvetica"/>
                    <a:cs typeface="Helvetica"/>
                    <a:sym typeface="Helvetica"/>
                  </a:defRPr>
                </a:pPr>
                <a:r>
                  <a:t>  Do not interrogate or decide if they are telling the truth.</a:t>
                </a:r>
              </a:p>
              <a:p>
                <a:pPr algn="l" defTabSz="457200">
                  <a:defRPr sz="2200">
                    <a:solidFill>
                      <a:srgbClr val="444444"/>
                    </a:solidFill>
                    <a:latin typeface="Helvetica"/>
                    <a:ea typeface="Helvetica"/>
                    <a:cs typeface="Helvetica"/>
                    <a:sym typeface="Helvetica"/>
                  </a:defRPr>
                </a:pPr>
                <a:r>
                  <a:t>  Be alert to signs and symptoms of abuse. </a:t>
                </a:r>
              </a:p>
            </p:txBody>
          </p:sp>
          <p:sp>
            <p:nvSpPr>
              <p:cNvPr id="801" name="Recognise"/>
              <p:cNvSpPr txBox="1"/>
              <p:nvPr/>
            </p:nvSpPr>
            <p:spPr>
              <a:xfrm>
                <a:off x="1549548" y="383196"/>
                <a:ext cx="2681733" cy="709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b="1"/>
                </a:lvl1pPr>
              </a:lstStyle>
              <a:p>
                <a:r>
                  <a:t>Recognise</a:t>
                </a:r>
              </a:p>
            </p:txBody>
          </p:sp>
        </p:grpSp>
        <p:pic>
          <p:nvPicPr>
            <p:cNvPr id="803" name="check-solid.jpg" descr="check-solid.jpg"/>
            <p:cNvPicPr>
              <a:picLocks noChangeAspect="1"/>
            </p:cNvPicPr>
            <p:nvPr/>
          </p:nvPicPr>
          <p:blipFill>
            <a:blip r:embed="rId3"/>
            <a:stretch>
              <a:fillRect/>
            </a:stretch>
          </p:blipFill>
          <p:spPr>
            <a:xfrm>
              <a:off x="176315" y="1827377"/>
              <a:ext cx="302767" cy="302767"/>
            </a:xfrm>
            <a:prstGeom prst="rect">
              <a:avLst/>
            </a:prstGeom>
            <a:ln w="12700" cap="flat">
              <a:noFill/>
              <a:miter lim="400000"/>
            </a:ln>
            <a:effectLst/>
          </p:spPr>
        </p:pic>
        <p:pic>
          <p:nvPicPr>
            <p:cNvPr id="804" name="times-solid.jpg" descr="times-solid.jpg"/>
            <p:cNvPicPr>
              <a:picLocks noChangeAspect="1"/>
            </p:cNvPicPr>
            <p:nvPr/>
          </p:nvPicPr>
          <p:blipFill>
            <a:blip r:embed="rId4"/>
            <a:stretch>
              <a:fillRect/>
            </a:stretch>
          </p:blipFill>
          <p:spPr>
            <a:xfrm>
              <a:off x="207524" y="3757777"/>
              <a:ext cx="240350" cy="349635"/>
            </a:xfrm>
            <a:prstGeom prst="rect">
              <a:avLst/>
            </a:prstGeom>
            <a:ln w="12700" cap="flat">
              <a:noFill/>
              <a:miter lim="400000"/>
            </a:ln>
            <a:effectLst/>
          </p:spPr>
        </p:pic>
        <p:pic>
          <p:nvPicPr>
            <p:cNvPr id="805" name="check-solid.jpg" descr="check-solid.jpg"/>
            <p:cNvPicPr>
              <a:picLocks noChangeAspect="1"/>
            </p:cNvPicPr>
            <p:nvPr/>
          </p:nvPicPr>
          <p:blipFill>
            <a:blip r:embed="rId3"/>
            <a:stretch>
              <a:fillRect/>
            </a:stretch>
          </p:blipFill>
          <p:spPr>
            <a:xfrm>
              <a:off x="176315" y="2767177"/>
              <a:ext cx="302767" cy="302767"/>
            </a:xfrm>
            <a:prstGeom prst="rect">
              <a:avLst/>
            </a:prstGeom>
            <a:ln w="12700" cap="flat">
              <a:noFill/>
              <a:miter lim="400000"/>
            </a:ln>
            <a:effectLst/>
          </p:spPr>
        </p:pic>
        <p:pic>
          <p:nvPicPr>
            <p:cNvPr id="806" name="check-solid.jpg" descr="check-solid.jpg"/>
            <p:cNvPicPr>
              <a:picLocks noChangeAspect="1"/>
            </p:cNvPicPr>
            <p:nvPr/>
          </p:nvPicPr>
          <p:blipFill>
            <a:blip r:embed="rId3"/>
            <a:stretch>
              <a:fillRect/>
            </a:stretch>
          </p:blipFill>
          <p:spPr>
            <a:xfrm>
              <a:off x="176315" y="4467831"/>
              <a:ext cx="302767" cy="302767"/>
            </a:xfrm>
            <a:prstGeom prst="rect">
              <a:avLst/>
            </a:prstGeom>
            <a:ln w="12700" cap="flat">
              <a:noFill/>
              <a:miter lim="400000"/>
            </a:ln>
            <a:effectLst/>
          </p:spPr>
        </p:pic>
      </p:grpSp>
      <p:grpSp>
        <p:nvGrpSpPr>
          <p:cNvPr id="817" name="Group"/>
          <p:cNvGrpSpPr/>
          <p:nvPr/>
        </p:nvGrpSpPr>
        <p:grpSpPr>
          <a:xfrm>
            <a:off x="6298058" y="4711931"/>
            <a:ext cx="5727701" cy="7779909"/>
            <a:chOff x="0" y="0"/>
            <a:chExt cx="5727700" cy="7779907"/>
          </a:xfrm>
        </p:grpSpPr>
        <p:grpSp>
          <p:nvGrpSpPr>
            <p:cNvPr id="811" name="Group"/>
            <p:cNvGrpSpPr/>
            <p:nvPr/>
          </p:nvGrpSpPr>
          <p:grpSpPr>
            <a:xfrm>
              <a:off x="0" y="0"/>
              <a:ext cx="5727700" cy="7779908"/>
              <a:chOff x="0" y="0"/>
              <a:chExt cx="5727700" cy="7779907"/>
            </a:xfrm>
          </p:grpSpPr>
          <p:sp>
            <p:nvSpPr>
              <p:cNvPr id="808" name="Rounded Rectangle"/>
              <p:cNvSpPr/>
              <p:nvPr/>
            </p:nvSpPr>
            <p:spPr>
              <a:xfrm>
                <a:off x="0" y="0"/>
                <a:ext cx="5727700" cy="7779908"/>
              </a:xfrm>
              <a:prstGeom prst="roundRect">
                <a:avLst>
                  <a:gd name="adj" fmla="val 14861"/>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09" name="Reassure the individual they have taken the right step in sharing this information and they are not to blame.…"/>
              <p:cNvSpPr txBox="1"/>
              <p:nvPr/>
            </p:nvSpPr>
            <p:spPr>
              <a:xfrm>
                <a:off x="375985" y="1623733"/>
                <a:ext cx="5350490" cy="538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2200">
                    <a:solidFill>
                      <a:srgbClr val="444444"/>
                    </a:solidFill>
                    <a:latin typeface="Helvetica"/>
                    <a:ea typeface="Helvetica"/>
                    <a:cs typeface="Helvetica"/>
                    <a:sym typeface="Helvetica"/>
                  </a:defRPr>
                </a:pPr>
                <a:r>
                  <a:t>  Reassure the individual they have taken the right step in sharing this information and they are not to blame.</a:t>
                </a:r>
              </a:p>
              <a:p>
                <a:pPr algn="l" defTabSz="457200">
                  <a:defRPr sz="2200">
                    <a:solidFill>
                      <a:srgbClr val="444444"/>
                    </a:solidFill>
                    <a:latin typeface="Helvetica"/>
                    <a:ea typeface="Helvetica"/>
                    <a:cs typeface="Helvetica"/>
                    <a:sym typeface="Helvetica"/>
                  </a:defRPr>
                </a:pPr>
                <a:r>
                  <a:t>  Be honest; never make promises to keep what you are being told confidential. If abuse is involved, you will need to tell someone.</a:t>
                </a:r>
              </a:p>
              <a:p>
                <a:pPr algn="l" defTabSz="457200">
                  <a:defRPr sz="2200">
                    <a:solidFill>
                      <a:srgbClr val="444444"/>
                    </a:solidFill>
                    <a:latin typeface="Helvetica"/>
                    <a:ea typeface="Helvetica"/>
                    <a:cs typeface="Helvetica"/>
                    <a:sym typeface="Helvetica"/>
                  </a:defRPr>
                </a:pPr>
                <a:r>
                  <a:t>  Tell them what you will do with the information they have shared and that they will be kept informed.</a:t>
                </a:r>
              </a:p>
              <a:p>
                <a:pPr algn="l" defTabSz="457200">
                  <a:defRPr sz="2200">
                    <a:solidFill>
                      <a:srgbClr val="444444"/>
                    </a:solidFill>
                    <a:latin typeface="Helvetica"/>
                    <a:ea typeface="Helvetica"/>
                    <a:cs typeface="Helvetica"/>
                    <a:sym typeface="Helvetica"/>
                  </a:defRPr>
                </a:pPr>
                <a:r>
                  <a:t>  Do not introduce personal information or from either your own experience or that of others.</a:t>
                </a:r>
              </a:p>
              <a:p>
                <a:pPr algn="l" defTabSz="457200">
                  <a:defRPr sz="2200">
                    <a:solidFill>
                      <a:srgbClr val="444444"/>
                    </a:solidFill>
                    <a:latin typeface="Helvetica"/>
                    <a:ea typeface="Helvetica"/>
                    <a:cs typeface="Helvetica"/>
                    <a:sym typeface="Helvetica"/>
                  </a:defRPr>
                </a:pPr>
                <a:r>
                  <a:t>  Do not investigate the matter any further for yourself, or approach the person about whom allegations may have been made. </a:t>
                </a:r>
              </a:p>
            </p:txBody>
          </p:sp>
          <p:sp>
            <p:nvSpPr>
              <p:cNvPr id="810" name="Respond"/>
              <p:cNvSpPr txBox="1"/>
              <p:nvPr/>
            </p:nvSpPr>
            <p:spPr>
              <a:xfrm>
                <a:off x="1751477" y="383196"/>
                <a:ext cx="2277873" cy="709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b="1"/>
                </a:lvl1pPr>
              </a:lstStyle>
              <a:p>
                <a:r>
                  <a:t>Respond</a:t>
                </a:r>
              </a:p>
            </p:txBody>
          </p:sp>
        </p:grpSp>
        <p:pic>
          <p:nvPicPr>
            <p:cNvPr id="812" name="check-solid.jpg" descr="check-solid.jpg"/>
            <p:cNvPicPr>
              <a:picLocks noChangeAspect="1"/>
            </p:cNvPicPr>
            <p:nvPr/>
          </p:nvPicPr>
          <p:blipFill>
            <a:blip r:embed="rId3"/>
            <a:stretch>
              <a:fillRect/>
            </a:stretch>
          </p:blipFill>
          <p:spPr>
            <a:xfrm>
              <a:off x="190922" y="1699933"/>
              <a:ext cx="302767" cy="302767"/>
            </a:xfrm>
            <a:prstGeom prst="rect">
              <a:avLst/>
            </a:prstGeom>
            <a:ln w="12700" cap="flat">
              <a:noFill/>
              <a:miter lim="400000"/>
            </a:ln>
            <a:effectLst/>
          </p:spPr>
        </p:pic>
        <p:pic>
          <p:nvPicPr>
            <p:cNvPr id="813" name="check-solid.jpg" descr="check-solid.jpg"/>
            <p:cNvPicPr>
              <a:picLocks noChangeAspect="1"/>
            </p:cNvPicPr>
            <p:nvPr/>
          </p:nvPicPr>
          <p:blipFill>
            <a:blip r:embed="rId3"/>
            <a:stretch>
              <a:fillRect/>
            </a:stretch>
          </p:blipFill>
          <p:spPr>
            <a:xfrm>
              <a:off x="190922" y="2703233"/>
              <a:ext cx="302767" cy="302767"/>
            </a:xfrm>
            <a:prstGeom prst="rect">
              <a:avLst/>
            </a:prstGeom>
            <a:ln w="12700" cap="flat">
              <a:noFill/>
              <a:miter lim="400000"/>
            </a:ln>
            <a:effectLst/>
          </p:spPr>
        </p:pic>
        <p:pic>
          <p:nvPicPr>
            <p:cNvPr id="814" name="check-solid.jpg" descr="check-solid.jpg"/>
            <p:cNvPicPr>
              <a:picLocks noChangeAspect="1"/>
            </p:cNvPicPr>
            <p:nvPr/>
          </p:nvPicPr>
          <p:blipFill>
            <a:blip r:embed="rId3"/>
            <a:stretch>
              <a:fillRect/>
            </a:stretch>
          </p:blipFill>
          <p:spPr>
            <a:xfrm>
              <a:off x="190385" y="4011333"/>
              <a:ext cx="302767" cy="302767"/>
            </a:xfrm>
            <a:prstGeom prst="rect">
              <a:avLst/>
            </a:prstGeom>
            <a:ln w="12700" cap="flat">
              <a:noFill/>
              <a:miter lim="400000"/>
            </a:ln>
            <a:effectLst/>
          </p:spPr>
        </p:pic>
        <p:pic>
          <p:nvPicPr>
            <p:cNvPr id="815" name="times-solid.jpg" descr="times-solid.jpg"/>
            <p:cNvPicPr>
              <a:picLocks noChangeAspect="1"/>
            </p:cNvPicPr>
            <p:nvPr/>
          </p:nvPicPr>
          <p:blipFill>
            <a:blip r:embed="rId4"/>
            <a:stretch>
              <a:fillRect/>
            </a:stretch>
          </p:blipFill>
          <p:spPr>
            <a:xfrm>
              <a:off x="227938" y="4976977"/>
              <a:ext cx="240351" cy="349635"/>
            </a:xfrm>
            <a:prstGeom prst="rect">
              <a:avLst/>
            </a:prstGeom>
            <a:ln w="12700" cap="flat">
              <a:noFill/>
              <a:miter lim="400000"/>
            </a:ln>
            <a:effectLst/>
          </p:spPr>
        </p:pic>
        <p:pic>
          <p:nvPicPr>
            <p:cNvPr id="816" name="times-solid.jpg" descr="times-solid.jpg"/>
            <p:cNvPicPr>
              <a:picLocks noChangeAspect="1"/>
            </p:cNvPicPr>
            <p:nvPr/>
          </p:nvPicPr>
          <p:blipFill>
            <a:blip r:embed="rId4"/>
            <a:stretch>
              <a:fillRect/>
            </a:stretch>
          </p:blipFill>
          <p:spPr>
            <a:xfrm>
              <a:off x="234293" y="5989045"/>
              <a:ext cx="240351" cy="349635"/>
            </a:xfrm>
            <a:prstGeom prst="rect">
              <a:avLst/>
            </a:prstGeom>
            <a:ln w="12700" cap="flat">
              <a:noFill/>
              <a:miter lim="400000"/>
            </a:ln>
            <a:effectLst/>
          </p:spPr>
        </p:pic>
      </p:grpSp>
      <p:grpSp>
        <p:nvGrpSpPr>
          <p:cNvPr id="822" name="Group"/>
          <p:cNvGrpSpPr/>
          <p:nvPr/>
        </p:nvGrpSpPr>
        <p:grpSpPr>
          <a:xfrm>
            <a:off x="12305113" y="4711931"/>
            <a:ext cx="5727701" cy="7779909"/>
            <a:chOff x="0" y="0"/>
            <a:chExt cx="5727700" cy="7779907"/>
          </a:xfrm>
        </p:grpSpPr>
        <p:sp>
          <p:nvSpPr>
            <p:cNvPr id="818" name="Rounded Rectangle"/>
            <p:cNvSpPr/>
            <p:nvPr/>
          </p:nvSpPr>
          <p:spPr>
            <a:xfrm>
              <a:off x="0" y="0"/>
              <a:ext cx="5727700" cy="7779908"/>
            </a:xfrm>
            <a:prstGeom prst="roundRect">
              <a:avLst>
                <a:gd name="adj" fmla="val 14861"/>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19" name="Write down, concisely, exactly what is seen, said or heard and make clear where you have added your views or interpretation.…"/>
            <p:cNvSpPr txBox="1"/>
            <p:nvPr/>
          </p:nvSpPr>
          <p:spPr>
            <a:xfrm>
              <a:off x="388063" y="1622767"/>
              <a:ext cx="5004702" cy="4064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2200">
                  <a:solidFill>
                    <a:srgbClr val="444444"/>
                  </a:solidFill>
                  <a:latin typeface="Helvetica"/>
                  <a:ea typeface="Helvetica"/>
                  <a:cs typeface="Helvetica"/>
                  <a:sym typeface="Helvetica"/>
                </a:defRPr>
              </a:pPr>
              <a:r>
                <a:t>  Write down, concisely, exactly what is seen, said or heard and make clear where you have added your views or interpretation.</a:t>
              </a:r>
            </a:p>
            <a:p>
              <a:pPr algn="l" defTabSz="457200">
                <a:defRPr sz="2200">
                  <a:solidFill>
                    <a:srgbClr val="444444"/>
                  </a:solidFill>
                  <a:latin typeface="Helvetica"/>
                  <a:ea typeface="Helvetica"/>
                  <a:cs typeface="Helvetica"/>
                  <a:sym typeface="Helvetica"/>
                </a:defRPr>
              </a:pPr>
              <a:r>
                <a:t>You may find it helpful to use the 4 W’s, as follows: </a:t>
              </a:r>
            </a:p>
            <a:p>
              <a:pPr algn="l" defTabSz="457200">
                <a:defRPr sz="2200">
                  <a:solidFill>
                    <a:srgbClr val="444444"/>
                  </a:solidFill>
                  <a:latin typeface="Helvetica"/>
                  <a:ea typeface="Helvetica"/>
                  <a:cs typeface="Helvetica"/>
                  <a:sym typeface="Helvetica"/>
                </a:defRPr>
              </a:pPr>
              <a:r>
                <a:t>  WHO was involved? Name the key people</a:t>
              </a:r>
            </a:p>
            <a:p>
              <a:pPr algn="l" defTabSz="457200">
                <a:defRPr sz="2200">
                  <a:solidFill>
                    <a:srgbClr val="444444"/>
                  </a:solidFill>
                  <a:latin typeface="Helvetica"/>
                  <a:ea typeface="Helvetica"/>
                  <a:cs typeface="Helvetica"/>
                  <a:sym typeface="Helvetica"/>
                </a:defRPr>
              </a:pPr>
              <a:r>
                <a:t>  WHAT happened? Facts not opinions</a:t>
              </a:r>
            </a:p>
            <a:p>
              <a:pPr algn="l" defTabSz="457200">
                <a:defRPr sz="2200">
                  <a:solidFill>
                    <a:srgbClr val="444444"/>
                  </a:solidFill>
                  <a:latin typeface="Helvetica"/>
                  <a:ea typeface="Helvetica"/>
                  <a:cs typeface="Helvetica"/>
                  <a:sym typeface="Helvetica"/>
                </a:defRPr>
              </a:pPr>
              <a:r>
                <a:t>  WHEN did it happen? Date and time</a:t>
              </a:r>
            </a:p>
            <a:p>
              <a:pPr algn="l" defTabSz="457200">
                <a:defRPr sz="2200">
                  <a:solidFill>
                    <a:srgbClr val="444444"/>
                  </a:solidFill>
                  <a:latin typeface="Helvetica"/>
                  <a:ea typeface="Helvetica"/>
                  <a:cs typeface="Helvetica"/>
                  <a:sym typeface="Helvetica"/>
                </a:defRPr>
              </a:pPr>
              <a:r>
                <a:t>  WHO have you referred the issue on to? </a:t>
              </a:r>
            </a:p>
          </p:txBody>
        </p:sp>
        <p:sp>
          <p:nvSpPr>
            <p:cNvPr id="820" name="Record"/>
            <p:cNvSpPr txBox="1"/>
            <p:nvPr/>
          </p:nvSpPr>
          <p:spPr>
            <a:xfrm>
              <a:off x="1953661" y="383196"/>
              <a:ext cx="1873505" cy="709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b="1"/>
              </a:lvl1pPr>
            </a:lstStyle>
            <a:p>
              <a:r>
                <a:t>Record</a:t>
              </a:r>
            </a:p>
          </p:txBody>
        </p:sp>
        <p:pic>
          <p:nvPicPr>
            <p:cNvPr id="821" name="check-solid.jpg" descr="check-solid.jpg"/>
            <p:cNvPicPr>
              <a:picLocks noChangeAspect="1"/>
            </p:cNvPicPr>
            <p:nvPr/>
          </p:nvPicPr>
          <p:blipFill>
            <a:blip r:embed="rId3"/>
            <a:stretch>
              <a:fillRect/>
            </a:stretch>
          </p:blipFill>
          <p:spPr>
            <a:xfrm>
              <a:off x="199560" y="1699933"/>
              <a:ext cx="302767" cy="302767"/>
            </a:xfrm>
            <a:prstGeom prst="rect">
              <a:avLst/>
            </a:prstGeom>
            <a:ln w="12700" cap="flat">
              <a:noFill/>
              <a:miter lim="400000"/>
            </a:ln>
            <a:effectLst/>
          </p:spPr>
        </p:pic>
      </p:grpSp>
      <p:grpSp>
        <p:nvGrpSpPr>
          <p:cNvPr id="828" name="Group"/>
          <p:cNvGrpSpPr/>
          <p:nvPr/>
        </p:nvGrpSpPr>
        <p:grpSpPr>
          <a:xfrm>
            <a:off x="18312167" y="4711931"/>
            <a:ext cx="5727701" cy="7779909"/>
            <a:chOff x="0" y="0"/>
            <a:chExt cx="5727700" cy="7779907"/>
          </a:xfrm>
        </p:grpSpPr>
        <p:sp>
          <p:nvSpPr>
            <p:cNvPr id="823" name="Rounded Rectangle"/>
            <p:cNvSpPr/>
            <p:nvPr/>
          </p:nvSpPr>
          <p:spPr>
            <a:xfrm>
              <a:off x="0" y="0"/>
              <a:ext cx="5727700" cy="7779908"/>
            </a:xfrm>
            <a:prstGeom prst="roundRect">
              <a:avLst>
                <a:gd name="adj" fmla="val 14861"/>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24" name="Pass the information to the Safeguarding Lead or Diocesan Safeguarding Advisor in your setting within 24 hours…"/>
            <p:cNvSpPr txBox="1"/>
            <p:nvPr/>
          </p:nvSpPr>
          <p:spPr>
            <a:xfrm>
              <a:off x="342169" y="1615978"/>
              <a:ext cx="5350489" cy="175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2200">
                  <a:solidFill>
                    <a:srgbClr val="444444"/>
                  </a:solidFill>
                  <a:latin typeface="Helvetica"/>
                  <a:ea typeface="Helvetica"/>
                  <a:cs typeface="Helvetica"/>
                  <a:sym typeface="Helvetica"/>
                </a:defRPr>
              </a:pPr>
              <a:r>
                <a:t>  Pass the information to the Safeguarding Lead or Diocesan Safeguarding Advisor in your setting within 24 hours</a:t>
              </a:r>
            </a:p>
            <a:p>
              <a:pPr algn="l" defTabSz="457200">
                <a:defRPr sz="2200">
                  <a:solidFill>
                    <a:srgbClr val="444444"/>
                  </a:solidFill>
                  <a:latin typeface="Helvetica"/>
                  <a:ea typeface="Helvetica"/>
                  <a:cs typeface="Helvetica"/>
                  <a:sym typeface="Helvetica"/>
                </a:defRPr>
              </a:pPr>
              <a:r>
                <a:t>  In case of an emergency call the Police or dial 999.</a:t>
              </a:r>
            </a:p>
          </p:txBody>
        </p:sp>
        <p:sp>
          <p:nvSpPr>
            <p:cNvPr id="825" name="Refer"/>
            <p:cNvSpPr txBox="1"/>
            <p:nvPr/>
          </p:nvSpPr>
          <p:spPr>
            <a:xfrm>
              <a:off x="2174896" y="383196"/>
              <a:ext cx="1431037" cy="709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b="1"/>
              </a:lvl1pPr>
            </a:lstStyle>
            <a:p>
              <a:r>
                <a:t>Refer</a:t>
              </a:r>
            </a:p>
          </p:txBody>
        </p:sp>
        <p:pic>
          <p:nvPicPr>
            <p:cNvPr id="826" name="check-solid.jpg" descr="check-solid.jpg"/>
            <p:cNvPicPr>
              <a:picLocks noChangeAspect="1"/>
            </p:cNvPicPr>
            <p:nvPr/>
          </p:nvPicPr>
          <p:blipFill>
            <a:blip r:embed="rId3"/>
            <a:stretch>
              <a:fillRect/>
            </a:stretch>
          </p:blipFill>
          <p:spPr>
            <a:xfrm>
              <a:off x="54354" y="1699933"/>
              <a:ext cx="302767" cy="302767"/>
            </a:xfrm>
            <a:prstGeom prst="rect">
              <a:avLst/>
            </a:prstGeom>
            <a:ln w="12700" cap="flat">
              <a:noFill/>
              <a:miter lim="400000"/>
            </a:ln>
            <a:effectLst/>
          </p:spPr>
        </p:pic>
        <p:pic>
          <p:nvPicPr>
            <p:cNvPr id="827" name="check-solid.jpg" descr="check-solid.jpg"/>
            <p:cNvPicPr>
              <a:picLocks noChangeAspect="1"/>
            </p:cNvPicPr>
            <p:nvPr/>
          </p:nvPicPr>
          <p:blipFill>
            <a:blip r:embed="rId3"/>
            <a:stretch>
              <a:fillRect/>
            </a:stretch>
          </p:blipFill>
          <p:spPr>
            <a:xfrm>
              <a:off x="54354" y="2767177"/>
              <a:ext cx="302767" cy="302767"/>
            </a:xfrm>
            <a:prstGeom prst="rect">
              <a:avLst/>
            </a:prstGeom>
            <a:ln w="12700" cap="flat">
              <a:noFill/>
              <a:miter lim="400000"/>
            </a:ln>
            <a:effectLst/>
          </p:spPr>
        </p:pic>
      </p:grpSp>
      <p:sp>
        <p:nvSpPr>
          <p:cNvPr id="829"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830" name="Rounded Rectangle"/>
          <p:cNvSpPr/>
          <p:nvPr/>
        </p:nvSpPr>
        <p:spPr>
          <a:xfrm>
            <a:off x="-127000" y="13448673"/>
            <a:ext cx="17453386"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831"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832"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33"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834" name="How to respond to disclosure - the 4 R’s"/>
          <p:cNvSpPr txBox="1"/>
          <p:nvPr/>
        </p:nvSpPr>
        <p:spPr>
          <a:xfrm>
            <a:off x="149198" y="482006"/>
            <a:ext cx="8116177"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How to respond to disclosure - the 4 R’s</a:t>
            </a:r>
          </a:p>
        </p:txBody>
      </p:sp>
      <p:pic>
        <p:nvPicPr>
          <p:cNvPr id="835" name="logo.jpg" descr="logo.jpg"/>
          <p:cNvPicPr>
            <a:picLocks noChangeAspect="1"/>
          </p:cNvPicPr>
          <p:nvPr/>
        </p:nvPicPr>
        <p:blipFill>
          <a:blip r:embed="rId5"/>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797"/>
                                        </p:tgtEl>
                                        <p:attrNameLst>
                                          <p:attrName>style.visibility</p:attrName>
                                        </p:attrNameLst>
                                      </p:cBhvr>
                                      <p:to>
                                        <p:strVal val="visible"/>
                                      </p:to>
                                    </p:set>
                                    <p:anim calcmode="lin" valueType="num">
                                      <p:cBhvr>
                                        <p:cTn id="7" dur="600" fill="hold"/>
                                        <p:tgtEl>
                                          <p:spTgt spid="797"/>
                                        </p:tgtEl>
                                        <p:attrNameLst>
                                          <p:attrName>ppt_w</p:attrName>
                                        </p:attrNameLst>
                                      </p:cBhvr>
                                      <p:tavLst>
                                        <p:tav tm="0">
                                          <p:val>
                                            <p:fltVal val="0"/>
                                          </p:val>
                                        </p:tav>
                                        <p:tav tm="100000">
                                          <p:val>
                                            <p:strVal val="#ppt_w"/>
                                          </p:val>
                                        </p:tav>
                                      </p:tavLst>
                                    </p:anim>
                                    <p:anim calcmode="lin" valueType="num">
                                      <p:cBhvr>
                                        <p:cTn id="8" dur="600" fill="hold"/>
                                        <p:tgtEl>
                                          <p:spTgt spid="79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807"/>
                                        </p:tgtEl>
                                        <p:attrNameLst>
                                          <p:attrName>style.visibility</p:attrName>
                                        </p:attrNameLst>
                                      </p:cBhvr>
                                      <p:to>
                                        <p:strVal val="visible"/>
                                      </p:to>
                                    </p:set>
                                    <p:anim calcmode="lin" valueType="num">
                                      <p:cBhvr>
                                        <p:cTn id="13" dur="1250" fill="hold"/>
                                        <p:tgtEl>
                                          <p:spTgt spid="807"/>
                                        </p:tgtEl>
                                        <p:attrNameLst>
                                          <p:attrName>ppt_w</p:attrName>
                                        </p:attrNameLst>
                                      </p:cBhvr>
                                      <p:tavLst>
                                        <p:tav tm="0">
                                          <p:val>
                                            <p:fltVal val="0"/>
                                          </p:val>
                                        </p:tav>
                                        <p:tav tm="100000">
                                          <p:val>
                                            <p:strVal val="#ppt_w"/>
                                          </p:val>
                                        </p:tav>
                                      </p:tavLst>
                                    </p:anim>
                                    <p:anim calcmode="lin" valueType="num">
                                      <p:cBhvr>
                                        <p:cTn id="14" dur="1250" fill="hold"/>
                                        <p:tgtEl>
                                          <p:spTgt spid="80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817"/>
                                        </p:tgtEl>
                                        <p:attrNameLst>
                                          <p:attrName>style.visibility</p:attrName>
                                        </p:attrNameLst>
                                      </p:cBhvr>
                                      <p:to>
                                        <p:strVal val="visible"/>
                                      </p:to>
                                    </p:set>
                                    <p:anim calcmode="lin" valueType="num">
                                      <p:cBhvr>
                                        <p:cTn id="19" dur="1250" fill="hold"/>
                                        <p:tgtEl>
                                          <p:spTgt spid="817"/>
                                        </p:tgtEl>
                                        <p:attrNameLst>
                                          <p:attrName>ppt_w</p:attrName>
                                        </p:attrNameLst>
                                      </p:cBhvr>
                                      <p:tavLst>
                                        <p:tav tm="0">
                                          <p:val>
                                            <p:fltVal val="0"/>
                                          </p:val>
                                        </p:tav>
                                        <p:tav tm="100000">
                                          <p:val>
                                            <p:strVal val="#ppt_w"/>
                                          </p:val>
                                        </p:tav>
                                      </p:tavLst>
                                    </p:anim>
                                    <p:anim calcmode="lin" valueType="num">
                                      <p:cBhvr>
                                        <p:cTn id="20" dur="1250" fill="hold"/>
                                        <p:tgtEl>
                                          <p:spTgt spid="81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822"/>
                                        </p:tgtEl>
                                        <p:attrNameLst>
                                          <p:attrName>style.visibility</p:attrName>
                                        </p:attrNameLst>
                                      </p:cBhvr>
                                      <p:to>
                                        <p:strVal val="visible"/>
                                      </p:to>
                                    </p:set>
                                    <p:anim calcmode="lin" valueType="num">
                                      <p:cBhvr>
                                        <p:cTn id="25" dur="1250" fill="hold"/>
                                        <p:tgtEl>
                                          <p:spTgt spid="822"/>
                                        </p:tgtEl>
                                        <p:attrNameLst>
                                          <p:attrName>ppt_w</p:attrName>
                                        </p:attrNameLst>
                                      </p:cBhvr>
                                      <p:tavLst>
                                        <p:tav tm="0">
                                          <p:val>
                                            <p:fltVal val="0"/>
                                          </p:val>
                                        </p:tav>
                                        <p:tav tm="100000">
                                          <p:val>
                                            <p:strVal val="#ppt_w"/>
                                          </p:val>
                                        </p:tav>
                                      </p:tavLst>
                                    </p:anim>
                                    <p:anim calcmode="lin" valueType="num">
                                      <p:cBhvr>
                                        <p:cTn id="26" dur="1250" fill="hold"/>
                                        <p:tgtEl>
                                          <p:spTgt spid="82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828"/>
                                        </p:tgtEl>
                                        <p:attrNameLst>
                                          <p:attrName>style.visibility</p:attrName>
                                        </p:attrNameLst>
                                      </p:cBhvr>
                                      <p:to>
                                        <p:strVal val="visible"/>
                                      </p:to>
                                    </p:set>
                                    <p:anim calcmode="lin" valueType="num">
                                      <p:cBhvr>
                                        <p:cTn id="31" dur="1250" fill="hold"/>
                                        <p:tgtEl>
                                          <p:spTgt spid="828"/>
                                        </p:tgtEl>
                                        <p:attrNameLst>
                                          <p:attrName>ppt_w</p:attrName>
                                        </p:attrNameLst>
                                      </p:cBhvr>
                                      <p:tavLst>
                                        <p:tav tm="0">
                                          <p:val>
                                            <p:fltVal val="0"/>
                                          </p:val>
                                        </p:tav>
                                        <p:tav tm="100000">
                                          <p:val>
                                            <p:strVal val="#ppt_w"/>
                                          </p:val>
                                        </p:tav>
                                      </p:tavLst>
                                    </p:anim>
                                    <p:anim calcmode="lin" valueType="num">
                                      <p:cBhvr>
                                        <p:cTn id="32" dur="1250" fill="hold"/>
                                        <p:tgtEl>
                                          <p:spTgt spid="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 grpId="1" animBg="1" advAuto="0"/>
      <p:bldP spid="807" grpId="2" animBg="1" advAuto="0"/>
      <p:bldP spid="817" grpId="3" animBg="1" advAuto="0"/>
      <p:bldP spid="822" grpId="4" animBg="1" advAuto="0"/>
      <p:bldP spid="828" grpId="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7" name="threadbare.jpg" descr="threadbare.jpg"/>
          <p:cNvPicPr>
            <a:picLocks noChangeAspect="1"/>
          </p:cNvPicPr>
          <p:nvPr/>
        </p:nvPicPr>
        <p:blipFill>
          <a:blip r:embed="rId2"/>
          <a:srcRect b="20351"/>
          <a:stretch>
            <a:fillRect/>
          </a:stretch>
        </p:blipFill>
        <p:spPr>
          <a:xfrm>
            <a:off x="-1376" y="785290"/>
            <a:ext cx="24386753" cy="12981470"/>
          </a:xfrm>
          <a:prstGeom prst="rect">
            <a:avLst/>
          </a:prstGeom>
          <a:ln w="12700">
            <a:miter lim="400000"/>
          </a:ln>
        </p:spPr>
      </p:pic>
      <p:grpSp>
        <p:nvGrpSpPr>
          <p:cNvPr id="847" name="Group"/>
          <p:cNvGrpSpPr/>
          <p:nvPr/>
        </p:nvGrpSpPr>
        <p:grpSpPr>
          <a:xfrm>
            <a:off x="3037152" y="3535105"/>
            <a:ext cx="17797080" cy="8631007"/>
            <a:chOff x="0" y="0"/>
            <a:chExt cx="17797079" cy="8631005"/>
          </a:xfrm>
        </p:grpSpPr>
        <p:grpSp>
          <p:nvGrpSpPr>
            <p:cNvPr id="840" name="Group"/>
            <p:cNvGrpSpPr/>
            <p:nvPr/>
          </p:nvGrpSpPr>
          <p:grpSpPr>
            <a:xfrm>
              <a:off x="0" y="0"/>
              <a:ext cx="17797080" cy="8631006"/>
              <a:chOff x="0" y="0"/>
              <a:chExt cx="17797079" cy="8631005"/>
            </a:xfrm>
          </p:grpSpPr>
          <p:sp>
            <p:nvSpPr>
              <p:cNvPr id="838" name="Rounded Rectangle"/>
              <p:cNvSpPr/>
              <p:nvPr/>
            </p:nvSpPr>
            <p:spPr>
              <a:xfrm>
                <a:off x="0" y="0"/>
                <a:ext cx="17797080" cy="8631006"/>
              </a:xfrm>
              <a:prstGeom prst="roundRect">
                <a:avLst>
                  <a:gd name="adj" fmla="val 9862"/>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39" name="Receiving information about someone else’s abuse can be very distressing for the listener for a number of reasons.…"/>
              <p:cNvSpPr txBox="1"/>
              <p:nvPr/>
            </p:nvSpPr>
            <p:spPr>
              <a:xfrm>
                <a:off x="263004" y="880152"/>
                <a:ext cx="17271071" cy="6870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defTabSz="457200">
                  <a:lnSpc>
                    <a:spcPct val="150000"/>
                  </a:lnSpc>
                  <a:defRPr sz="3400">
                    <a:solidFill>
                      <a:srgbClr val="FF0000"/>
                    </a:solidFill>
                    <a:latin typeface="Helvetica"/>
                    <a:ea typeface="Helvetica"/>
                    <a:cs typeface="Helvetica"/>
                    <a:sym typeface="Helvetica"/>
                  </a:defRPr>
                </a:pPr>
                <a:r>
                  <a:t>Receiving information about someone else’s abuse can be very distressing for the listener for a number of reasons.</a:t>
                </a:r>
              </a:p>
              <a:p>
                <a:pPr defTabSz="457200">
                  <a:lnSpc>
                    <a:spcPct val="150000"/>
                  </a:lnSpc>
                  <a:defRPr sz="3400">
                    <a:solidFill>
                      <a:srgbClr val="FF0000"/>
                    </a:solidFill>
                    <a:latin typeface="Helvetica"/>
                    <a:ea typeface="Helvetica"/>
                    <a:cs typeface="Helvetica"/>
                    <a:sym typeface="Helvetica"/>
                  </a:defRPr>
                </a:pPr>
                <a:endParaRPr/>
              </a:p>
              <a:p>
                <a:pPr defTabSz="457200">
                  <a:lnSpc>
                    <a:spcPct val="150000"/>
                  </a:lnSpc>
                  <a:defRPr sz="3400">
                    <a:solidFill>
                      <a:srgbClr val="444444"/>
                    </a:solidFill>
                    <a:latin typeface="Helvetica"/>
                    <a:ea typeface="Helvetica"/>
                    <a:cs typeface="Helvetica"/>
                    <a:sym typeface="Helvetica"/>
                  </a:defRPr>
                </a:pPr>
                <a:r>
                  <a:t> They can’t believe that this could happen to anyone. </a:t>
                </a:r>
              </a:p>
              <a:p>
                <a:pPr defTabSz="457200">
                  <a:lnSpc>
                    <a:spcPct val="150000"/>
                  </a:lnSpc>
                  <a:defRPr sz="3400">
                    <a:solidFill>
                      <a:srgbClr val="444444"/>
                    </a:solidFill>
                    <a:latin typeface="Helvetica"/>
                    <a:ea typeface="Helvetica"/>
                    <a:cs typeface="Helvetica"/>
                    <a:sym typeface="Helvetica"/>
                  </a:defRPr>
                </a:pPr>
                <a:r>
                  <a:t> It can’t possibly be true because the alleged perpetrator is such a nice person. </a:t>
                </a:r>
              </a:p>
              <a:p>
                <a:pPr defTabSz="457200">
                  <a:lnSpc>
                    <a:spcPct val="150000"/>
                  </a:lnSpc>
                  <a:defRPr sz="3400">
                    <a:solidFill>
                      <a:srgbClr val="444444"/>
                    </a:solidFill>
                    <a:latin typeface="Helvetica"/>
                    <a:ea typeface="Helvetica"/>
                    <a:cs typeface="Helvetica"/>
                    <a:sym typeface="Helvetica"/>
                  </a:defRPr>
                </a:pPr>
                <a:r>
                  <a:t> The disclosure may trigger similar personal and painful memories. </a:t>
                </a:r>
              </a:p>
              <a:p>
                <a:pPr defTabSz="457200">
                  <a:lnSpc>
                    <a:spcPct val="150000"/>
                  </a:lnSpc>
                  <a:defRPr sz="3400">
                    <a:solidFill>
                      <a:srgbClr val="444444"/>
                    </a:solidFill>
                    <a:latin typeface="Helvetica"/>
                    <a:ea typeface="Helvetica"/>
                    <a:cs typeface="Helvetica"/>
                    <a:sym typeface="Helvetica"/>
                  </a:defRPr>
                </a:pPr>
                <a:endParaRPr/>
              </a:p>
              <a:p>
                <a:pPr defTabSz="457200">
                  <a:lnSpc>
                    <a:spcPct val="150000"/>
                  </a:lnSpc>
                  <a:defRPr sz="3400">
                    <a:solidFill>
                      <a:srgbClr val="FF0000"/>
                    </a:solidFill>
                    <a:latin typeface="Helvetica"/>
                    <a:ea typeface="Helvetica"/>
                    <a:cs typeface="Helvetica"/>
                    <a:sym typeface="Helvetica"/>
                  </a:defRPr>
                </a:pPr>
                <a:r>
                  <a:t>We need to recognise that it is normal to feel this way when listening to a disclosure of abuse, and to be able to access support for ourselves if and when we need it.</a:t>
                </a:r>
              </a:p>
            </p:txBody>
          </p:sp>
        </p:grpSp>
        <p:pic>
          <p:nvPicPr>
            <p:cNvPr id="841" name="bolt-solid.jpg" descr="bolt-solid.jpg"/>
            <p:cNvPicPr>
              <a:picLocks noChangeAspect="1"/>
            </p:cNvPicPr>
            <p:nvPr/>
          </p:nvPicPr>
          <p:blipFill>
            <a:blip r:embed="rId3"/>
            <a:stretch>
              <a:fillRect/>
            </a:stretch>
          </p:blipFill>
          <p:spPr>
            <a:xfrm>
              <a:off x="3415141" y="3129641"/>
              <a:ext cx="390600" cy="624959"/>
            </a:xfrm>
            <a:prstGeom prst="rect">
              <a:avLst/>
            </a:prstGeom>
            <a:ln w="12700" cap="flat">
              <a:noFill/>
              <a:miter lim="400000"/>
            </a:ln>
            <a:effectLst/>
          </p:spPr>
        </p:pic>
        <p:pic>
          <p:nvPicPr>
            <p:cNvPr id="842" name="bolt-solid.jpg" descr="bolt-solid.jpg"/>
            <p:cNvPicPr>
              <a:picLocks noChangeAspect="1"/>
            </p:cNvPicPr>
            <p:nvPr/>
          </p:nvPicPr>
          <p:blipFill>
            <a:blip r:embed="rId3"/>
            <a:stretch>
              <a:fillRect/>
            </a:stretch>
          </p:blipFill>
          <p:spPr>
            <a:xfrm>
              <a:off x="14133941" y="3129641"/>
              <a:ext cx="390600" cy="624959"/>
            </a:xfrm>
            <a:prstGeom prst="rect">
              <a:avLst/>
            </a:prstGeom>
            <a:ln w="12700" cap="flat">
              <a:noFill/>
              <a:miter lim="400000"/>
            </a:ln>
            <a:effectLst/>
          </p:spPr>
        </p:pic>
        <p:pic>
          <p:nvPicPr>
            <p:cNvPr id="843" name="bolt-solid.jpg" descr="bolt-solid.jpg"/>
            <p:cNvPicPr>
              <a:picLocks noChangeAspect="1"/>
            </p:cNvPicPr>
            <p:nvPr/>
          </p:nvPicPr>
          <p:blipFill>
            <a:blip r:embed="rId3"/>
            <a:stretch>
              <a:fillRect/>
            </a:stretch>
          </p:blipFill>
          <p:spPr>
            <a:xfrm>
              <a:off x="951342" y="4003024"/>
              <a:ext cx="390599" cy="624958"/>
            </a:xfrm>
            <a:prstGeom prst="rect">
              <a:avLst/>
            </a:prstGeom>
            <a:ln w="12700" cap="flat">
              <a:noFill/>
              <a:miter lim="400000"/>
            </a:ln>
            <a:effectLst/>
          </p:spPr>
        </p:pic>
        <p:pic>
          <p:nvPicPr>
            <p:cNvPr id="844" name="bolt-solid.jpg" descr="bolt-solid.jpg"/>
            <p:cNvPicPr>
              <a:picLocks noChangeAspect="1"/>
            </p:cNvPicPr>
            <p:nvPr/>
          </p:nvPicPr>
          <p:blipFill>
            <a:blip r:embed="rId3"/>
            <a:stretch>
              <a:fillRect/>
            </a:stretch>
          </p:blipFill>
          <p:spPr>
            <a:xfrm>
              <a:off x="16496141" y="4003024"/>
              <a:ext cx="390600" cy="624958"/>
            </a:xfrm>
            <a:prstGeom prst="rect">
              <a:avLst/>
            </a:prstGeom>
            <a:ln w="12700" cap="flat">
              <a:noFill/>
              <a:miter lim="400000"/>
            </a:ln>
            <a:effectLst/>
          </p:spPr>
        </p:pic>
        <p:pic>
          <p:nvPicPr>
            <p:cNvPr id="845" name="bolt-solid.jpg" descr="bolt-solid.jpg"/>
            <p:cNvPicPr>
              <a:picLocks noChangeAspect="1"/>
            </p:cNvPicPr>
            <p:nvPr/>
          </p:nvPicPr>
          <p:blipFill>
            <a:blip r:embed="rId3"/>
            <a:stretch>
              <a:fillRect/>
            </a:stretch>
          </p:blipFill>
          <p:spPr>
            <a:xfrm>
              <a:off x="2170542" y="4806041"/>
              <a:ext cx="390599" cy="624959"/>
            </a:xfrm>
            <a:prstGeom prst="rect">
              <a:avLst/>
            </a:prstGeom>
            <a:ln w="12700" cap="flat">
              <a:noFill/>
              <a:miter lim="400000"/>
            </a:ln>
            <a:effectLst/>
          </p:spPr>
        </p:pic>
        <p:pic>
          <p:nvPicPr>
            <p:cNvPr id="846" name="bolt-solid.jpg" descr="bolt-solid.jpg"/>
            <p:cNvPicPr>
              <a:picLocks noChangeAspect="1"/>
            </p:cNvPicPr>
            <p:nvPr/>
          </p:nvPicPr>
          <p:blipFill>
            <a:blip r:embed="rId3"/>
            <a:stretch>
              <a:fillRect/>
            </a:stretch>
          </p:blipFill>
          <p:spPr>
            <a:xfrm>
              <a:off x="15327741" y="4806041"/>
              <a:ext cx="390600" cy="624959"/>
            </a:xfrm>
            <a:prstGeom prst="rect">
              <a:avLst/>
            </a:prstGeom>
            <a:ln w="12700" cap="flat">
              <a:noFill/>
              <a:miter lim="400000"/>
            </a:ln>
            <a:effectLst/>
          </p:spPr>
        </p:pic>
      </p:grpSp>
      <p:sp>
        <p:nvSpPr>
          <p:cNvPr id="848"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849" name="Rounded Rectangle"/>
          <p:cNvSpPr/>
          <p:nvPr/>
        </p:nvSpPr>
        <p:spPr>
          <a:xfrm>
            <a:off x="-127000" y="13448673"/>
            <a:ext cx="17937515"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850"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8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52"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853" name="A note about self-care"/>
          <p:cNvSpPr txBox="1"/>
          <p:nvPr/>
        </p:nvSpPr>
        <p:spPr>
          <a:xfrm>
            <a:off x="149198" y="482006"/>
            <a:ext cx="4553408"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A note about self-care</a:t>
            </a:r>
          </a:p>
        </p:txBody>
      </p:sp>
      <p:pic>
        <p:nvPicPr>
          <p:cNvPr id="854" name="logo.jpg" descr="logo.jpg"/>
          <p:cNvPicPr>
            <a:picLocks noChangeAspect="1"/>
          </p:cNvPicPr>
          <p:nvPr/>
        </p:nvPicPr>
        <p:blipFill>
          <a:blip r:embed="rId4"/>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847"/>
                                        </p:tgtEl>
                                        <p:attrNameLst>
                                          <p:attrName>style.visibility</p:attrName>
                                        </p:attrNameLst>
                                      </p:cBhvr>
                                      <p:to>
                                        <p:strVal val="visible"/>
                                      </p:to>
                                    </p:set>
                                    <p:anim calcmode="lin" valueType="num">
                                      <p:cBhvr>
                                        <p:cTn id="7" dur="800" fill="hold"/>
                                        <p:tgtEl>
                                          <p:spTgt spid="847"/>
                                        </p:tgtEl>
                                        <p:attrNameLst>
                                          <p:attrName>ppt_w</p:attrName>
                                        </p:attrNameLst>
                                      </p:cBhvr>
                                      <p:tavLst>
                                        <p:tav tm="0">
                                          <p:val>
                                            <p:fltVal val="0"/>
                                          </p:val>
                                        </p:tav>
                                        <p:tav tm="100000">
                                          <p:val>
                                            <p:strVal val="#ppt_w"/>
                                          </p:val>
                                        </p:tav>
                                      </p:tavLst>
                                    </p:anim>
                                    <p:anim calcmode="lin" valueType="num">
                                      <p:cBhvr>
                                        <p:cTn id="8" dur="800" fill="hold"/>
                                        <p:tgtEl>
                                          <p:spTgt spid="8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 name="pedestrians.jpg" descr="pedestrians.jpg"/>
          <p:cNvPicPr>
            <a:picLocks noChangeAspect="1"/>
          </p:cNvPicPr>
          <p:nvPr/>
        </p:nvPicPr>
        <p:blipFill>
          <a:blip r:embed="rId2"/>
          <a:srcRect b="15836"/>
          <a:stretch>
            <a:fillRect/>
          </a:stretch>
        </p:blipFill>
        <p:spPr>
          <a:xfrm>
            <a:off x="-44674" y="-5231"/>
            <a:ext cx="24473348" cy="13726461"/>
          </a:xfrm>
          <a:prstGeom prst="rect">
            <a:avLst/>
          </a:prstGeom>
          <a:ln w="12700">
            <a:miter lim="400000"/>
          </a:ln>
        </p:spPr>
      </p:pic>
      <p:grpSp>
        <p:nvGrpSpPr>
          <p:cNvPr id="859" name="Group"/>
          <p:cNvGrpSpPr/>
          <p:nvPr/>
        </p:nvGrpSpPr>
        <p:grpSpPr>
          <a:xfrm>
            <a:off x="3037152" y="3151427"/>
            <a:ext cx="17797080" cy="8631006"/>
            <a:chOff x="0" y="0"/>
            <a:chExt cx="17797079" cy="8631005"/>
          </a:xfrm>
        </p:grpSpPr>
        <p:sp>
          <p:nvSpPr>
            <p:cNvPr id="857" name="Rounded Rectangle"/>
            <p:cNvSpPr/>
            <p:nvPr/>
          </p:nvSpPr>
          <p:spPr>
            <a:xfrm>
              <a:off x="0" y="0"/>
              <a:ext cx="17797080" cy="8631006"/>
            </a:xfrm>
            <a:prstGeom prst="roundRect">
              <a:avLst>
                <a:gd name="adj" fmla="val 9862"/>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58" name="This situation is shared with you by a close friend over coffee. You are both members of the same local parish church.…"/>
            <p:cNvSpPr txBox="1"/>
            <p:nvPr/>
          </p:nvSpPr>
          <p:spPr>
            <a:xfrm>
              <a:off x="281399" y="1375453"/>
              <a:ext cx="17234281" cy="5880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defTabSz="457200">
                <a:defRPr sz="2900">
                  <a:solidFill>
                    <a:srgbClr val="FF0000"/>
                  </a:solidFill>
                  <a:latin typeface="Helvetica"/>
                  <a:ea typeface="Helvetica"/>
                  <a:cs typeface="Helvetica"/>
                  <a:sym typeface="Helvetica"/>
                </a:defRPr>
              </a:pPr>
              <a:r>
                <a:rPr dirty="0"/>
                <a:t>This situation is shared with you by a close friend over coffee. You are both members of the same local parish church.</a:t>
              </a:r>
            </a:p>
            <a:p>
              <a:pPr defTabSz="457200">
                <a:defRPr sz="2900">
                  <a:solidFill>
                    <a:srgbClr val="FF0000"/>
                  </a:solidFill>
                  <a:latin typeface="Helvetica"/>
                  <a:ea typeface="Helvetica"/>
                  <a:cs typeface="Helvetica"/>
                  <a:sym typeface="Helvetica"/>
                </a:defRPr>
              </a:pPr>
              <a:endParaRPr dirty="0"/>
            </a:p>
            <a:p>
              <a:pPr defTabSz="457200">
                <a:defRPr sz="2900">
                  <a:solidFill>
                    <a:srgbClr val="444444"/>
                  </a:solidFill>
                  <a:latin typeface="Helvetica"/>
                  <a:ea typeface="Helvetica"/>
                  <a:cs typeface="Helvetica"/>
                  <a:sym typeface="Helvetica"/>
                </a:defRPr>
              </a:pPr>
              <a:r>
                <a:rPr dirty="0"/>
                <a:t>Your friend tells you that after last Sunday’s service, Jasmine approached her and asked to speak with her in a quiet place. She unexpectedly burst into tears and explained that over the last few months she has become overwhelmed by her caring responsibilities for her son. Her husband is frequently away on business trips and they have had marital problems.  </a:t>
              </a:r>
            </a:p>
            <a:p>
              <a:pPr defTabSz="457200">
                <a:defRPr sz="2900">
                  <a:solidFill>
                    <a:srgbClr val="444444"/>
                  </a:solidFill>
                </a:defRPr>
              </a:pPr>
              <a:r>
                <a:rPr dirty="0"/>
                <a:t> </a:t>
              </a:r>
              <a:endParaRPr dirty="0">
                <a:latin typeface="Helvetica"/>
                <a:ea typeface="Helvetica"/>
                <a:cs typeface="Helvetica"/>
                <a:sym typeface="Helvetica"/>
              </a:endParaRPr>
            </a:p>
            <a:p>
              <a:pPr defTabSz="457200">
                <a:defRPr sz="2900">
                  <a:solidFill>
                    <a:srgbClr val="444444"/>
                  </a:solidFill>
                  <a:latin typeface="Helvetica"/>
                  <a:ea typeface="Helvetica"/>
                  <a:cs typeface="Helvetica"/>
                  <a:sym typeface="Helvetica"/>
                </a:defRPr>
              </a:pPr>
              <a:r>
                <a:rPr dirty="0"/>
                <a:t>She admitted that last week her husband hit Arthur on the leg because he would not go to sleep.</a:t>
              </a:r>
            </a:p>
            <a:p>
              <a:pPr defTabSz="457200">
                <a:defRPr sz="2900">
                  <a:solidFill>
                    <a:srgbClr val="444444"/>
                  </a:solidFill>
                </a:defRPr>
              </a:pPr>
              <a:r>
                <a:rPr dirty="0"/>
                <a:t> </a:t>
              </a:r>
              <a:endParaRPr dirty="0">
                <a:latin typeface="Helvetica"/>
                <a:ea typeface="Helvetica"/>
                <a:cs typeface="Helvetica"/>
                <a:sym typeface="Helvetica"/>
              </a:endParaRPr>
            </a:p>
            <a:p>
              <a:pPr defTabSz="457200">
                <a:defRPr sz="2900">
                  <a:solidFill>
                    <a:srgbClr val="444444"/>
                  </a:solidFill>
                  <a:latin typeface="Helvetica"/>
                  <a:ea typeface="Helvetica"/>
                  <a:cs typeface="Helvetica"/>
                  <a:sym typeface="Helvetica"/>
                </a:defRPr>
              </a:pPr>
              <a:r>
                <a:rPr dirty="0"/>
                <a:t>She said it was only once and that she knows her husband did not mean to hurt Arthur. She said she feels terrible about this because her son now has a small red bruise where her husband hit him.</a:t>
              </a:r>
            </a:p>
            <a:p>
              <a:pPr defTabSz="457200">
                <a:defRPr sz="2900">
                  <a:solidFill>
                    <a:srgbClr val="444444"/>
                  </a:solidFill>
                  <a:latin typeface="Helvetica"/>
                  <a:ea typeface="Helvetica"/>
                  <a:cs typeface="Helvetica"/>
                  <a:sym typeface="Helvetica"/>
                </a:defRPr>
              </a:pPr>
              <a:r>
                <a:rPr dirty="0"/>
                <a:t>Jasmine also mentioned that her husband frequently shouts at her and she is often unable to sleep. </a:t>
              </a:r>
            </a:p>
          </p:txBody>
        </p:sp>
      </p:grpSp>
      <p:sp>
        <p:nvSpPr>
          <p:cNvPr id="860"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861" name="Rounded Rectangle"/>
          <p:cNvSpPr/>
          <p:nvPr/>
        </p:nvSpPr>
        <p:spPr>
          <a:xfrm>
            <a:off x="-127000" y="13448673"/>
            <a:ext cx="18410002"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862"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863"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64"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865" name="Final Assessment Scenario"/>
          <p:cNvSpPr txBox="1"/>
          <p:nvPr/>
        </p:nvSpPr>
        <p:spPr>
          <a:xfrm>
            <a:off x="149198" y="482006"/>
            <a:ext cx="5514824"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Final Assessment Scenario</a:t>
            </a:r>
          </a:p>
        </p:txBody>
      </p:sp>
      <p:pic>
        <p:nvPicPr>
          <p:cNvPr id="866"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859"/>
                                        </p:tgtEl>
                                        <p:attrNameLst>
                                          <p:attrName>style.visibility</p:attrName>
                                        </p:attrNameLst>
                                      </p:cBhvr>
                                      <p:to>
                                        <p:strVal val="visible"/>
                                      </p:to>
                                    </p:set>
                                    <p:anim calcmode="lin" valueType="num">
                                      <p:cBhvr>
                                        <p:cTn id="7" dur="1250" fill="hold"/>
                                        <p:tgtEl>
                                          <p:spTgt spid="859"/>
                                        </p:tgtEl>
                                        <p:attrNameLst>
                                          <p:attrName>ppt_w</p:attrName>
                                        </p:attrNameLst>
                                      </p:cBhvr>
                                      <p:tavLst>
                                        <p:tav tm="0">
                                          <p:val>
                                            <p:fltVal val="0"/>
                                          </p:val>
                                        </p:tav>
                                        <p:tav tm="100000">
                                          <p:val>
                                            <p:strVal val="#ppt_w"/>
                                          </p:val>
                                        </p:tav>
                                      </p:tavLst>
                                    </p:anim>
                                    <p:anim calcmode="lin" valueType="num">
                                      <p:cBhvr>
                                        <p:cTn id="8" dur="1250" fill="hold"/>
                                        <p:tgtEl>
                                          <p:spTgt spid="8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869" name="Your friend asks you what you think about Jasmine and her husband. Which is the most appropriate response?…"/>
          <p:cNvSpPr txBox="1"/>
          <p:nvPr/>
        </p:nvSpPr>
        <p:spPr>
          <a:xfrm>
            <a:off x="507518" y="2892594"/>
            <a:ext cx="21856657" cy="579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000" b="1">
                <a:solidFill>
                  <a:srgbClr val="444444"/>
                </a:solidFill>
                <a:latin typeface="Helvetica"/>
                <a:ea typeface="Helvetica"/>
                <a:cs typeface="Helvetica"/>
                <a:sym typeface="Helvetica"/>
              </a:defRPr>
            </a:pPr>
            <a:r>
              <a:rPr dirty="0"/>
              <a:t>Your friend asks you what you think about Jasmine and her husband. Which is the most appropriate response?</a:t>
            </a:r>
          </a:p>
          <a:p>
            <a:pPr algn="l" defTabSz="457200">
              <a:defRPr sz="3700">
                <a:solidFill>
                  <a:srgbClr val="444444"/>
                </a:solidFill>
                <a:latin typeface="Helvetica"/>
                <a:ea typeface="Helvetica"/>
                <a:cs typeface="Helvetica"/>
                <a:sym typeface="Helvetica"/>
              </a:defRPr>
            </a:pPr>
            <a:endParaRPr dirty="0"/>
          </a:p>
          <a:p>
            <a:pPr algn="l" defTabSz="457200">
              <a:defRPr sz="3700">
                <a:solidFill>
                  <a:srgbClr val="444444"/>
                </a:solidFill>
              </a:defRPr>
            </a:pPr>
            <a:endParaRPr dirty="0"/>
          </a:p>
          <a:p>
            <a:pPr algn="l" defTabSz="457200">
              <a:defRPr sz="3700">
                <a:solidFill>
                  <a:srgbClr val="444444"/>
                </a:solidFill>
              </a:defRPr>
            </a:pPr>
            <a:endParaRPr dirty="0"/>
          </a:p>
          <a:p>
            <a:pPr marL="469900" indent="-469900" algn="l" defTabSz="457200">
              <a:buSzPct val="40000"/>
              <a:buBlip>
                <a:blip r:embed="rId2"/>
              </a:buBlip>
              <a:defRPr sz="3700">
                <a:solidFill>
                  <a:srgbClr val="444444"/>
                </a:solidFill>
                <a:latin typeface="Helvetica"/>
                <a:ea typeface="Helvetica"/>
                <a:cs typeface="Helvetica"/>
                <a:sym typeface="Helvetica"/>
              </a:defRPr>
            </a:pPr>
            <a:r>
              <a:rPr dirty="0"/>
              <a:t>Gently state that it is not your place to judge the situation or those involved.</a:t>
            </a:r>
            <a:endParaRPr dirty="0">
              <a:latin typeface="+mn-lt"/>
              <a:ea typeface="+mn-ea"/>
              <a:cs typeface="+mn-cs"/>
              <a:sym typeface="Helvetica Neue"/>
            </a:endParaRPr>
          </a:p>
          <a:p>
            <a:pPr marL="469900" indent="-469900" algn="l" defTabSz="457200">
              <a:buSzPct val="40000"/>
              <a:buBlip>
                <a:blip r:embed="rId2"/>
              </a:buBlip>
              <a:defRPr sz="3700">
                <a:solidFill>
                  <a:srgbClr val="444444"/>
                </a:solidFill>
              </a:defRPr>
            </a:pPr>
            <a:endParaRPr dirty="0">
              <a:latin typeface="+mn-lt"/>
              <a:ea typeface="+mn-ea"/>
              <a:cs typeface="+mn-cs"/>
              <a:sym typeface="Helvetica Neue"/>
            </a:endParaRPr>
          </a:p>
          <a:p>
            <a:pPr marL="469900" indent="-469900" algn="l" defTabSz="457200">
              <a:buSzPct val="40000"/>
              <a:buBlip>
                <a:blip r:embed="rId2"/>
              </a:buBlip>
              <a:defRPr sz="3700">
                <a:solidFill>
                  <a:srgbClr val="444444"/>
                </a:solidFill>
                <a:latin typeface="Helvetica"/>
                <a:ea typeface="Helvetica"/>
                <a:cs typeface="Helvetica"/>
                <a:sym typeface="Helvetica"/>
              </a:defRPr>
            </a:pPr>
            <a:r>
              <a:rPr dirty="0"/>
              <a:t>Change the topic of conversation and ignore your what your friend has said.</a:t>
            </a:r>
          </a:p>
          <a:p>
            <a:pPr marL="469900" indent="-469900" algn="l" defTabSz="457200">
              <a:buSzPct val="40000"/>
              <a:buBlip>
                <a:blip r:embed="rId2"/>
              </a:buBlip>
              <a:defRPr sz="3700">
                <a:solidFill>
                  <a:srgbClr val="444444"/>
                </a:solidFill>
              </a:defRPr>
            </a:pPr>
            <a:endParaRPr dirty="0"/>
          </a:p>
          <a:p>
            <a:pPr marL="469900" indent="-469900" algn="l" defTabSz="457200">
              <a:buSzPct val="40000"/>
              <a:buBlip>
                <a:blip r:embed="rId2"/>
              </a:buBlip>
              <a:defRPr sz="3700">
                <a:solidFill>
                  <a:srgbClr val="444444"/>
                </a:solidFill>
                <a:latin typeface="Helvetica"/>
                <a:ea typeface="Helvetica"/>
                <a:cs typeface="Helvetica"/>
                <a:sym typeface="Helvetica"/>
              </a:defRPr>
            </a:pPr>
            <a:r>
              <a:rPr dirty="0"/>
              <a:t>Give your opinion on them, no matter how negative. </a:t>
            </a:r>
          </a:p>
        </p:txBody>
      </p:sp>
      <p:sp>
        <p:nvSpPr>
          <p:cNvPr id="870" name="Rounded Rectangle"/>
          <p:cNvSpPr/>
          <p:nvPr/>
        </p:nvSpPr>
        <p:spPr>
          <a:xfrm>
            <a:off x="-127000" y="13448673"/>
            <a:ext cx="18903656"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871"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872"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73"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874" name="Final assessment - question 1 of 10"/>
          <p:cNvSpPr txBox="1"/>
          <p:nvPr/>
        </p:nvSpPr>
        <p:spPr>
          <a:xfrm>
            <a:off x="149198" y="482006"/>
            <a:ext cx="716062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Final assessment - question 1 of 10</a:t>
            </a:r>
          </a:p>
        </p:txBody>
      </p:sp>
      <p:pic>
        <p:nvPicPr>
          <p:cNvPr id="875"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869"/>
                                        </p:tgtEl>
                                        <p:attrNameLst>
                                          <p:attrName>style.visibility</p:attrName>
                                        </p:attrNameLst>
                                      </p:cBhvr>
                                      <p:to>
                                        <p:strVal val="visible"/>
                                      </p:to>
                                    </p:set>
                                    <p:anim calcmode="lin" valueType="num">
                                      <p:cBhvr>
                                        <p:cTn id="7" dur="800" fill="hold"/>
                                        <p:tgtEl>
                                          <p:spTgt spid="869"/>
                                        </p:tgtEl>
                                        <p:attrNameLst>
                                          <p:attrName>ppt_w</p:attrName>
                                        </p:attrNameLst>
                                      </p:cBhvr>
                                      <p:tavLst>
                                        <p:tav tm="0">
                                          <p:val>
                                            <p:fltVal val="0"/>
                                          </p:val>
                                        </p:tav>
                                        <p:tav tm="100000">
                                          <p:val>
                                            <p:strVal val="#ppt_w"/>
                                          </p:val>
                                        </p:tav>
                                      </p:tavLst>
                                    </p:anim>
                                    <p:anim calcmode="lin" valueType="num">
                                      <p:cBhvr>
                                        <p:cTn id="8" dur="800" fill="hold"/>
                                        <p:tgtEl>
                                          <p:spTgt spid="8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21" name="Rounded Rectangle"/>
          <p:cNvSpPr/>
          <p:nvPr/>
        </p:nvSpPr>
        <p:spPr>
          <a:xfrm>
            <a:off x="-127000" y="13461910"/>
            <a:ext cx="1928416" cy="390022"/>
          </a:xfrm>
          <a:prstGeom prst="roundRect">
            <a:avLst>
              <a:gd name="adj" fmla="val 48843"/>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222" name="Part 1 - Safeguarding and the Christian Faith"/>
          <p:cNvSpPr txBox="1"/>
          <p:nvPr/>
        </p:nvSpPr>
        <p:spPr>
          <a:xfrm>
            <a:off x="67251" y="13413446"/>
            <a:ext cx="3884550" cy="312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1">
                <a:solidFill>
                  <a:srgbClr val="FFFFFF"/>
                </a:solidFill>
              </a:defRPr>
            </a:lvl1pPr>
          </a:lstStyle>
          <a:p>
            <a:r>
              <a:rPr dirty="0"/>
              <a:t>Part 1 - Safeguarding and the Christian Faith</a:t>
            </a:r>
          </a:p>
        </p:txBody>
      </p:sp>
      <p:sp>
        <p:nvSpPr>
          <p:cNvPr id="223"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24"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225" name="Safeguarding and the Christian faith"/>
          <p:cNvSpPr txBox="1"/>
          <p:nvPr/>
        </p:nvSpPr>
        <p:spPr>
          <a:xfrm>
            <a:off x="149198" y="482006"/>
            <a:ext cx="7308572"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Safeguarding and the Christian faith</a:t>
            </a:r>
          </a:p>
        </p:txBody>
      </p:sp>
      <p:pic>
        <p:nvPicPr>
          <p:cNvPr id="226" name="logo.jpg" descr="logo.jpg"/>
          <p:cNvPicPr>
            <a:picLocks noChangeAspect="1"/>
          </p:cNvPicPr>
          <p:nvPr/>
        </p:nvPicPr>
        <p:blipFill>
          <a:blip r:embed="rId2"/>
          <a:stretch>
            <a:fillRect/>
          </a:stretch>
        </p:blipFill>
        <p:spPr>
          <a:xfrm>
            <a:off x="20330338" y="624478"/>
            <a:ext cx="3796966" cy="1456822"/>
          </a:xfrm>
          <a:prstGeom prst="rect">
            <a:avLst/>
          </a:prstGeom>
          <a:ln w="12700">
            <a:miter lim="400000"/>
          </a:ln>
        </p:spPr>
      </p:pic>
      <p:sp>
        <p:nvSpPr>
          <p:cNvPr id="3" name="Rectangle 2">
            <a:extLst>
              <a:ext uri="{FF2B5EF4-FFF2-40B4-BE49-F238E27FC236}">
                <a16:creationId xmlns:a16="http://schemas.microsoft.com/office/drawing/2014/main" id="{249ACA7E-A3FB-4848-ACCA-4B410C98F63A}"/>
              </a:ext>
            </a:extLst>
          </p:cNvPr>
          <p:cNvSpPr/>
          <p:nvPr/>
        </p:nvSpPr>
        <p:spPr>
          <a:xfrm>
            <a:off x="3415004" y="5182256"/>
            <a:ext cx="18082727" cy="1446550"/>
          </a:xfrm>
          <a:prstGeom prst="rect">
            <a:avLst/>
          </a:prstGeom>
        </p:spPr>
        <p:txBody>
          <a:bodyPr wrap="square">
            <a:spAutoFit/>
          </a:bodyPr>
          <a:lstStyle/>
          <a:p>
            <a:r>
              <a:rPr lang="en-GB" sz="8800" dirty="0">
                <a:latin typeface="Roboto"/>
                <a:hlinkClick r:id="rId3"/>
              </a:rPr>
              <a:t>https://youtu.be/6ShAoncWoyY</a:t>
            </a:r>
            <a:endParaRPr lang="en-GB" sz="8800"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What are the main risks in this situation and for whom are they a risk?…"/>
          <p:cNvSpPr txBox="1"/>
          <p:nvPr/>
        </p:nvSpPr>
        <p:spPr>
          <a:xfrm>
            <a:off x="491442" y="2785521"/>
            <a:ext cx="18854444" cy="660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100" b="1">
                <a:solidFill>
                  <a:srgbClr val="444444"/>
                </a:solidFill>
                <a:latin typeface="Helvetica"/>
                <a:ea typeface="Helvetica"/>
                <a:cs typeface="Helvetica"/>
                <a:sym typeface="Helvetica"/>
              </a:defRPr>
            </a:pPr>
            <a:r>
              <a:rPr dirty="0"/>
              <a:t>What are the main risks in this situation and for whom are they a risk? </a:t>
            </a:r>
          </a:p>
          <a:p>
            <a:pPr algn="l" defTabSz="457200">
              <a:defRPr sz="3500">
                <a:solidFill>
                  <a:srgbClr val="444444"/>
                </a:solidFill>
                <a:latin typeface="Helvetica"/>
                <a:ea typeface="Helvetica"/>
                <a:cs typeface="Helvetica"/>
                <a:sym typeface="Helvetica"/>
              </a:defRPr>
            </a:pPr>
            <a:endParaRPr dirty="0"/>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Becoming increasingly isolated and burdened by their caring responsibilities</a:t>
            </a:r>
            <a:endParaRPr dirty="0">
              <a:solidFill>
                <a:srgbClr val="555555"/>
              </a:solidFill>
              <a:latin typeface="+mn-lt"/>
              <a:ea typeface="+mn-ea"/>
              <a:cs typeface="+mn-cs"/>
              <a:sym typeface="Helvetica Neue"/>
            </a:endParaRPr>
          </a:p>
          <a:p>
            <a:pPr marL="444500" indent="-444500" algn="l" defTabSz="457200">
              <a:buSzPct val="40000"/>
              <a:buBlip>
                <a:blip r:embed="rId2"/>
              </a:buBlip>
              <a:defRPr sz="3500">
                <a:solidFill>
                  <a:srgbClr val="555555"/>
                </a:solidFill>
                <a:latin typeface="Times Roman"/>
                <a:ea typeface="Times Roman"/>
                <a:cs typeface="Times Roman"/>
                <a:sym typeface="Times Roman"/>
              </a:defRPr>
            </a:pPr>
            <a:endParaRPr dirty="0">
              <a:solidFill>
                <a:srgbClr val="555555"/>
              </a:solidFill>
              <a:latin typeface="+mn-lt"/>
              <a:ea typeface="+mn-ea"/>
              <a:cs typeface="+mn-cs"/>
              <a:sym typeface="Helvetica Neue"/>
            </a:endParaRPr>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Continued abuse and suffering</a:t>
            </a:r>
            <a:endParaRPr dirty="0">
              <a:solidFill>
                <a:srgbClr val="555555"/>
              </a:solidFill>
              <a:latin typeface="+mn-lt"/>
              <a:ea typeface="+mn-ea"/>
              <a:cs typeface="+mn-cs"/>
              <a:sym typeface="Helvetica Neue"/>
            </a:endParaRPr>
          </a:p>
          <a:p>
            <a:pPr marL="444500" indent="-444500" algn="l" defTabSz="457200">
              <a:buSzPct val="40000"/>
              <a:buBlip>
                <a:blip r:embed="rId2"/>
              </a:buBlip>
              <a:defRPr sz="3500" b="1">
                <a:solidFill>
                  <a:srgbClr val="444444"/>
                </a:solidFill>
              </a:defRPr>
            </a:pPr>
            <a:endParaRPr dirty="0">
              <a:solidFill>
                <a:srgbClr val="555555"/>
              </a:solidFill>
              <a:latin typeface="+mn-lt"/>
              <a:ea typeface="+mn-ea"/>
              <a:cs typeface="+mn-cs"/>
              <a:sym typeface="Helvetica Neue"/>
            </a:endParaRPr>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Being unfairly judged and treated like a criminal</a:t>
            </a:r>
            <a:endParaRPr dirty="0">
              <a:solidFill>
                <a:srgbClr val="555555"/>
              </a:solidFill>
              <a:latin typeface="+mn-lt"/>
              <a:ea typeface="+mn-ea"/>
              <a:cs typeface="+mn-cs"/>
              <a:sym typeface="Helvetica Neue"/>
            </a:endParaRPr>
          </a:p>
          <a:p>
            <a:pPr marL="444500" indent="-444500" algn="l" defTabSz="457200">
              <a:buSzPct val="40000"/>
              <a:buBlip>
                <a:blip r:embed="rId2"/>
              </a:buBlip>
              <a:defRPr sz="3500">
                <a:solidFill>
                  <a:srgbClr val="444444"/>
                </a:solidFill>
              </a:defRPr>
            </a:pPr>
            <a:endParaRPr dirty="0">
              <a:solidFill>
                <a:srgbClr val="555555"/>
              </a:solidFill>
            </a:endParaRPr>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Being viewed as a place that ignores or condones abuse if this situation is serious and comes to the attention of the public</a:t>
            </a:r>
            <a:endParaRPr dirty="0">
              <a:solidFill>
                <a:srgbClr val="555555"/>
              </a:solidFill>
              <a:latin typeface="+mn-lt"/>
              <a:ea typeface="+mn-ea"/>
              <a:cs typeface="+mn-cs"/>
              <a:sym typeface="Helvetica Neue"/>
            </a:endParaRPr>
          </a:p>
          <a:p>
            <a:pPr marL="444500" indent="-444500" algn="l" defTabSz="457200">
              <a:buSzPct val="40000"/>
              <a:buBlip>
                <a:blip r:embed="rId2"/>
              </a:buBlip>
              <a:defRPr sz="3500" b="1">
                <a:solidFill>
                  <a:srgbClr val="444444"/>
                </a:solidFill>
              </a:defRPr>
            </a:pPr>
            <a:endParaRPr dirty="0">
              <a:solidFill>
                <a:srgbClr val="555555"/>
              </a:solidFill>
              <a:latin typeface="+mn-lt"/>
              <a:ea typeface="+mn-ea"/>
              <a:cs typeface="+mn-cs"/>
              <a:sym typeface="Helvetica Neue"/>
            </a:endParaRPr>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Failing to advise your friend correctly</a:t>
            </a:r>
          </a:p>
        </p:txBody>
      </p:sp>
      <p:sp>
        <p:nvSpPr>
          <p:cNvPr id="878"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879" name="Rounded Rectangle"/>
          <p:cNvSpPr/>
          <p:nvPr/>
        </p:nvSpPr>
        <p:spPr>
          <a:xfrm>
            <a:off x="-127000" y="13448673"/>
            <a:ext cx="19408481"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880"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88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82"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883" name="Final assessment - question 2 of 10"/>
          <p:cNvSpPr txBox="1"/>
          <p:nvPr/>
        </p:nvSpPr>
        <p:spPr>
          <a:xfrm>
            <a:off x="149198" y="482006"/>
            <a:ext cx="716062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Final assessment - question 2 of 10</a:t>
            </a:r>
          </a:p>
        </p:txBody>
      </p:sp>
      <p:pic>
        <p:nvPicPr>
          <p:cNvPr id="884"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877"/>
                                        </p:tgtEl>
                                        <p:attrNameLst>
                                          <p:attrName>style.visibility</p:attrName>
                                        </p:attrNameLst>
                                      </p:cBhvr>
                                      <p:to>
                                        <p:strVal val="visible"/>
                                      </p:to>
                                    </p:set>
                                    <p:anim calcmode="lin" valueType="num">
                                      <p:cBhvr>
                                        <p:cTn id="7" dur="700" fill="hold"/>
                                        <p:tgtEl>
                                          <p:spTgt spid="877"/>
                                        </p:tgtEl>
                                        <p:attrNameLst>
                                          <p:attrName>ppt_w</p:attrName>
                                        </p:attrNameLst>
                                      </p:cBhvr>
                                      <p:tavLst>
                                        <p:tav tm="0">
                                          <p:val>
                                            <p:fltVal val="0"/>
                                          </p:val>
                                        </p:tav>
                                        <p:tav tm="100000">
                                          <p:val>
                                            <p:strVal val="#ppt_w"/>
                                          </p:val>
                                        </p:tav>
                                      </p:tavLst>
                                    </p:anim>
                                    <p:anim calcmode="lin" valueType="num">
                                      <p:cBhvr>
                                        <p:cTn id="8" dur="700" fill="hold"/>
                                        <p:tgtEl>
                                          <p:spTgt spid="8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1"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 name="In terms of safeguarding, what are the concerns you have? Match up these possible types of abuse and whether or not they are a current cause for concern.…"/>
          <p:cNvSpPr txBox="1"/>
          <p:nvPr/>
        </p:nvSpPr>
        <p:spPr>
          <a:xfrm>
            <a:off x="570477" y="3031418"/>
            <a:ext cx="22272590" cy="8720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14350" indent="-514350" algn="l" defTabSz="457200">
              <a:buFont typeface="+mj-lt"/>
              <a:buAutoNum type="arabicPeriod"/>
              <a:defRPr sz="3500" b="1">
                <a:solidFill>
                  <a:srgbClr val="444444"/>
                </a:solidFill>
                <a:latin typeface="Helvetica"/>
                <a:ea typeface="Helvetica"/>
                <a:cs typeface="Helvetica"/>
                <a:sym typeface="Helvetica"/>
              </a:defRPr>
            </a:pPr>
            <a:r>
              <a:rPr dirty="0"/>
              <a:t>In terms of safeguarding, what are the concerns you have? </a:t>
            </a:r>
            <a:endParaRPr lang="en-GB" dirty="0"/>
          </a:p>
          <a:p>
            <a:pPr algn="l" defTabSz="457200">
              <a:defRPr sz="3500" b="1">
                <a:solidFill>
                  <a:srgbClr val="444444"/>
                </a:solidFill>
                <a:latin typeface="Helvetica"/>
                <a:ea typeface="Helvetica"/>
                <a:cs typeface="Helvetica"/>
                <a:sym typeface="Helvetica"/>
              </a:defRPr>
            </a:pPr>
            <a:endParaRPr lang="en-GB" dirty="0"/>
          </a:p>
          <a:p>
            <a:pPr algn="l" defTabSz="457200">
              <a:defRPr sz="3500" b="1">
                <a:solidFill>
                  <a:srgbClr val="444444"/>
                </a:solidFill>
                <a:latin typeface="Helvetica"/>
                <a:ea typeface="Helvetica"/>
                <a:cs typeface="Helvetica"/>
                <a:sym typeface="Helvetica"/>
              </a:defRPr>
            </a:pPr>
            <a:r>
              <a:rPr lang="en-GB" dirty="0"/>
              <a:t>2. </a:t>
            </a:r>
            <a:r>
              <a:rPr dirty="0"/>
              <a:t>Match up </a:t>
            </a:r>
            <a:r>
              <a:rPr lang="en-GB" dirty="0"/>
              <a:t>the statements below with these </a:t>
            </a:r>
            <a:r>
              <a:rPr dirty="0"/>
              <a:t>these possible types of abuse and whether or not they are a current cause for concern.</a:t>
            </a:r>
          </a:p>
          <a:p>
            <a:pPr algn="l" defTabSz="457200">
              <a:defRPr sz="3500">
                <a:solidFill>
                  <a:srgbClr val="444444"/>
                </a:solidFill>
                <a:latin typeface="Helvetica"/>
                <a:ea typeface="Helvetica"/>
                <a:cs typeface="Helvetica"/>
                <a:sym typeface="Helvetica"/>
              </a:defRPr>
            </a:pPr>
            <a:endParaRPr dirty="0"/>
          </a:p>
          <a:p>
            <a:pPr algn="l" defTabSz="457200">
              <a:defRPr sz="3500">
                <a:solidFill>
                  <a:srgbClr val="FF0000"/>
                </a:solidFill>
                <a:latin typeface="Helvetica"/>
                <a:ea typeface="Helvetica"/>
                <a:cs typeface="Helvetica"/>
                <a:sym typeface="Helvetica"/>
              </a:defRPr>
            </a:pPr>
            <a:endParaRPr dirty="0"/>
          </a:p>
          <a:p>
            <a:pPr algn="l" defTabSz="457200">
              <a:defRPr sz="3500">
                <a:solidFill>
                  <a:srgbClr val="FF0000"/>
                </a:solidFill>
                <a:latin typeface="Helvetica"/>
                <a:ea typeface="Helvetica"/>
                <a:cs typeface="Helvetica"/>
                <a:sym typeface="Helvetica"/>
              </a:defRPr>
            </a:pPr>
            <a:endParaRPr dirty="0"/>
          </a:p>
          <a:p>
            <a:pPr algn="l" defTabSz="457200">
              <a:defRPr sz="3500">
                <a:solidFill>
                  <a:srgbClr val="555555"/>
                </a:solidFill>
                <a:latin typeface="Helvetica"/>
                <a:ea typeface="Helvetica"/>
                <a:cs typeface="Helvetica"/>
                <a:sym typeface="Helvetica"/>
              </a:defRPr>
            </a:pPr>
            <a:r>
              <a:rPr lang="en-GB" dirty="0"/>
              <a:t>(a) </a:t>
            </a:r>
            <a:r>
              <a:rPr dirty="0"/>
              <a:t>may be a cause for concern as Jasmine has reported being shouted at by her husband, and unable to sleep.</a:t>
            </a:r>
          </a:p>
          <a:p>
            <a:pPr algn="l" defTabSz="457200">
              <a:defRPr sz="3500">
                <a:solidFill>
                  <a:srgbClr val="555555"/>
                </a:solidFill>
                <a:latin typeface="Helvetica"/>
                <a:ea typeface="Helvetica"/>
                <a:cs typeface="Helvetica"/>
                <a:sym typeface="Helvetica"/>
              </a:defRPr>
            </a:pPr>
            <a:r>
              <a:rPr lang="en-GB" dirty="0"/>
              <a:t>(b) </a:t>
            </a:r>
            <a:r>
              <a:rPr dirty="0"/>
              <a:t>is a cause for concern as Arthur has been deliberately hit on the leg.</a:t>
            </a:r>
          </a:p>
          <a:p>
            <a:pPr algn="l" defTabSz="457200">
              <a:defRPr sz="3500">
                <a:solidFill>
                  <a:srgbClr val="555555"/>
                </a:solidFill>
                <a:latin typeface="Helvetica"/>
                <a:ea typeface="Helvetica"/>
                <a:cs typeface="Helvetica"/>
                <a:sym typeface="Helvetica"/>
              </a:defRPr>
            </a:pPr>
            <a:r>
              <a:rPr lang="en-GB" dirty="0"/>
              <a:t>(c) </a:t>
            </a:r>
            <a:r>
              <a:rPr dirty="0"/>
              <a:t>is not a cause for concern at present.</a:t>
            </a:r>
            <a:endParaRPr dirty="0">
              <a:latin typeface="+mn-lt"/>
              <a:ea typeface="+mn-ea"/>
              <a:cs typeface="+mn-cs"/>
              <a:sym typeface="Helvetica Neue"/>
            </a:endParaRPr>
          </a:p>
          <a:p>
            <a:pPr algn="l" defTabSz="457200">
              <a:defRPr sz="3500">
                <a:solidFill>
                  <a:srgbClr val="444444"/>
                </a:solidFill>
                <a:latin typeface="Helvetica"/>
                <a:ea typeface="Helvetica"/>
                <a:cs typeface="Helvetica"/>
                <a:sym typeface="Helvetica"/>
              </a:defRPr>
            </a:pPr>
            <a:endParaRPr dirty="0">
              <a:latin typeface="+mn-lt"/>
              <a:ea typeface="+mn-ea"/>
              <a:cs typeface="+mn-cs"/>
              <a:sym typeface="Helvetica Neue"/>
            </a:endParaRPr>
          </a:p>
          <a:p>
            <a:pPr marL="330200" indent="-330200" algn="l" defTabSz="457200">
              <a:buSzPct val="123000"/>
              <a:buChar char="•"/>
              <a:defRPr sz="3500">
                <a:solidFill>
                  <a:srgbClr val="444444"/>
                </a:solidFill>
                <a:latin typeface="Helvetica"/>
                <a:ea typeface="Helvetica"/>
                <a:cs typeface="Helvetica"/>
                <a:sym typeface="Helvetica"/>
              </a:defRPr>
            </a:pPr>
            <a:r>
              <a:rPr dirty="0"/>
              <a:t>Neglect…</a:t>
            </a:r>
            <a:endParaRPr dirty="0">
              <a:solidFill>
                <a:srgbClr val="555555"/>
              </a:solidFill>
              <a:latin typeface="+mn-lt"/>
              <a:ea typeface="+mn-ea"/>
              <a:cs typeface="+mn-cs"/>
              <a:sym typeface="Helvetica Neue"/>
            </a:endParaRPr>
          </a:p>
          <a:p>
            <a:pPr marL="330200" indent="-330200" algn="l" defTabSz="457200">
              <a:buSzPct val="123000"/>
              <a:buChar char="•"/>
              <a:defRPr sz="3500">
                <a:solidFill>
                  <a:srgbClr val="444444"/>
                </a:solidFill>
                <a:latin typeface="Helvetica"/>
                <a:ea typeface="Helvetica"/>
                <a:cs typeface="Helvetica"/>
                <a:sym typeface="Helvetica"/>
              </a:defRPr>
            </a:pPr>
            <a:endParaRPr dirty="0">
              <a:solidFill>
                <a:srgbClr val="555555"/>
              </a:solidFill>
              <a:latin typeface="+mn-lt"/>
              <a:ea typeface="+mn-ea"/>
              <a:cs typeface="+mn-cs"/>
              <a:sym typeface="Helvetica Neue"/>
            </a:endParaRPr>
          </a:p>
          <a:p>
            <a:pPr marL="330200" indent="-330200" algn="l" defTabSz="457200">
              <a:buSzPct val="123000"/>
              <a:buChar char="•"/>
              <a:defRPr sz="3500">
                <a:solidFill>
                  <a:srgbClr val="444444"/>
                </a:solidFill>
                <a:latin typeface="Helvetica"/>
                <a:ea typeface="Helvetica"/>
                <a:cs typeface="Helvetica"/>
                <a:sym typeface="Helvetica"/>
              </a:defRPr>
            </a:pPr>
            <a:r>
              <a:rPr dirty="0"/>
              <a:t>Physical abuse…</a:t>
            </a:r>
            <a:endParaRPr dirty="0">
              <a:solidFill>
                <a:srgbClr val="555555"/>
              </a:solidFill>
              <a:latin typeface="+mn-lt"/>
              <a:ea typeface="+mn-ea"/>
              <a:cs typeface="+mn-cs"/>
              <a:sym typeface="Helvetica Neue"/>
            </a:endParaRPr>
          </a:p>
          <a:p>
            <a:pPr marL="330200" indent="-330200" algn="l" defTabSz="457200">
              <a:buSzPct val="123000"/>
              <a:buChar char="•"/>
              <a:defRPr sz="3500">
                <a:solidFill>
                  <a:srgbClr val="444444"/>
                </a:solidFill>
                <a:latin typeface="Helvetica"/>
                <a:ea typeface="Helvetica"/>
                <a:cs typeface="Helvetica"/>
                <a:sym typeface="Helvetica"/>
              </a:defRPr>
            </a:pPr>
            <a:endParaRPr dirty="0">
              <a:solidFill>
                <a:srgbClr val="555555"/>
              </a:solidFill>
              <a:latin typeface="+mn-lt"/>
              <a:ea typeface="+mn-ea"/>
              <a:cs typeface="+mn-cs"/>
              <a:sym typeface="Helvetica Neue"/>
            </a:endParaRPr>
          </a:p>
          <a:p>
            <a:pPr marL="330200" indent="-330200" algn="l" defTabSz="457200">
              <a:buSzPct val="123000"/>
              <a:buChar char="•"/>
              <a:defRPr sz="3500">
                <a:solidFill>
                  <a:srgbClr val="444444"/>
                </a:solidFill>
                <a:latin typeface="Helvetica"/>
                <a:ea typeface="Helvetica"/>
                <a:cs typeface="Helvetica"/>
                <a:sym typeface="Helvetica"/>
              </a:defRPr>
            </a:pPr>
            <a:r>
              <a:rPr dirty="0"/>
              <a:t>Psychological abuse …</a:t>
            </a:r>
          </a:p>
        </p:txBody>
      </p:sp>
      <p:sp>
        <p:nvSpPr>
          <p:cNvPr id="887"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888" name="Rounded Rectangle"/>
          <p:cNvSpPr/>
          <p:nvPr/>
        </p:nvSpPr>
        <p:spPr>
          <a:xfrm>
            <a:off x="-127000" y="13448673"/>
            <a:ext cx="19877911"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889"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890"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91"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892" name="Final assessment - question 3 of 10"/>
          <p:cNvSpPr txBox="1"/>
          <p:nvPr/>
        </p:nvSpPr>
        <p:spPr>
          <a:xfrm>
            <a:off x="149198" y="482006"/>
            <a:ext cx="716062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Final assessment - question 3 of 10</a:t>
            </a:r>
          </a:p>
        </p:txBody>
      </p:sp>
      <p:pic>
        <p:nvPicPr>
          <p:cNvPr id="893" name="logo.jpg" descr="logo.jpg"/>
          <p:cNvPicPr>
            <a:picLocks noChangeAspect="1"/>
          </p:cNvPicPr>
          <p:nvPr/>
        </p:nvPicPr>
        <p:blipFill>
          <a:blip r:embed="rId2"/>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886"/>
                                        </p:tgtEl>
                                        <p:attrNameLst>
                                          <p:attrName>style.visibility</p:attrName>
                                        </p:attrNameLst>
                                      </p:cBhvr>
                                      <p:to>
                                        <p:strVal val="visible"/>
                                      </p:to>
                                    </p:set>
                                    <p:anim calcmode="lin" valueType="num">
                                      <p:cBhvr>
                                        <p:cTn id="7" dur="700" fill="hold"/>
                                        <p:tgtEl>
                                          <p:spTgt spid="886"/>
                                        </p:tgtEl>
                                        <p:attrNameLst>
                                          <p:attrName>ppt_w</p:attrName>
                                        </p:attrNameLst>
                                      </p:cBhvr>
                                      <p:tavLst>
                                        <p:tav tm="0">
                                          <p:val>
                                            <p:fltVal val="0"/>
                                          </p:val>
                                        </p:tav>
                                        <p:tav tm="100000">
                                          <p:val>
                                            <p:strVal val="#ppt_w"/>
                                          </p:val>
                                        </p:tav>
                                      </p:tavLst>
                                    </p:anim>
                                    <p:anim calcmode="lin" valueType="num">
                                      <p:cBhvr>
                                        <p:cTn id="8" dur="700" fill="hold"/>
                                        <p:tgtEl>
                                          <p:spTgt spid="8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 grpId="1"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What are the ideal outcomes for this situation?…"/>
          <p:cNvSpPr txBox="1"/>
          <p:nvPr/>
        </p:nvSpPr>
        <p:spPr>
          <a:xfrm>
            <a:off x="558572" y="2580288"/>
            <a:ext cx="24158360" cy="11138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3500" b="1">
                <a:solidFill>
                  <a:srgbClr val="444444"/>
                </a:solidFill>
                <a:latin typeface="Helvetica"/>
                <a:ea typeface="Helvetica"/>
                <a:cs typeface="Helvetica"/>
                <a:sym typeface="Helvetica"/>
              </a:defRPr>
            </a:pPr>
            <a:r>
              <a:rPr dirty="0"/>
              <a:t>What are the ideal outcomes for this situation?</a:t>
            </a:r>
            <a:br>
              <a:rPr dirty="0"/>
            </a:br>
            <a:endParaRPr dirty="0"/>
          </a:p>
          <a:p>
            <a:pPr algn="l" defTabSz="457200">
              <a:defRPr sz="3500">
                <a:solidFill>
                  <a:srgbClr val="444444"/>
                </a:solidFill>
                <a:latin typeface="Helvetica"/>
                <a:ea typeface="Helvetica"/>
                <a:cs typeface="Helvetica"/>
                <a:sym typeface="Helvetica"/>
              </a:defRPr>
            </a:pPr>
            <a:r>
              <a:rPr dirty="0"/>
              <a:t>Highlight all that apply:</a:t>
            </a:r>
          </a:p>
          <a:p>
            <a:pPr algn="l" defTabSz="457200">
              <a:defRPr sz="3500">
                <a:solidFill>
                  <a:srgbClr val="444444"/>
                </a:solidFill>
              </a:defRPr>
            </a:pPr>
            <a:endParaRPr dirty="0"/>
          </a:p>
          <a:p>
            <a:pPr algn="l" defTabSz="457200">
              <a:defRPr sz="3500">
                <a:solidFill>
                  <a:srgbClr val="000000"/>
                </a:solidFill>
              </a:defRPr>
            </a:pPr>
            <a:endParaRPr dirty="0"/>
          </a:p>
          <a:p>
            <a:pPr marL="342900" indent="-342900" algn="l" defTabSz="457200">
              <a:buSzPct val="123000"/>
              <a:buChar char="•"/>
              <a:defRPr sz="3500">
                <a:solidFill>
                  <a:srgbClr val="444444"/>
                </a:solidFill>
                <a:latin typeface="Helvetica"/>
                <a:ea typeface="Helvetica"/>
                <a:cs typeface="Helvetica"/>
                <a:sym typeface="Helvetica"/>
              </a:defRPr>
            </a:pPr>
            <a:r>
              <a:rPr dirty="0"/>
              <a:t>Punishment for Jasmine’s husband and separation of him from the family. This is the most effective way to deal with such family problems.</a:t>
            </a:r>
          </a:p>
          <a:p>
            <a:pPr marL="342900" indent="-342900" algn="l" defTabSz="457200">
              <a:buSzPct val="123000"/>
              <a:buChar char="•"/>
              <a:defRPr sz="3500">
                <a:solidFill>
                  <a:srgbClr val="444444"/>
                </a:solidFill>
              </a:defRPr>
            </a:pPr>
            <a:endParaRPr dirty="0"/>
          </a:p>
          <a:p>
            <a:pPr marL="342900" indent="-342900" algn="l" defTabSz="457200">
              <a:buSzPct val="123000"/>
              <a:buChar char="•"/>
              <a:defRPr sz="3500">
                <a:solidFill>
                  <a:srgbClr val="000000"/>
                </a:solidFill>
              </a:defRPr>
            </a:pPr>
            <a:endParaRPr dirty="0"/>
          </a:p>
          <a:p>
            <a:pPr marL="342900" indent="-342900" algn="l" defTabSz="457200">
              <a:buSzPct val="123000"/>
              <a:buChar char="•"/>
              <a:defRPr sz="3500">
                <a:solidFill>
                  <a:srgbClr val="444444"/>
                </a:solidFill>
                <a:latin typeface="Helvetica"/>
                <a:ea typeface="Helvetica"/>
                <a:cs typeface="Helvetica"/>
                <a:sym typeface="Helvetica"/>
              </a:defRPr>
            </a:pPr>
            <a:r>
              <a:rPr dirty="0"/>
              <a:t>That you and your friend involve the safeguarding officer as soon as possible.</a:t>
            </a:r>
          </a:p>
          <a:p>
            <a:pPr marL="342900" indent="-342900" algn="l" defTabSz="457200">
              <a:buSzPct val="123000"/>
              <a:buChar char="•"/>
              <a:defRPr sz="3500">
                <a:solidFill>
                  <a:srgbClr val="444444"/>
                </a:solidFill>
              </a:defRPr>
            </a:pPr>
            <a:endParaRPr dirty="0"/>
          </a:p>
          <a:p>
            <a:pPr marL="342900" indent="-342900" algn="l" defTabSz="457200">
              <a:buSzPct val="123000"/>
              <a:buChar char="•"/>
              <a:defRPr sz="3500">
                <a:solidFill>
                  <a:srgbClr val="000000"/>
                </a:solidFill>
              </a:defRPr>
            </a:pPr>
            <a:endParaRPr dirty="0"/>
          </a:p>
          <a:p>
            <a:pPr marL="342900" indent="-342900" algn="l" defTabSz="457200">
              <a:buSzPct val="123000"/>
              <a:buChar char="•"/>
              <a:defRPr sz="3500">
                <a:solidFill>
                  <a:srgbClr val="444444"/>
                </a:solidFill>
                <a:latin typeface="Helvetica"/>
                <a:ea typeface="Helvetica"/>
                <a:cs typeface="Helvetica"/>
                <a:sym typeface="Helvetica"/>
              </a:defRPr>
            </a:pPr>
            <a:r>
              <a:rPr dirty="0"/>
              <a:t>Ensure the safety of Jasmine and Arthur to protect them from harm from potential abuse.</a:t>
            </a:r>
          </a:p>
          <a:p>
            <a:pPr marL="342900" indent="-342900" algn="l" defTabSz="457200">
              <a:buSzPct val="123000"/>
              <a:buChar char="•"/>
              <a:defRPr sz="3500">
                <a:solidFill>
                  <a:srgbClr val="444444"/>
                </a:solidFill>
              </a:defRPr>
            </a:pPr>
            <a:endParaRPr dirty="0"/>
          </a:p>
          <a:p>
            <a:pPr marL="342900" indent="-342900" algn="l" defTabSz="457200">
              <a:buSzPct val="123000"/>
              <a:buChar char="•"/>
              <a:defRPr sz="3500">
                <a:solidFill>
                  <a:srgbClr val="000000"/>
                </a:solidFill>
              </a:defRPr>
            </a:pPr>
            <a:endParaRPr dirty="0"/>
          </a:p>
          <a:p>
            <a:pPr marL="342900" indent="-342900" algn="l" defTabSz="457200">
              <a:buSzPct val="123000"/>
              <a:buChar char="•"/>
              <a:defRPr sz="3500">
                <a:solidFill>
                  <a:srgbClr val="444444"/>
                </a:solidFill>
                <a:latin typeface="Helvetica"/>
                <a:ea typeface="Helvetica"/>
                <a:cs typeface="Helvetica"/>
                <a:sym typeface="Helvetica"/>
              </a:defRPr>
            </a:pPr>
            <a:r>
              <a:rPr dirty="0"/>
              <a:t>For the whole family to find security, support and stability through their connection to the church.</a:t>
            </a:r>
          </a:p>
          <a:p>
            <a:pPr marL="342900" indent="-342900" algn="l" defTabSz="457200">
              <a:buSzPct val="123000"/>
              <a:buChar char="•"/>
              <a:defRPr sz="3500">
                <a:solidFill>
                  <a:srgbClr val="444444"/>
                </a:solidFill>
              </a:defRPr>
            </a:pPr>
            <a:endParaRPr dirty="0"/>
          </a:p>
          <a:p>
            <a:pPr marL="342900" indent="-342900" algn="l" defTabSz="457200">
              <a:buSzPct val="123000"/>
              <a:buChar char="•"/>
              <a:defRPr sz="3500">
                <a:solidFill>
                  <a:srgbClr val="000000"/>
                </a:solidFill>
              </a:defRPr>
            </a:pPr>
            <a:endParaRPr dirty="0"/>
          </a:p>
          <a:p>
            <a:pPr marL="342900" indent="-342900" algn="l" defTabSz="457200">
              <a:buSzPct val="123000"/>
              <a:buChar char="•"/>
              <a:defRPr sz="3500">
                <a:solidFill>
                  <a:srgbClr val="444444"/>
                </a:solidFill>
                <a:latin typeface="Helvetica"/>
                <a:ea typeface="Helvetica"/>
                <a:cs typeface="Helvetica"/>
                <a:sym typeface="Helvetica"/>
              </a:defRPr>
            </a:pPr>
            <a:r>
              <a:rPr dirty="0"/>
              <a:t>If the right support is in place, we should give an opportunity for repentance and reconciliation.</a:t>
            </a:r>
          </a:p>
          <a:p>
            <a:pPr algn="l" defTabSz="457200">
              <a:defRPr sz="3500">
                <a:solidFill>
                  <a:srgbClr val="444444"/>
                </a:solidFill>
              </a:defRPr>
            </a:pPr>
            <a:endParaRPr dirty="0"/>
          </a:p>
        </p:txBody>
      </p:sp>
      <p:sp>
        <p:nvSpPr>
          <p:cNvPr id="896"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897" name="Rounded Rectangle"/>
          <p:cNvSpPr/>
          <p:nvPr/>
        </p:nvSpPr>
        <p:spPr>
          <a:xfrm>
            <a:off x="-127000" y="13448673"/>
            <a:ext cx="20357218"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898"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899"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00"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901" name="Final assessment - question 4 of 10"/>
          <p:cNvSpPr txBox="1"/>
          <p:nvPr/>
        </p:nvSpPr>
        <p:spPr>
          <a:xfrm>
            <a:off x="149198" y="482006"/>
            <a:ext cx="716062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Final assessment - question 4 of 10</a:t>
            </a:r>
          </a:p>
        </p:txBody>
      </p:sp>
      <p:pic>
        <p:nvPicPr>
          <p:cNvPr id="902" name="logo.jpg" descr="logo.jpg"/>
          <p:cNvPicPr>
            <a:picLocks noChangeAspect="1"/>
          </p:cNvPicPr>
          <p:nvPr/>
        </p:nvPicPr>
        <p:blipFill>
          <a:blip r:embed="rId2"/>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895"/>
                                        </p:tgtEl>
                                        <p:attrNameLst>
                                          <p:attrName>style.visibility</p:attrName>
                                        </p:attrNameLst>
                                      </p:cBhvr>
                                      <p:to>
                                        <p:strVal val="visible"/>
                                      </p:to>
                                    </p:set>
                                    <p:anim calcmode="lin" valueType="num">
                                      <p:cBhvr>
                                        <p:cTn id="7" dur="700" fill="hold"/>
                                        <p:tgtEl>
                                          <p:spTgt spid="895"/>
                                        </p:tgtEl>
                                        <p:attrNameLst>
                                          <p:attrName>ppt_w</p:attrName>
                                        </p:attrNameLst>
                                      </p:cBhvr>
                                      <p:tavLst>
                                        <p:tav tm="0">
                                          <p:val>
                                            <p:fltVal val="0"/>
                                          </p:val>
                                        </p:tav>
                                        <p:tav tm="100000">
                                          <p:val>
                                            <p:strVal val="#ppt_w"/>
                                          </p:val>
                                        </p:tav>
                                      </p:tavLst>
                                    </p:anim>
                                    <p:anim calcmode="lin" valueType="num">
                                      <p:cBhvr>
                                        <p:cTn id="8" dur="700" fill="hold"/>
                                        <p:tgtEl>
                                          <p:spTgt spid="8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5" grpId="1"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How might the actions selected on the previous page be brought about?…"/>
          <p:cNvSpPr txBox="1"/>
          <p:nvPr/>
        </p:nvSpPr>
        <p:spPr>
          <a:xfrm>
            <a:off x="485891" y="2637629"/>
            <a:ext cx="23412219" cy="10134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3500" b="1">
                <a:solidFill>
                  <a:srgbClr val="444444"/>
                </a:solidFill>
                <a:latin typeface="Helvetica"/>
                <a:ea typeface="Helvetica"/>
                <a:cs typeface="Helvetica"/>
                <a:sym typeface="Helvetica"/>
              </a:defRPr>
            </a:pPr>
            <a:r>
              <a:rPr dirty="0"/>
              <a:t>How might the actions selected on the previous page be brought about? </a:t>
            </a:r>
          </a:p>
          <a:p>
            <a:pPr algn="l" defTabSz="457200">
              <a:defRPr sz="3500" b="1">
                <a:solidFill>
                  <a:srgbClr val="444444"/>
                </a:solidFill>
                <a:latin typeface="Helvetica"/>
                <a:ea typeface="Helvetica"/>
                <a:cs typeface="Helvetica"/>
                <a:sym typeface="Helvetica"/>
              </a:defRPr>
            </a:pPr>
            <a:r>
              <a:rPr dirty="0"/>
              <a:t>Think about how you could realistically respond and what would be best for everybody involved. </a:t>
            </a:r>
          </a:p>
          <a:p>
            <a:pPr algn="l" defTabSz="457200">
              <a:defRPr sz="3500">
                <a:solidFill>
                  <a:srgbClr val="444444"/>
                </a:solidFill>
                <a:latin typeface="Helvetica"/>
                <a:ea typeface="Helvetica"/>
                <a:cs typeface="Helvetica"/>
                <a:sym typeface="Helvetica"/>
              </a:defRPr>
            </a:pPr>
            <a:endParaRPr dirty="0"/>
          </a:p>
          <a:p>
            <a:pPr algn="l" defTabSz="457200">
              <a:defRPr sz="3500">
                <a:solidFill>
                  <a:srgbClr val="444444"/>
                </a:solidFill>
                <a:latin typeface="Helvetica"/>
                <a:ea typeface="Helvetica"/>
                <a:cs typeface="Helvetica"/>
                <a:sym typeface="Helvetica"/>
              </a:defRPr>
            </a:pPr>
            <a:r>
              <a:rPr dirty="0">
                <a:solidFill>
                  <a:srgbClr val="FF0000"/>
                </a:solidFill>
              </a:rPr>
              <a:t>SELECT 2</a:t>
            </a:r>
            <a:r>
              <a:rPr dirty="0"/>
              <a:t> from the responses below:</a:t>
            </a:r>
          </a:p>
          <a:p>
            <a:pPr algn="l" defTabSz="457200">
              <a:defRPr sz="3500">
                <a:solidFill>
                  <a:srgbClr val="444444"/>
                </a:solidFill>
              </a:defRPr>
            </a:pPr>
            <a:endParaRPr dirty="0"/>
          </a:p>
          <a:p>
            <a:pPr marL="368299" indent="-368299" algn="l" defTabSz="457200">
              <a:buSzPct val="40000"/>
              <a:buBlip>
                <a:blip r:embed="rId2"/>
              </a:buBlip>
              <a:defRPr sz="3500">
                <a:solidFill>
                  <a:srgbClr val="000000"/>
                </a:solidFill>
              </a:defRPr>
            </a:pPr>
            <a:endParaRPr dirty="0"/>
          </a:p>
          <a:p>
            <a:pPr marL="368299" indent="-368299" algn="l" defTabSz="457200">
              <a:buSzPct val="40000"/>
              <a:buBlip>
                <a:blip r:embed="rId2"/>
              </a:buBlip>
              <a:defRPr sz="3500">
                <a:solidFill>
                  <a:srgbClr val="444444"/>
                </a:solidFill>
                <a:latin typeface="Helvetica"/>
                <a:ea typeface="Helvetica"/>
                <a:cs typeface="Helvetica"/>
                <a:sym typeface="Helvetica"/>
              </a:defRPr>
            </a:pPr>
            <a:r>
              <a:rPr dirty="0"/>
              <a:t>Deciding not to take this any further to avoid serious negative implications for Jasmine or her husband, and the alienation of their family from the church.</a:t>
            </a:r>
          </a:p>
          <a:p>
            <a:pPr marL="368299" indent="-368299" algn="l" defTabSz="457200">
              <a:buSzPct val="40000"/>
              <a:buBlip>
                <a:blip r:embed="rId2"/>
              </a:buBlip>
              <a:defRPr sz="3500">
                <a:solidFill>
                  <a:srgbClr val="444444"/>
                </a:solidFill>
              </a:defRPr>
            </a:pPr>
            <a:endParaRPr dirty="0"/>
          </a:p>
          <a:p>
            <a:pPr marL="368299" indent="-368299" algn="l" defTabSz="457200">
              <a:buSzPct val="40000"/>
              <a:buBlip>
                <a:blip r:embed="rId2"/>
              </a:buBlip>
              <a:defRPr sz="3500">
                <a:solidFill>
                  <a:srgbClr val="000000"/>
                </a:solidFill>
              </a:defRPr>
            </a:pPr>
            <a:endParaRPr dirty="0"/>
          </a:p>
          <a:p>
            <a:pPr marL="368299" indent="-368299" algn="l" defTabSz="457200">
              <a:buSzPct val="40000"/>
              <a:buBlip>
                <a:blip r:embed="rId2"/>
              </a:buBlip>
              <a:defRPr sz="3500">
                <a:solidFill>
                  <a:srgbClr val="444444"/>
                </a:solidFill>
                <a:latin typeface="Helvetica"/>
                <a:ea typeface="Helvetica"/>
                <a:cs typeface="Helvetica"/>
                <a:sym typeface="Helvetica"/>
              </a:defRPr>
            </a:pPr>
            <a:r>
              <a:rPr dirty="0"/>
              <a:t>Reporting to the Safeguarding Officer, whose job it is to handle situations like this and who is in the best position to decide the best course of action.</a:t>
            </a:r>
          </a:p>
          <a:p>
            <a:pPr marL="368299" indent="-368299" algn="l" defTabSz="457200">
              <a:buSzPct val="40000"/>
              <a:buBlip>
                <a:blip r:embed="rId2"/>
              </a:buBlip>
              <a:defRPr sz="3500">
                <a:solidFill>
                  <a:srgbClr val="444444"/>
                </a:solidFill>
              </a:defRPr>
            </a:pPr>
            <a:endParaRPr dirty="0"/>
          </a:p>
          <a:p>
            <a:pPr marL="368299" indent="-368299" algn="l" defTabSz="457200">
              <a:buSzPct val="40000"/>
              <a:buBlip>
                <a:blip r:embed="rId2"/>
              </a:buBlip>
              <a:defRPr sz="3500">
                <a:solidFill>
                  <a:srgbClr val="000000"/>
                </a:solidFill>
              </a:defRPr>
            </a:pPr>
            <a:endParaRPr dirty="0"/>
          </a:p>
          <a:p>
            <a:pPr marL="368299" indent="-368299" algn="l" defTabSz="457200">
              <a:buSzPct val="40000"/>
              <a:buBlip>
                <a:blip r:embed="rId2"/>
              </a:buBlip>
              <a:defRPr sz="3500">
                <a:solidFill>
                  <a:srgbClr val="444444"/>
                </a:solidFill>
                <a:latin typeface="Helvetica"/>
                <a:ea typeface="Helvetica"/>
                <a:cs typeface="Helvetica"/>
                <a:sym typeface="Helvetica"/>
              </a:defRPr>
            </a:pPr>
            <a:r>
              <a:rPr dirty="0"/>
              <a:t>Paying a visit to Jasmine and Arthur whilst the husband is home, and observing them in order to assess how serious this really is.</a:t>
            </a:r>
          </a:p>
          <a:p>
            <a:pPr marL="368299" indent="-368299" algn="l" defTabSz="457200">
              <a:buSzPct val="40000"/>
              <a:buBlip>
                <a:blip r:embed="rId2"/>
              </a:buBlip>
              <a:defRPr sz="3500">
                <a:solidFill>
                  <a:srgbClr val="444444"/>
                </a:solidFill>
              </a:defRPr>
            </a:pPr>
            <a:endParaRPr dirty="0"/>
          </a:p>
          <a:p>
            <a:pPr marL="368299" indent="-368299" algn="l" defTabSz="457200">
              <a:buSzPct val="40000"/>
              <a:buBlip>
                <a:blip r:embed="rId2"/>
              </a:buBlip>
              <a:defRPr sz="3500">
                <a:solidFill>
                  <a:srgbClr val="000000"/>
                </a:solidFill>
              </a:defRPr>
            </a:pPr>
            <a:endParaRPr dirty="0"/>
          </a:p>
          <a:p>
            <a:pPr marL="368299" indent="-368299" algn="l" defTabSz="457200">
              <a:buSzPct val="40000"/>
              <a:buBlip>
                <a:blip r:embed="rId2"/>
              </a:buBlip>
              <a:defRPr sz="3500">
                <a:solidFill>
                  <a:srgbClr val="444444"/>
                </a:solidFill>
                <a:latin typeface="Helvetica"/>
                <a:ea typeface="Helvetica"/>
                <a:cs typeface="Helvetica"/>
                <a:sym typeface="Helvetica"/>
              </a:defRPr>
            </a:pPr>
            <a:r>
              <a:rPr dirty="0"/>
              <a:t>Ensuring that both Jasmine and Arthur are able to keep coming to church, and maintain ongoing contact with them.</a:t>
            </a:r>
          </a:p>
        </p:txBody>
      </p:sp>
      <p:sp>
        <p:nvSpPr>
          <p:cNvPr id="905"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906" name="Rounded Rectangle"/>
          <p:cNvSpPr/>
          <p:nvPr/>
        </p:nvSpPr>
        <p:spPr>
          <a:xfrm>
            <a:off x="-127000" y="13448673"/>
            <a:ext cx="20840288"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907"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908"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09"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910" name="Final assessment - question 5 of 10"/>
          <p:cNvSpPr txBox="1"/>
          <p:nvPr/>
        </p:nvSpPr>
        <p:spPr>
          <a:xfrm>
            <a:off x="149198" y="482006"/>
            <a:ext cx="716062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Final assessment - question 5 of 10</a:t>
            </a:r>
          </a:p>
        </p:txBody>
      </p:sp>
      <p:pic>
        <p:nvPicPr>
          <p:cNvPr id="911"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904"/>
                                        </p:tgtEl>
                                        <p:attrNameLst>
                                          <p:attrName>style.visibility</p:attrName>
                                        </p:attrNameLst>
                                      </p:cBhvr>
                                      <p:to>
                                        <p:strVal val="visible"/>
                                      </p:to>
                                    </p:set>
                                    <p:anim calcmode="lin" valueType="num">
                                      <p:cBhvr>
                                        <p:cTn id="7" dur="700" fill="hold"/>
                                        <p:tgtEl>
                                          <p:spTgt spid="904"/>
                                        </p:tgtEl>
                                        <p:attrNameLst>
                                          <p:attrName>ppt_w</p:attrName>
                                        </p:attrNameLst>
                                      </p:cBhvr>
                                      <p:tavLst>
                                        <p:tav tm="0">
                                          <p:val>
                                            <p:fltVal val="0"/>
                                          </p:val>
                                        </p:tav>
                                        <p:tav tm="100000">
                                          <p:val>
                                            <p:strVal val="#ppt_w"/>
                                          </p:val>
                                        </p:tav>
                                      </p:tavLst>
                                    </p:anim>
                                    <p:anim calcmode="lin" valueType="num">
                                      <p:cBhvr>
                                        <p:cTn id="8" dur="700" fill="hold"/>
                                        <p:tgtEl>
                                          <p:spTgt spid="9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Your friend also mentions that they have already spoken to the Children and Families Minister some months ago about a similar situation regarding Jasmine and Arthur. They advised your friend that Jasmine should forgive her husband and move on. They state"/>
          <p:cNvSpPr txBox="1"/>
          <p:nvPr/>
        </p:nvSpPr>
        <p:spPr>
          <a:xfrm>
            <a:off x="383242" y="2542879"/>
            <a:ext cx="23617516" cy="1017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3000" b="1">
                <a:solidFill>
                  <a:srgbClr val="444444"/>
                </a:solidFill>
                <a:latin typeface="Helvetica"/>
                <a:ea typeface="Helvetica"/>
                <a:cs typeface="Helvetica"/>
                <a:sym typeface="Helvetica"/>
              </a:defRPr>
            </a:pPr>
            <a:r>
              <a:rPr dirty="0"/>
              <a:t>Your friend also mentions that they have already spoken to the Children and Families Minister some months ago about a similar situation regarding Jasmine and Arthur. They advised your friend that Jasmine should forgive her husband and move on. They stated that there was nothing more to be done from their perspective and that we shouldn’t get involved in other people’s business.</a:t>
            </a:r>
          </a:p>
          <a:p>
            <a:pPr algn="l" defTabSz="457200">
              <a:defRPr sz="3000" b="1">
                <a:solidFill>
                  <a:srgbClr val="444444"/>
                </a:solidFill>
                <a:latin typeface="Helvetica"/>
                <a:ea typeface="Helvetica"/>
                <a:cs typeface="Helvetica"/>
                <a:sym typeface="Helvetica"/>
              </a:defRPr>
            </a:pPr>
            <a:br>
              <a:rPr dirty="0"/>
            </a:br>
            <a:r>
              <a:rPr dirty="0"/>
              <a:t>What are your thoughts about this? (Select two):</a:t>
            </a:r>
          </a:p>
          <a:p>
            <a:pPr marL="381000" indent="-381000" algn="l" defTabSz="457200">
              <a:buSzPct val="40000"/>
              <a:buBlip>
                <a:blip r:embed="rId2"/>
              </a:buBlip>
              <a:defRPr sz="3000" b="1">
                <a:solidFill>
                  <a:srgbClr val="444444"/>
                </a:solidFill>
              </a:defRPr>
            </a:pPr>
            <a:endParaRPr dirty="0"/>
          </a:p>
          <a:p>
            <a:pPr marL="381000" indent="-381000" algn="l" defTabSz="457200">
              <a:buSzPct val="40000"/>
              <a:buBlip>
                <a:blip r:embed="rId2"/>
              </a:buBlip>
              <a:defRPr sz="3000">
                <a:solidFill>
                  <a:srgbClr val="000000"/>
                </a:solidFill>
              </a:defRPr>
            </a:pPr>
            <a:endParaRPr dirty="0"/>
          </a:p>
          <a:p>
            <a:pPr marL="381000" indent="-381000" algn="l" defTabSz="457200">
              <a:buSzPct val="40000"/>
              <a:buBlip>
                <a:blip r:embed="rId2"/>
              </a:buBlip>
              <a:defRPr sz="3000">
                <a:solidFill>
                  <a:srgbClr val="444444"/>
                </a:solidFill>
                <a:latin typeface="Helvetica"/>
                <a:ea typeface="Helvetica"/>
                <a:cs typeface="Helvetica"/>
                <a:sym typeface="Helvetica"/>
              </a:defRPr>
            </a:pPr>
            <a:r>
              <a:rPr dirty="0"/>
              <a:t>We should submit to the authority of those whom God has appointed as leaders in the church, and their wider experience (</a:t>
            </a:r>
            <a:r>
              <a:rPr dirty="0" err="1"/>
              <a:t>eg</a:t>
            </a:r>
            <a:r>
              <a:rPr dirty="0"/>
              <a:t> Hebrews 13:17). Therefore, we should not take this matter any further.</a:t>
            </a:r>
          </a:p>
          <a:p>
            <a:pPr marL="381000" indent="-381000" algn="l" defTabSz="457200">
              <a:buSzPct val="40000"/>
              <a:buBlip>
                <a:blip r:embed="rId2"/>
              </a:buBlip>
              <a:defRPr sz="3000">
                <a:solidFill>
                  <a:srgbClr val="444444"/>
                </a:solidFill>
              </a:defRPr>
            </a:pPr>
            <a:endParaRPr dirty="0"/>
          </a:p>
          <a:p>
            <a:pPr marL="381000" indent="-381000" algn="l" defTabSz="457200">
              <a:buSzPct val="40000"/>
              <a:buBlip>
                <a:blip r:embed="rId2"/>
              </a:buBlip>
              <a:defRPr sz="3000">
                <a:solidFill>
                  <a:srgbClr val="000000"/>
                </a:solidFill>
              </a:defRPr>
            </a:pPr>
            <a:endParaRPr dirty="0"/>
          </a:p>
          <a:p>
            <a:pPr marL="381000" indent="-381000" algn="l" defTabSz="457200">
              <a:buSzPct val="40000"/>
              <a:buBlip>
                <a:blip r:embed="rId2"/>
              </a:buBlip>
              <a:defRPr sz="3000">
                <a:solidFill>
                  <a:srgbClr val="444444"/>
                </a:solidFill>
                <a:latin typeface="Helvetica"/>
                <a:ea typeface="Helvetica"/>
                <a:cs typeface="Helvetica"/>
                <a:sym typeface="Helvetica"/>
              </a:defRPr>
            </a:pPr>
            <a:r>
              <a:rPr dirty="0"/>
              <a:t>I would consider going back with my friend to see the Children and Families minister in order to challenge their views and find an agreed way forward.</a:t>
            </a:r>
          </a:p>
          <a:p>
            <a:pPr marL="381000" indent="-381000" algn="l" defTabSz="457200">
              <a:buSzPct val="40000"/>
              <a:buBlip>
                <a:blip r:embed="rId2"/>
              </a:buBlip>
              <a:defRPr sz="3000">
                <a:solidFill>
                  <a:srgbClr val="444444"/>
                </a:solidFill>
              </a:defRPr>
            </a:pPr>
            <a:endParaRPr dirty="0"/>
          </a:p>
          <a:p>
            <a:pPr marL="381000" indent="-381000" algn="l" defTabSz="457200">
              <a:buSzPct val="40000"/>
              <a:buBlip>
                <a:blip r:embed="rId2"/>
              </a:buBlip>
              <a:defRPr sz="3000">
                <a:solidFill>
                  <a:srgbClr val="000000"/>
                </a:solidFill>
              </a:defRPr>
            </a:pPr>
            <a:endParaRPr dirty="0"/>
          </a:p>
          <a:p>
            <a:pPr marL="381000" indent="-381000" algn="l" defTabSz="457200">
              <a:buSzPct val="40000"/>
              <a:buBlip>
                <a:blip r:embed="rId2"/>
              </a:buBlip>
              <a:defRPr sz="3000">
                <a:solidFill>
                  <a:srgbClr val="444444"/>
                </a:solidFill>
                <a:latin typeface="Helvetica"/>
                <a:ea typeface="Helvetica"/>
                <a:cs typeface="Helvetica"/>
                <a:sym typeface="Helvetica"/>
              </a:defRPr>
            </a:pPr>
            <a:r>
              <a:rPr dirty="0"/>
              <a:t>I would ask my friend if they kept a record of what led them to speak with the Children and Families Minister, as this could be helpful to show how long this may have been going on for.</a:t>
            </a:r>
          </a:p>
          <a:p>
            <a:pPr marL="381000" indent="-381000" algn="l" defTabSz="457200">
              <a:buSzPct val="40000"/>
              <a:buBlip>
                <a:blip r:embed="rId2"/>
              </a:buBlip>
              <a:defRPr sz="3000">
                <a:solidFill>
                  <a:srgbClr val="444444"/>
                </a:solidFill>
              </a:defRPr>
            </a:pPr>
            <a:endParaRPr dirty="0"/>
          </a:p>
          <a:p>
            <a:pPr marL="381000" indent="-381000" algn="l" defTabSz="457200">
              <a:buSzPct val="40000"/>
              <a:buBlip>
                <a:blip r:embed="rId2"/>
              </a:buBlip>
              <a:defRPr sz="3000">
                <a:solidFill>
                  <a:srgbClr val="000000"/>
                </a:solidFill>
              </a:defRPr>
            </a:pPr>
            <a:endParaRPr dirty="0"/>
          </a:p>
          <a:p>
            <a:pPr marL="381000" indent="-381000" algn="l" defTabSz="457200">
              <a:buSzPct val="40000"/>
              <a:buBlip>
                <a:blip r:embed="rId2"/>
              </a:buBlip>
              <a:defRPr sz="3000">
                <a:solidFill>
                  <a:srgbClr val="444444"/>
                </a:solidFill>
                <a:latin typeface="Helvetica"/>
                <a:ea typeface="Helvetica"/>
                <a:cs typeface="Helvetica"/>
                <a:sym typeface="Helvetica"/>
              </a:defRPr>
            </a:pPr>
            <a:r>
              <a:rPr dirty="0"/>
              <a:t>Whilst I think forgiveness and reconciliation are good things, we also need to act to protect those who are suffering and prevent potential abuse from continuing (</a:t>
            </a:r>
            <a:r>
              <a:rPr dirty="0" err="1"/>
              <a:t>eg</a:t>
            </a:r>
            <a:r>
              <a:rPr dirty="0"/>
              <a:t> Psalm 12).</a:t>
            </a:r>
          </a:p>
        </p:txBody>
      </p:sp>
      <p:sp>
        <p:nvSpPr>
          <p:cNvPr id="914"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915" name="Rounded Rectangle"/>
          <p:cNvSpPr/>
          <p:nvPr/>
        </p:nvSpPr>
        <p:spPr>
          <a:xfrm>
            <a:off x="-127000" y="13448673"/>
            <a:ext cx="21324886"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916"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917"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18"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919" name="Final assessment - question 6 of 10"/>
          <p:cNvSpPr txBox="1"/>
          <p:nvPr/>
        </p:nvSpPr>
        <p:spPr>
          <a:xfrm>
            <a:off x="149198" y="482006"/>
            <a:ext cx="716062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Final assessment - question 6 of 10</a:t>
            </a:r>
          </a:p>
        </p:txBody>
      </p:sp>
      <p:pic>
        <p:nvPicPr>
          <p:cNvPr id="920"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913"/>
                                        </p:tgtEl>
                                        <p:attrNameLst>
                                          <p:attrName>style.visibility</p:attrName>
                                        </p:attrNameLst>
                                      </p:cBhvr>
                                      <p:to>
                                        <p:strVal val="visible"/>
                                      </p:to>
                                    </p:set>
                                    <p:anim calcmode="lin" valueType="num">
                                      <p:cBhvr>
                                        <p:cTn id="7" dur="700" fill="hold"/>
                                        <p:tgtEl>
                                          <p:spTgt spid="913"/>
                                        </p:tgtEl>
                                        <p:attrNameLst>
                                          <p:attrName>ppt_w</p:attrName>
                                        </p:attrNameLst>
                                      </p:cBhvr>
                                      <p:tavLst>
                                        <p:tav tm="0">
                                          <p:val>
                                            <p:fltVal val="0"/>
                                          </p:val>
                                        </p:tav>
                                        <p:tav tm="100000">
                                          <p:val>
                                            <p:strVal val="#ppt_w"/>
                                          </p:val>
                                        </p:tav>
                                      </p:tavLst>
                                    </p:anim>
                                    <p:anim calcmode="lin" valueType="num">
                                      <p:cBhvr>
                                        <p:cTn id="8" dur="700" fill="hold"/>
                                        <p:tgtEl>
                                          <p:spTgt spid="9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 grpId="1"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 name="Your friend states that they don’t know what they should do next, and asks you for advice.…"/>
          <p:cNvSpPr txBox="1"/>
          <p:nvPr/>
        </p:nvSpPr>
        <p:spPr>
          <a:xfrm>
            <a:off x="446377" y="2725463"/>
            <a:ext cx="21380366" cy="10134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3500" b="1">
                <a:solidFill>
                  <a:srgbClr val="444444"/>
                </a:solidFill>
                <a:latin typeface="Helvetica"/>
                <a:ea typeface="Helvetica"/>
                <a:cs typeface="Helvetica"/>
                <a:sym typeface="Helvetica"/>
              </a:defRPr>
            </a:pPr>
            <a:r>
              <a:rPr dirty="0"/>
              <a:t>Your friend states that they don’t know what they should do next and asks you for advice.</a:t>
            </a:r>
          </a:p>
          <a:p>
            <a:pPr algn="l" defTabSz="457200">
              <a:defRPr sz="3500" b="1">
                <a:solidFill>
                  <a:srgbClr val="444444"/>
                </a:solidFill>
                <a:latin typeface="Helvetica"/>
                <a:ea typeface="Helvetica"/>
                <a:cs typeface="Helvetica"/>
                <a:sym typeface="Helvetica"/>
              </a:defRPr>
            </a:pPr>
            <a:r>
              <a:rPr dirty="0"/>
              <a:t>Thinking carefully about all that’s been covered in this course, what would you advise them to do? </a:t>
            </a:r>
          </a:p>
          <a:p>
            <a:pPr algn="l" defTabSz="457200">
              <a:defRPr sz="3500">
                <a:solidFill>
                  <a:srgbClr val="FF0000"/>
                </a:solidFill>
                <a:latin typeface="Helvetica"/>
                <a:ea typeface="Helvetica"/>
                <a:cs typeface="Helvetica"/>
                <a:sym typeface="Helvetica"/>
              </a:defRPr>
            </a:pPr>
            <a:r>
              <a:rPr dirty="0"/>
              <a:t>Select 2 from the following:</a:t>
            </a:r>
          </a:p>
          <a:p>
            <a:pPr algn="l" defTabSz="457200">
              <a:defRPr sz="3500">
                <a:solidFill>
                  <a:srgbClr val="444444"/>
                </a:solidFill>
              </a:defRPr>
            </a:pPr>
            <a:endParaRPr dirty="0"/>
          </a:p>
          <a:p>
            <a:pPr algn="l" defTabSz="457200">
              <a:defRPr sz="3500">
                <a:solidFill>
                  <a:srgbClr val="000000"/>
                </a:solidFill>
              </a:defRPr>
            </a:pPr>
            <a:endParaRPr dirty="0"/>
          </a:p>
          <a:p>
            <a:pPr marL="368299" indent="-368299" algn="l" defTabSz="457200">
              <a:buSzPct val="40000"/>
              <a:buBlip>
                <a:blip r:embed="rId2"/>
              </a:buBlip>
              <a:defRPr sz="3500">
                <a:solidFill>
                  <a:srgbClr val="444444"/>
                </a:solidFill>
                <a:latin typeface="Helvetica"/>
                <a:ea typeface="Helvetica"/>
                <a:cs typeface="Helvetica"/>
                <a:sym typeface="Helvetica"/>
              </a:defRPr>
            </a:pPr>
            <a:r>
              <a:rPr dirty="0"/>
              <a:t>Your friend should be sure to find some hard evidence to back up the claims being made.</a:t>
            </a:r>
          </a:p>
          <a:p>
            <a:pPr marL="368299" indent="-368299" algn="l" defTabSz="457200">
              <a:buSzPct val="40000"/>
              <a:buBlip>
                <a:blip r:embed="rId2"/>
              </a:buBlip>
              <a:defRPr sz="3500">
                <a:solidFill>
                  <a:srgbClr val="444444"/>
                </a:solidFill>
              </a:defRPr>
            </a:pPr>
            <a:endParaRPr dirty="0"/>
          </a:p>
          <a:p>
            <a:pPr marL="368299" indent="-368299" algn="l" defTabSz="457200">
              <a:buSzPct val="40000"/>
              <a:buBlip>
                <a:blip r:embed="rId2"/>
              </a:buBlip>
              <a:defRPr sz="3500">
                <a:solidFill>
                  <a:srgbClr val="000000"/>
                </a:solidFill>
              </a:defRPr>
            </a:pPr>
            <a:endParaRPr dirty="0"/>
          </a:p>
          <a:p>
            <a:pPr marL="368299" indent="-368299" algn="l" defTabSz="457200">
              <a:buSzPct val="40000"/>
              <a:buBlip>
                <a:blip r:embed="rId2"/>
              </a:buBlip>
              <a:defRPr sz="3500">
                <a:solidFill>
                  <a:srgbClr val="444444"/>
                </a:solidFill>
                <a:latin typeface="Helvetica"/>
                <a:ea typeface="Helvetica"/>
                <a:cs typeface="Helvetica"/>
                <a:sym typeface="Helvetica"/>
              </a:defRPr>
            </a:pPr>
            <a:r>
              <a:rPr dirty="0"/>
              <a:t>I advise my friend should maintain contact with Jasmine and support her as needed, but not actively investigate or ask leading questions.</a:t>
            </a:r>
          </a:p>
          <a:p>
            <a:pPr marL="368299" indent="-368299" algn="l" defTabSz="457200">
              <a:buSzPct val="40000"/>
              <a:buBlip>
                <a:blip r:embed="rId2"/>
              </a:buBlip>
              <a:defRPr sz="3500">
                <a:solidFill>
                  <a:srgbClr val="444444"/>
                </a:solidFill>
              </a:defRPr>
            </a:pPr>
            <a:endParaRPr dirty="0"/>
          </a:p>
          <a:p>
            <a:pPr marL="368299" indent="-368299" algn="l" defTabSz="457200">
              <a:buSzPct val="40000"/>
              <a:buBlip>
                <a:blip r:embed="rId2"/>
              </a:buBlip>
              <a:defRPr sz="3500">
                <a:solidFill>
                  <a:srgbClr val="000000"/>
                </a:solidFill>
              </a:defRPr>
            </a:pPr>
            <a:endParaRPr dirty="0"/>
          </a:p>
          <a:p>
            <a:pPr marL="368299" indent="-368299" algn="l" defTabSz="457200">
              <a:buSzPct val="40000"/>
              <a:buBlip>
                <a:blip r:embed="rId2"/>
              </a:buBlip>
              <a:defRPr sz="3500">
                <a:solidFill>
                  <a:srgbClr val="444444"/>
                </a:solidFill>
                <a:latin typeface="Helvetica"/>
                <a:ea typeface="Helvetica"/>
                <a:cs typeface="Helvetica"/>
                <a:sym typeface="Helvetica"/>
              </a:defRPr>
            </a:pPr>
            <a:r>
              <a:rPr dirty="0"/>
              <a:t>I advise that they should not share this information with anyone else, but make a record of their conversation with Jasmine and speak with the safeguarding office as soon as possible.</a:t>
            </a:r>
          </a:p>
          <a:p>
            <a:pPr marL="368299" indent="-368299" algn="l" defTabSz="457200">
              <a:buSzPct val="40000"/>
              <a:buBlip>
                <a:blip r:embed="rId2"/>
              </a:buBlip>
              <a:defRPr sz="3500">
                <a:solidFill>
                  <a:srgbClr val="444444"/>
                </a:solidFill>
              </a:defRPr>
            </a:pPr>
            <a:endParaRPr dirty="0"/>
          </a:p>
          <a:p>
            <a:pPr marL="368299" indent="-368299" algn="l" defTabSz="457200">
              <a:buSzPct val="40000"/>
              <a:buBlip>
                <a:blip r:embed="rId2"/>
              </a:buBlip>
              <a:defRPr sz="3500">
                <a:solidFill>
                  <a:srgbClr val="000000"/>
                </a:solidFill>
              </a:defRPr>
            </a:pPr>
            <a:endParaRPr dirty="0"/>
          </a:p>
          <a:p>
            <a:pPr marL="368299" indent="-368299" algn="l" defTabSz="457200">
              <a:buSzPct val="40000"/>
              <a:buBlip>
                <a:blip r:embed="rId2"/>
              </a:buBlip>
              <a:defRPr sz="3500">
                <a:solidFill>
                  <a:srgbClr val="444444"/>
                </a:solidFill>
                <a:latin typeface="Helvetica"/>
                <a:ea typeface="Helvetica"/>
                <a:cs typeface="Helvetica"/>
                <a:sym typeface="Helvetica"/>
              </a:defRPr>
            </a:pPr>
            <a:r>
              <a:rPr dirty="0"/>
              <a:t>As many people within the church leadership as soon as possible should be told as soon as possible so the incident isn’t dismissed.</a:t>
            </a:r>
          </a:p>
        </p:txBody>
      </p:sp>
      <p:sp>
        <p:nvSpPr>
          <p:cNvPr id="923"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924" name="Rounded Rectangle"/>
          <p:cNvSpPr/>
          <p:nvPr/>
        </p:nvSpPr>
        <p:spPr>
          <a:xfrm>
            <a:off x="-127000" y="13448673"/>
            <a:ext cx="21801842"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925"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926"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27"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928" name="Final assessment - question 7 of 10"/>
          <p:cNvSpPr txBox="1"/>
          <p:nvPr/>
        </p:nvSpPr>
        <p:spPr>
          <a:xfrm>
            <a:off x="149198" y="482006"/>
            <a:ext cx="716062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Final assessment - question 7 of 10</a:t>
            </a:r>
          </a:p>
        </p:txBody>
      </p:sp>
      <p:pic>
        <p:nvPicPr>
          <p:cNvPr id="929"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922"/>
                                        </p:tgtEl>
                                        <p:attrNameLst>
                                          <p:attrName>style.visibility</p:attrName>
                                        </p:attrNameLst>
                                      </p:cBhvr>
                                      <p:to>
                                        <p:strVal val="visible"/>
                                      </p:to>
                                    </p:set>
                                    <p:anim calcmode="lin" valueType="num">
                                      <p:cBhvr>
                                        <p:cTn id="7" dur="700" fill="hold"/>
                                        <p:tgtEl>
                                          <p:spTgt spid="922"/>
                                        </p:tgtEl>
                                        <p:attrNameLst>
                                          <p:attrName>ppt_w</p:attrName>
                                        </p:attrNameLst>
                                      </p:cBhvr>
                                      <p:tavLst>
                                        <p:tav tm="0">
                                          <p:val>
                                            <p:fltVal val="0"/>
                                          </p:val>
                                        </p:tav>
                                        <p:tav tm="100000">
                                          <p:val>
                                            <p:strVal val="#ppt_w"/>
                                          </p:val>
                                        </p:tav>
                                      </p:tavLst>
                                    </p:anim>
                                    <p:anim calcmode="lin" valueType="num">
                                      <p:cBhvr>
                                        <p:cTn id="8" dur="700" fill="hold"/>
                                        <p:tgtEl>
                                          <p:spTgt spid="9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932" name="Which step should you take next?…"/>
          <p:cNvSpPr txBox="1"/>
          <p:nvPr/>
        </p:nvSpPr>
        <p:spPr>
          <a:xfrm>
            <a:off x="347326" y="2747669"/>
            <a:ext cx="23243597" cy="69725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3500" b="1">
                <a:solidFill>
                  <a:srgbClr val="444444"/>
                </a:solidFill>
                <a:latin typeface="Helvetica"/>
                <a:ea typeface="Helvetica"/>
                <a:cs typeface="Helvetica"/>
                <a:sym typeface="Helvetica"/>
              </a:defRPr>
            </a:pPr>
            <a:r>
              <a:rPr dirty="0"/>
              <a:t>Which step should you take next?</a:t>
            </a:r>
          </a:p>
          <a:p>
            <a:pPr algn="l" defTabSz="457200">
              <a:defRPr sz="3500" b="1">
                <a:solidFill>
                  <a:srgbClr val="444444"/>
                </a:solidFill>
                <a:latin typeface="Helvetica"/>
                <a:ea typeface="Helvetica"/>
                <a:cs typeface="Helvetica"/>
                <a:sym typeface="Helvetica"/>
              </a:defRPr>
            </a:pPr>
            <a:br>
              <a:rPr dirty="0"/>
            </a:br>
            <a:r>
              <a:rPr dirty="0"/>
              <a:t>Think about the three different options below and select which </a:t>
            </a:r>
            <a:r>
              <a:rPr dirty="0">
                <a:solidFill>
                  <a:srgbClr val="FF0000"/>
                </a:solidFill>
              </a:rPr>
              <a:t>one </a:t>
            </a:r>
            <a:r>
              <a:rPr dirty="0"/>
              <a:t>you think is the most appropriate:</a:t>
            </a:r>
          </a:p>
          <a:p>
            <a:pPr algn="l" defTabSz="457200">
              <a:defRPr sz="3500">
                <a:solidFill>
                  <a:srgbClr val="444444"/>
                </a:solidFill>
              </a:defRPr>
            </a:pPr>
            <a:endParaRPr dirty="0"/>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I have no further part to play; I have advised my friend of what they need to do to take action, and this is where my responsibility ends.</a:t>
            </a:r>
            <a:endParaRPr dirty="0">
              <a:latin typeface="+mn-lt"/>
              <a:ea typeface="+mn-ea"/>
              <a:cs typeface="+mn-cs"/>
              <a:sym typeface="Helvetica Neue"/>
            </a:endParaRPr>
          </a:p>
          <a:p>
            <a:pPr marL="444500" indent="-444500" algn="l" defTabSz="457200">
              <a:buSzPct val="40000"/>
              <a:buBlip>
                <a:blip r:embed="rId2"/>
              </a:buBlip>
              <a:defRPr sz="3500">
                <a:solidFill>
                  <a:srgbClr val="444444"/>
                </a:solidFill>
              </a:defRPr>
            </a:pPr>
            <a:endParaRPr dirty="0">
              <a:latin typeface="+mn-lt"/>
              <a:ea typeface="+mn-ea"/>
              <a:cs typeface="+mn-cs"/>
              <a:sym typeface="Helvetica Neue"/>
            </a:endParaRPr>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What my friend has told me should be considered ‘safeguarding information’. I should make a written record of the conversation and refer this on to the safeguarding officer.</a:t>
            </a:r>
            <a:endParaRPr dirty="0">
              <a:latin typeface="+mn-lt"/>
              <a:ea typeface="+mn-ea"/>
              <a:cs typeface="+mn-cs"/>
              <a:sym typeface="Helvetica Neue"/>
            </a:endParaRPr>
          </a:p>
          <a:p>
            <a:pPr marL="444500" indent="-444500" algn="l" defTabSz="457200">
              <a:buSzPct val="40000"/>
              <a:buBlip>
                <a:blip r:embed="rId2"/>
              </a:buBlip>
              <a:defRPr sz="3500">
                <a:solidFill>
                  <a:srgbClr val="444444"/>
                </a:solidFill>
              </a:defRPr>
            </a:pPr>
            <a:endParaRPr dirty="0">
              <a:latin typeface="+mn-lt"/>
              <a:ea typeface="+mn-ea"/>
              <a:cs typeface="+mn-cs"/>
              <a:sym typeface="Helvetica Neue"/>
            </a:endParaRPr>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I should contact Jasmine to ensure she knows she isn’t alone, that I’m aware of her situation, and I want to help her find the best way forward.</a:t>
            </a:r>
            <a:endParaRPr dirty="0">
              <a:latin typeface="+mn-lt"/>
              <a:ea typeface="+mn-ea"/>
              <a:cs typeface="+mn-cs"/>
              <a:sym typeface="Helvetica Neue"/>
            </a:endParaRPr>
          </a:p>
        </p:txBody>
      </p:sp>
      <p:sp>
        <p:nvSpPr>
          <p:cNvPr id="933" name="Rounded Rectangle"/>
          <p:cNvSpPr/>
          <p:nvPr/>
        </p:nvSpPr>
        <p:spPr>
          <a:xfrm>
            <a:off x="-127000" y="13448673"/>
            <a:ext cx="22288440"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934"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935"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36"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937" name="Final assessment - question 8 of 10"/>
          <p:cNvSpPr txBox="1"/>
          <p:nvPr/>
        </p:nvSpPr>
        <p:spPr>
          <a:xfrm>
            <a:off x="149198" y="482006"/>
            <a:ext cx="716062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Final assessment - question 8 of 10</a:t>
            </a:r>
          </a:p>
        </p:txBody>
      </p:sp>
      <p:pic>
        <p:nvPicPr>
          <p:cNvPr id="938"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932"/>
                                        </p:tgtEl>
                                        <p:attrNameLst>
                                          <p:attrName>style.visibility</p:attrName>
                                        </p:attrNameLst>
                                      </p:cBhvr>
                                      <p:to>
                                        <p:strVal val="visible"/>
                                      </p:to>
                                    </p:set>
                                    <p:anim calcmode="lin" valueType="num">
                                      <p:cBhvr>
                                        <p:cTn id="7" dur="700" fill="hold"/>
                                        <p:tgtEl>
                                          <p:spTgt spid="932"/>
                                        </p:tgtEl>
                                        <p:attrNameLst>
                                          <p:attrName>ppt_w</p:attrName>
                                        </p:attrNameLst>
                                      </p:cBhvr>
                                      <p:tavLst>
                                        <p:tav tm="0">
                                          <p:val>
                                            <p:fltVal val="0"/>
                                          </p:val>
                                        </p:tav>
                                        <p:tav tm="100000">
                                          <p:val>
                                            <p:strVal val="#ppt_w"/>
                                          </p:val>
                                        </p:tav>
                                      </p:tavLst>
                                    </p:anim>
                                    <p:anim calcmode="lin" valueType="num">
                                      <p:cBhvr>
                                        <p:cTn id="8" dur="700" fill="hold"/>
                                        <p:tgtEl>
                                          <p:spTgt spid="9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1"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When you are preparing your record for the safeguarding officer, in addition to printing your own name, adding your signature and the date of writing, what other 3 things would you include?…"/>
          <p:cNvSpPr txBox="1"/>
          <p:nvPr/>
        </p:nvSpPr>
        <p:spPr>
          <a:xfrm>
            <a:off x="445894" y="2692837"/>
            <a:ext cx="22422408" cy="957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3500" b="1">
                <a:solidFill>
                  <a:srgbClr val="444444"/>
                </a:solidFill>
                <a:latin typeface="Helvetica"/>
                <a:ea typeface="Helvetica"/>
                <a:cs typeface="Helvetica"/>
                <a:sym typeface="Helvetica"/>
              </a:defRPr>
            </a:pPr>
            <a:r>
              <a:rPr dirty="0"/>
              <a:t>When you are preparing your record for the safeguarding officer, in addition to printing your own name, adding your signature and the date of writing, what other </a:t>
            </a:r>
            <a:r>
              <a:rPr dirty="0">
                <a:solidFill>
                  <a:srgbClr val="FF0000"/>
                </a:solidFill>
              </a:rPr>
              <a:t>3 </a:t>
            </a:r>
            <a:r>
              <a:rPr dirty="0"/>
              <a:t>things would you include? </a:t>
            </a:r>
          </a:p>
          <a:p>
            <a:pPr algn="l" defTabSz="457200">
              <a:defRPr sz="3500">
                <a:solidFill>
                  <a:srgbClr val="444444"/>
                </a:solidFill>
              </a:defRPr>
            </a:pPr>
            <a:endParaRPr dirty="0"/>
          </a:p>
          <a:p>
            <a:pPr algn="l" defTabSz="457200">
              <a:defRPr sz="3500">
                <a:solidFill>
                  <a:srgbClr val="000000"/>
                </a:solidFill>
              </a:defRPr>
            </a:pPr>
            <a:endParaRPr dirty="0"/>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Time and date of conversation with my friend.</a:t>
            </a:r>
          </a:p>
          <a:p>
            <a:pPr marL="444500" indent="-444500" algn="l" defTabSz="457200">
              <a:buSzPct val="40000"/>
              <a:buBlip>
                <a:blip r:embed="rId2"/>
              </a:buBlip>
              <a:defRPr sz="3500">
                <a:solidFill>
                  <a:srgbClr val="444444"/>
                </a:solidFill>
              </a:defRPr>
            </a:pPr>
            <a:endParaRPr dirty="0"/>
          </a:p>
          <a:p>
            <a:pPr marL="444500" indent="-444500" algn="l" defTabSz="457200">
              <a:buSzPct val="40000"/>
              <a:buBlip>
                <a:blip r:embed="rId2"/>
              </a:buBlip>
              <a:defRPr sz="3500">
                <a:solidFill>
                  <a:srgbClr val="000000"/>
                </a:solidFill>
              </a:defRPr>
            </a:pPr>
            <a:endParaRPr dirty="0"/>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My thoughts on what should happen next.</a:t>
            </a:r>
          </a:p>
          <a:p>
            <a:pPr marL="444500" indent="-444500" algn="l" defTabSz="457200">
              <a:buSzPct val="40000"/>
              <a:buBlip>
                <a:blip r:embed="rId2"/>
              </a:buBlip>
              <a:defRPr sz="3500">
                <a:solidFill>
                  <a:srgbClr val="444444"/>
                </a:solidFill>
              </a:defRPr>
            </a:pPr>
            <a:endParaRPr dirty="0"/>
          </a:p>
          <a:p>
            <a:pPr marL="444500" indent="-444500" algn="l" defTabSz="457200">
              <a:buSzPct val="40000"/>
              <a:buBlip>
                <a:blip r:embed="rId2"/>
              </a:buBlip>
              <a:defRPr sz="3500">
                <a:solidFill>
                  <a:srgbClr val="000000"/>
                </a:solidFill>
              </a:defRPr>
            </a:pPr>
            <a:endParaRPr dirty="0"/>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My opinion / interpretation of the information.</a:t>
            </a:r>
          </a:p>
          <a:p>
            <a:pPr marL="444500" indent="-444500" algn="l" defTabSz="457200">
              <a:buSzPct val="40000"/>
              <a:buBlip>
                <a:blip r:embed="rId2"/>
              </a:buBlip>
              <a:defRPr sz="3500">
                <a:solidFill>
                  <a:srgbClr val="444444"/>
                </a:solidFill>
              </a:defRPr>
            </a:pPr>
            <a:endParaRPr dirty="0"/>
          </a:p>
          <a:p>
            <a:pPr marL="444500" indent="-444500" algn="l" defTabSz="457200">
              <a:buSzPct val="40000"/>
              <a:buBlip>
                <a:blip r:embed="rId2"/>
              </a:buBlip>
              <a:defRPr sz="3500">
                <a:solidFill>
                  <a:srgbClr val="000000"/>
                </a:solidFill>
              </a:defRPr>
            </a:pPr>
            <a:endParaRPr dirty="0"/>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Who else is aware of the situation, to the best of your knowledge.</a:t>
            </a:r>
          </a:p>
          <a:p>
            <a:pPr marL="444500" indent="-444500" algn="l" defTabSz="457200">
              <a:buSzPct val="40000"/>
              <a:buBlip>
                <a:blip r:embed="rId2"/>
              </a:buBlip>
              <a:defRPr sz="3500">
                <a:solidFill>
                  <a:srgbClr val="444444"/>
                </a:solidFill>
              </a:defRPr>
            </a:pPr>
            <a:endParaRPr dirty="0"/>
          </a:p>
          <a:p>
            <a:pPr marL="444500" indent="-444500" algn="l" defTabSz="457200">
              <a:buSzPct val="40000"/>
              <a:buBlip>
                <a:blip r:embed="rId2"/>
              </a:buBlip>
              <a:defRPr sz="3500">
                <a:solidFill>
                  <a:srgbClr val="000000"/>
                </a:solidFill>
              </a:defRPr>
            </a:pPr>
            <a:endParaRPr dirty="0"/>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An accurate description of what my friend said, including any exact wording.</a:t>
            </a:r>
          </a:p>
        </p:txBody>
      </p:sp>
      <p:sp>
        <p:nvSpPr>
          <p:cNvPr id="941"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942" name="Rounded Rectangle"/>
          <p:cNvSpPr/>
          <p:nvPr/>
        </p:nvSpPr>
        <p:spPr>
          <a:xfrm>
            <a:off x="-127000" y="13448673"/>
            <a:ext cx="22767512"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943"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944"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45"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946" name="Final assessment - question 9 of 10"/>
          <p:cNvSpPr txBox="1"/>
          <p:nvPr/>
        </p:nvSpPr>
        <p:spPr>
          <a:xfrm>
            <a:off x="149198" y="482006"/>
            <a:ext cx="716062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Final assessment - question 9 of 10</a:t>
            </a:r>
          </a:p>
        </p:txBody>
      </p:sp>
      <p:pic>
        <p:nvPicPr>
          <p:cNvPr id="947"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940"/>
                                        </p:tgtEl>
                                        <p:attrNameLst>
                                          <p:attrName>style.visibility</p:attrName>
                                        </p:attrNameLst>
                                      </p:cBhvr>
                                      <p:to>
                                        <p:strVal val="visible"/>
                                      </p:to>
                                    </p:set>
                                    <p:anim calcmode="lin" valueType="num">
                                      <p:cBhvr>
                                        <p:cTn id="7" dur="700" fill="hold"/>
                                        <p:tgtEl>
                                          <p:spTgt spid="940"/>
                                        </p:tgtEl>
                                        <p:attrNameLst>
                                          <p:attrName>ppt_w</p:attrName>
                                        </p:attrNameLst>
                                      </p:cBhvr>
                                      <p:tavLst>
                                        <p:tav tm="0">
                                          <p:val>
                                            <p:fltVal val="0"/>
                                          </p:val>
                                        </p:tav>
                                        <p:tav tm="100000">
                                          <p:val>
                                            <p:strVal val="#ppt_w"/>
                                          </p:val>
                                        </p:tav>
                                      </p:tavLst>
                                    </p:anim>
                                    <p:anim calcmode="lin" valueType="num">
                                      <p:cBhvr>
                                        <p:cTn id="8" dur="700" fill="hold"/>
                                        <p:tgtEl>
                                          <p:spTgt spid="9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950" name="In terms of timings, how quickly should you refer this on?…"/>
          <p:cNvSpPr txBox="1"/>
          <p:nvPr/>
        </p:nvSpPr>
        <p:spPr>
          <a:xfrm>
            <a:off x="312168" y="2855432"/>
            <a:ext cx="22422408" cy="746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3500" b="1">
                <a:solidFill>
                  <a:srgbClr val="444444"/>
                </a:solidFill>
                <a:latin typeface="Helvetica"/>
                <a:ea typeface="Helvetica"/>
                <a:cs typeface="Helvetica"/>
                <a:sym typeface="Helvetica"/>
              </a:defRPr>
            </a:pPr>
            <a:r>
              <a:rPr dirty="0"/>
              <a:t>In terms of timings, how quickly should you refer this on?</a:t>
            </a:r>
          </a:p>
          <a:p>
            <a:pPr algn="l" defTabSz="457200">
              <a:defRPr sz="3500">
                <a:solidFill>
                  <a:srgbClr val="444444"/>
                </a:solidFill>
              </a:defRPr>
            </a:pPr>
            <a:endParaRPr dirty="0"/>
          </a:p>
          <a:p>
            <a:pPr algn="l" defTabSz="457200">
              <a:defRPr sz="3500">
                <a:solidFill>
                  <a:srgbClr val="000000"/>
                </a:solidFill>
              </a:defRPr>
            </a:pPr>
            <a:endParaRPr dirty="0"/>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This is an emergency and must be dealt with immediately by calling 999.</a:t>
            </a:r>
          </a:p>
          <a:p>
            <a:pPr marL="444500" indent="-444500" algn="l" defTabSz="457200">
              <a:buSzPct val="40000"/>
              <a:buBlip>
                <a:blip r:embed="rId2"/>
              </a:buBlip>
              <a:defRPr sz="3500">
                <a:solidFill>
                  <a:srgbClr val="444444"/>
                </a:solidFill>
              </a:defRPr>
            </a:pPr>
            <a:endParaRPr dirty="0"/>
          </a:p>
          <a:p>
            <a:pPr marL="444500" indent="-444500" algn="l" defTabSz="457200">
              <a:buSzPct val="40000"/>
              <a:buBlip>
                <a:blip r:embed="rId2"/>
              </a:buBlip>
              <a:defRPr sz="3500">
                <a:solidFill>
                  <a:srgbClr val="000000"/>
                </a:solidFill>
              </a:defRPr>
            </a:pPr>
            <a:endParaRPr dirty="0"/>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This can wait until either my friend or I bump into the Safeguarding Officer at church next week.</a:t>
            </a:r>
          </a:p>
          <a:p>
            <a:pPr marL="444500" indent="-444500" algn="l" defTabSz="457200">
              <a:buSzPct val="40000"/>
              <a:buBlip>
                <a:blip r:embed="rId2"/>
              </a:buBlip>
              <a:defRPr sz="3500">
                <a:solidFill>
                  <a:srgbClr val="444444"/>
                </a:solidFill>
              </a:defRPr>
            </a:pPr>
            <a:endParaRPr dirty="0"/>
          </a:p>
          <a:p>
            <a:pPr marL="444500" indent="-444500" algn="l" defTabSz="457200">
              <a:buSzPct val="40000"/>
              <a:buBlip>
                <a:blip r:embed="rId2"/>
              </a:buBlip>
              <a:defRPr sz="3500">
                <a:solidFill>
                  <a:srgbClr val="000000"/>
                </a:solidFill>
              </a:defRPr>
            </a:pPr>
            <a:endParaRPr dirty="0"/>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Contact should be made with the Safeguarding Officer within the next 2-4 days to give my friends chance to try to remember more details and pass these on to me</a:t>
            </a:r>
          </a:p>
          <a:p>
            <a:pPr marL="444500" indent="-444500" algn="l" defTabSz="457200">
              <a:buSzPct val="40000"/>
              <a:buBlip>
                <a:blip r:embed="rId2"/>
              </a:buBlip>
              <a:defRPr sz="3500">
                <a:solidFill>
                  <a:srgbClr val="444444"/>
                </a:solidFill>
              </a:defRPr>
            </a:pPr>
            <a:endParaRPr dirty="0"/>
          </a:p>
          <a:p>
            <a:pPr marL="444500" indent="-444500" algn="l" defTabSz="457200">
              <a:buSzPct val="40000"/>
              <a:buBlip>
                <a:blip r:embed="rId2"/>
              </a:buBlip>
              <a:defRPr sz="3500">
                <a:solidFill>
                  <a:srgbClr val="000000"/>
                </a:solidFill>
              </a:defRPr>
            </a:pPr>
            <a:endParaRPr dirty="0"/>
          </a:p>
          <a:p>
            <a:pPr marL="444500" indent="-444500" algn="l" defTabSz="457200">
              <a:buSzPct val="40000"/>
              <a:buBlip>
                <a:blip r:embed="rId2"/>
              </a:buBlip>
              <a:defRPr sz="3500">
                <a:solidFill>
                  <a:srgbClr val="444444"/>
                </a:solidFill>
                <a:latin typeface="Helvetica"/>
                <a:ea typeface="Helvetica"/>
                <a:cs typeface="Helvetica"/>
                <a:sym typeface="Helvetica"/>
              </a:defRPr>
            </a:pPr>
            <a:r>
              <a:rPr dirty="0"/>
              <a:t>Contact should be made with the Safeguarding Officer within 24 hours.</a:t>
            </a:r>
          </a:p>
        </p:txBody>
      </p:sp>
      <p:sp>
        <p:nvSpPr>
          <p:cNvPr id="951" name="Rounded Rectangle"/>
          <p:cNvSpPr/>
          <p:nvPr/>
        </p:nvSpPr>
        <p:spPr>
          <a:xfrm>
            <a:off x="-127000" y="13448673"/>
            <a:ext cx="23206955"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952"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953"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54"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955" name="Final assessment - question 10 of 10"/>
          <p:cNvSpPr txBox="1"/>
          <p:nvPr/>
        </p:nvSpPr>
        <p:spPr>
          <a:xfrm>
            <a:off x="149198" y="482006"/>
            <a:ext cx="739364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Final assessment - question 10 of 10</a:t>
            </a:r>
          </a:p>
        </p:txBody>
      </p:sp>
      <p:pic>
        <p:nvPicPr>
          <p:cNvPr id="956"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950"/>
                                        </p:tgtEl>
                                        <p:attrNameLst>
                                          <p:attrName>style.visibility</p:attrName>
                                        </p:attrNameLst>
                                      </p:cBhvr>
                                      <p:to>
                                        <p:strVal val="visible"/>
                                      </p:to>
                                    </p:set>
                                    <p:anim calcmode="lin" valueType="num">
                                      <p:cBhvr>
                                        <p:cTn id="7" dur="700" fill="hold"/>
                                        <p:tgtEl>
                                          <p:spTgt spid="950"/>
                                        </p:tgtEl>
                                        <p:attrNameLst>
                                          <p:attrName>ppt_w</p:attrName>
                                        </p:attrNameLst>
                                      </p:cBhvr>
                                      <p:tavLst>
                                        <p:tav tm="0">
                                          <p:val>
                                            <p:fltVal val="0"/>
                                          </p:val>
                                        </p:tav>
                                        <p:tav tm="100000">
                                          <p:val>
                                            <p:strVal val="#ppt_w"/>
                                          </p:val>
                                        </p:tav>
                                      </p:tavLst>
                                    </p:anim>
                                    <p:anim calcmode="lin" valueType="num">
                                      <p:cBhvr>
                                        <p:cTn id="8" dur="700" fill="hold"/>
                                        <p:tgtEl>
                                          <p:spTgt spid="9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1"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8" name="pedestrians.jpg" descr="pedestrians.jpg"/>
          <p:cNvPicPr>
            <a:picLocks noChangeAspect="1"/>
          </p:cNvPicPr>
          <p:nvPr/>
        </p:nvPicPr>
        <p:blipFill>
          <a:blip r:embed="rId2"/>
          <a:srcRect b="29555"/>
          <a:stretch>
            <a:fillRect/>
          </a:stretch>
        </p:blipFill>
        <p:spPr>
          <a:xfrm>
            <a:off x="-1404646" y="979812"/>
            <a:ext cx="27193293" cy="12765873"/>
          </a:xfrm>
          <a:prstGeom prst="rect">
            <a:avLst/>
          </a:prstGeom>
          <a:ln w="12700">
            <a:miter lim="400000"/>
          </a:ln>
        </p:spPr>
      </p:pic>
      <p:grpSp>
        <p:nvGrpSpPr>
          <p:cNvPr id="962" name="Group"/>
          <p:cNvGrpSpPr/>
          <p:nvPr/>
        </p:nvGrpSpPr>
        <p:grpSpPr>
          <a:xfrm>
            <a:off x="702694" y="4345487"/>
            <a:ext cx="7301587" cy="7079581"/>
            <a:chOff x="0" y="0"/>
            <a:chExt cx="7301585" cy="7079579"/>
          </a:xfrm>
        </p:grpSpPr>
        <p:sp>
          <p:nvSpPr>
            <p:cNvPr id="959" name="Oval"/>
            <p:cNvSpPr/>
            <p:nvPr/>
          </p:nvSpPr>
          <p:spPr>
            <a:xfrm>
              <a:off x="0" y="0"/>
              <a:ext cx="7301585" cy="7079579"/>
            </a:xfrm>
            <a:prstGeom prst="ellipse">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60" name="Download &quot;Who's who in your setting?&quot;"/>
            <p:cNvSpPr txBox="1"/>
            <p:nvPr/>
          </p:nvSpPr>
          <p:spPr>
            <a:xfrm>
              <a:off x="1152928" y="2908675"/>
              <a:ext cx="4995729" cy="23185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457200">
                <a:defRPr sz="5400">
                  <a:solidFill>
                    <a:srgbClr val="1B345D"/>
                  </a:solidFill>
                </a:defRPr>
              </a:lvl1pPr>
            </a:lstStyle>
            <a:p>
              <a:r>
                <a:rPr lang="en-GB" sz="4800" dirty="0"/>
                <a:t>Handout</a:t>
              </a:r>
              <a:r>
                <a:rPr sz="4800" dirty="0"/>
                <a:t> "Who's who in your setting?"</a:t>
              </a:r>
            </a:p>
          </p:txBody>
        </p:sp>
        <p:pic>
          <p:nvPicPr>
            <p:cNvPr id="961" name="download-solid.jpg" descr="download-solid.jpg"/>
            <p:cNvPicPr>
              <a:picLocks noChangeAspect="1"/>
            </p:cNvPicPr>
            <p:nvPr/>
          </p:nvPicPr>
          <p:blipFill>
            <a:blip r:embed="rId3"/>
            <a:stretch>
              <a:fillRect/>
            </a:stretch>
          </p:blipFill>
          <p:spPr>
            <a:xfrm>
              <a:off x="2753556" y="694725"/>
              <a:ext cx="1794472" cy="1794472"/>
            </a:xfrm>
            <a:prstGeom prst="rect">
              <a:avLst/>
            </a:prstGeom>
            <a:ln w="12700" cap="flat">
              <a:noFill/>
              <a:miter lim="400000"/>
            </a:ln>
            <a:effectLst/>
          </p:spPr>
        </p:pic>
      </p:grpSp>
      <p:grpSp>
        <p:nvGrpSpPr>
          <p:cNvPr id="966" name="Group"/>
          <p:cNvGrpSpPr/>
          <p:nvPr/>
        </p:nvGrpSpPr>
        <p:grpSpPr>
          <a:xfrm>
            <a:off x="8541207" y="4458162"/>
            <a:ext cx="7301586" cy="7079581"/>
            <a:chOff x="0" y="0"/>
            <a:chExt cx="7301585" cy="7079579"/>
          </a:xfrm>
        </p:grpSpPr>
        <p:sp>
          <p:nvSpPr>
            <p:cNvPr id="963" name="Oval"/>
            <p:cNvSpPr/>
            <p:nvPr/>
          </p:nvSpPr>
          <p:spPr>
            <a:xfrm>
              <a:off x="0" y="0"/>
              <a:ext cx="7301585" cy="7079579"/>
            </a:xfrm>
            <a:prstGeom prst="ellipse">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64" name="Download “Theological…"/>
            <p:cNvSpPr txBox="1"/>
            <p:nvPr/>
          </p:nvSpPr>
          <p:spPr>
            <a:xfrm>
              <a:off x="1152928" y="2796000"/>
              <a:ext cx="4995729" cy="23185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defTabSz="457200">
                <a:defRPr sz="5400">
                  <a:solidFill>
                    <a:srgbClr val="1B345D"/>
                  </a:solidFill>
                </a:defRPr>
              </a:pPr>
              <a:r>
                <a:rPr lang="en-GB" sz="4800" dirty="0"/>
                <a:t>Handout</a:t>
              </a:r>
              <a:r>
                <a:rPr sz="4800" dirty="0"/>
                <a:t> “Theological</a:t>
              </a:r>
            </a:p>
            <a:p>
              <a:pPr defTabSz="457200">
                <a:defRPr sz="5400">
                  <a:solidFill>
                    <a:srgbClr val="1B345D"/>
                  </a:solidFill>
                </a:defRPr>
              </a:pPr>
              <a:r>
                <a:rPr sz="4800" dirty="0"/>
                <a:t>Reflection”</a:t>
              </a:r>
            </a:p>
          </p:txBody>
        </p:sp>
        <p:pic>
          <p:nvPicPr>
            <p:cNvPr id="965" name="download-solid.jpg" descr="download-solid.jpg"/>
            <p:cNvPicPr>
              <a:picLocks noChangeAspect="1"/>
            </p:cNvPicPr>
            <p:nvPr/>
          </p:nvPicPr>
          <p:blipFill>
            <a:blip r:embed="rId3"/>
            <a:stretch>
              <a:fillRect/>
            </a:stretch>
          </p:blipFill>
          <p:spPr>
            <a:xfrm>
              <a:off x="2753557" y="582050"/>
              <a:ext cx="1794471" cy="1794472"/>
            </a:xfrm>
            <a:prstGeom prst="rect">
              <a:avLst/>
            </a:prstGeom>
            <a:ln w="12700" cap="flat">
              <a:noFill/>
              <a:miter lim="400000"/>
            </a:ln>
            <a:effectLst/>
          </p:spPr>
        </p:pic>
      </p:grpSp>
      <p:grpSp>
        <p:nvGrpSpPr>
          <p:cNvPr id="970" name="Group"/>
          <p:cNvGrpSpPr/>
          <p:nvPr/>
        </p:nvGrpSpPr>
        <p:grpSpPr>
          <a:xfrm>
            <a:off x="16379721" y="4609576"/>
            <a:ext cx="7301586" cy="7079580"/>
            <a:chOff x="0" y="0"/>
            <a:chExt cx="7301585" cy="7079579"/>
          </a:xfrm>
        </p:grpSpPr>
        <p:sp>
          <p:nvSpPr>
            <p:cNvPr id="967" name="Oval"/>
            <p:cNvSpPr/>
            <p:nvPr/>
          </p:nvSpPr>
          <p:spPr>
            <a:xfrm>
              <a:off x="0" y="0"/>
              <a:ext cx="7301585" cy="7079579"/>
            </a:xfrm>
            <a:prstGeom prst="ellipse">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68" name="Follow the link at the end of this course"/>
            <p:cNvSpPr txBox="1"/>
            <p:nvPr/>
          </p:nvSpPr>
          <p:spPr>
            <a:xfrm>
              <a:off x="1347974" y="2264406"/>
              <a:ext cx="4605634" cy="37959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457200">
                <a:defRPr sz="5400">
                  <a:solidFill>
                    <a:srgbClr val="008000"/>
                  </a:solidFill>
                </a:defRPr>
              </a:lvl1pPr>
            </a:lstStyle>
            <a:p>
              <a:r>
                <a:rPr lang="en-GB" sz="4800" dirty="0"/>
                <a:t>The Theological reflection is used on the Foundations module</a:t>
              </a:r>
              <a:endParaRPr sz="4800" dirty="0"/>
            </a:p>
          </p:txBody>
        </p:sp>
        <p:pic>
          <p:nvPicPr>
            <p:cNvPr id="969" name="certificate-solid.jpg" descr="certificate-solid.jpg"/>
            <p:cNvPicPr>
              <a:picLocks noChangeAspect="1"/>
            </p:cNvPicPr>
            <p:nvPr/>
          </p:nvPicPr>
          <p:blipFill>
            <a:blip r:embed="rId4"/>
            <a:stretch>
              <a:fillRect/>
            </a:stretch>
          </p:blipFill>
          <p:spPr>
            <a:xfrm>
              <a:off x="2821447" y="727152"/>
              <a:ext cx="1658691" cy="1658690"/>
            </a:xfrm>
            <a:prstGeom prst="rect">
              <a:avLst/>
            </a:prstGeom>
            <a:ln w="12700" cap="flat">
              <a:noFill/>
              <a:miter lim="400000"/>
            </a:ln>
            <a:effectLst/>
          </p:spPr>
        </p:pic>
      </p:grpSp>
      <p:sp>
        <p:nvSpPr>
          <p:cNvPr id="971"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972" name="Rounded Rectangle"/>
          <p:cNvSpPr/>
          <p:nvPr/>
        </p:nvSpPr>
        <p:spPr>
          <a:xfrm>
            <a:off x="-127000" y="13448673"/>
            <a:ext cx="23610885"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973"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974"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75"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976" name="Take - aways"/>
          <p:cNvSpPr txBox="1"/>
          <p:nvPr/>
        </p:nvSpPr>
        <p:spPr>
          <a:xfrm>
            <a:off x="149198" y="482006"/>
            <a:ext cx="2713978"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Take - aways</a:t>
            </a:r>
          </a:p>
        </p:txBody>
      </p:sp>
      <p:pic>
        <p:nvPicPr>
          <p:cNvPr id="977" name="logo.jpg" descr="logo.jpg"/>
          <p:cNvPicPr>
            <a:picLocks noChangeAspect="1"/>
          </p:cNvPicPr>
          <p:nvPr/>
        </p:nvPicPr>
        <p:blipFill>
          <a:blip r:embed="rId5"/>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962"/>
                                        </p:tgtEl>
                                        <p:attrNameLst>
                                          <p:attrName>style.visibility</p:attrName>
                                        </p:attrNameLst>
                                      </p:cBhvr>
                                      <p:to>
                                        <p:strVal val="visible"/>
                                      </p:to>
                                    </p:set>
                                    <p:anim calcmode="lin" valueType="num">
                                      <p:cBhvr>
                                        <p:cTn id="7" dur="700" fill="hold"/>
                                        <p:tgtEl>
                                          <p:spTgt spid="962"/>
                                        </p:tgtEl>
                                        <p:attrNameLst>
                                          <p:attrName>ppt_w</p:attrName>
                                        </p:attrNameLst>
                                      </p:cBhvr>
                                      <p:tavLst>
                                        <p:tav tm="0">
                                          <p:val>
                                            <p:fltVal val="0"/>
                                          </p:val>
                                        </p:tav>
                                        <p:tav tm="100000">
                                          <p:val>
                                            <p:strVal val="#ppt_w"/>
                                          </p:val>
                                        </p:tav>
                                      </p:tavLst>
                                    </p:anim>
                                    <p:anim calcmode="lin" valueType="num">
                                      <p:cBhvr>
                                        <p:cTn id="8" dur="700" fill="hold"/>
                                        <p:tgtEl>
                                          <p:spTgt spid="9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966"/>
                                        </p:tgtEl>
                                        <p:attrNameLst>
                                          <p:attrName>style.visibility</p:attrName>
                                        </p:attrNameLst>
                                      </p:cBhvr>
                                      <p:to>
                                        <p:strVal val="visible"/>
                                      </p:to>
                                    </p:set>
                                    <p:anim calcmode="lin" valueType="num">
                                      <p:cBhvr>
                                        <p:cTn id="13" dur="700" fill="hold"/>
                                        <p:tgtEl>
                                          <p:spTgt spid="966"/>
                                        </p:tgtEl>
                                        <p:attrNameLst>
                                          <p:attrName>ppt_w</p:attrName>
                                        </p:attrNameLst>
                                      </p:cBhvr>
                                      <p:tavLst>
                                        <p:tav tm="0">
                                          <p:val>
                                            <p:fltVal val="0"/>
                                          </p:val>
                                        </p:tav>
                                        <p:tav tm="100000">
                                          <p:val>
                                            <p:strVal val="#ppt_w"/>
                                          </p:val>
                                        </p:tav>
                                      </p:tavLst>
                                    </p:anim>
                                    <p:anim calcmode="lin" valueType="num">
                                      <p:cBhvr>
                                        <p:cTn id="14" dur="700" fill="hold"/>
                                        <p:tgtEl>
                                          <p:spTgt spid="96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970"/>
                                        </p:tgtEl>
                                        <p:attrNameLst>
                                          <p:attrName>style.visibility</p:attrName>
                                        </p:attrNameLst>
                                      </p:cBhvr>
                                      <p:to>
                                        <p:strVal val="visible"/>
                                      </p:to>
                                    </p:set>
                                    <p:anim calcmode="lin" valueType="num">
                                      <p:cBhvr>
                                        <p:cTn id="19" dur="700" fill="hold"/>
                                        <p:tgtEl>
                                          <p:spTgt spid="970"/>
                                        </p:tgtEl>
                                        <p:attrNameLst>
                                          <p:attrName>ppt_w</p:attrName>
                                        </p:attrNameLst>
                                      </p:cBhvr>
                                      <p:tavLst>
                                        <p:tav tm="0">
                                          <p:val>
                                            <p:fltVal val="0"/>
                                          </p:val>
                                        </p:tav>
                                        <p:tav tm="100000">
                                          <p:val>
                                            <p:strVal val="#ppt_w"/>
                                          </p:val>
                                        </p:tav>
                                      </p:tavLst>
                                    </p:anim>
                                    <p:anim calcmode="lin" valueType="num">
                                      <p:cBhvr>
                                        <p:cTn id="20" dur="700" fill="hold"/>
                                        <p:tgtEl>
                                          <p:spTgt spid="9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 grpId="1" animBg="1" advAuto="0"/>
      <p:bldP spid="966" grpId="2" animBg="1" advAuto="0"/>
      <p:bldP spid="970"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bible.jpg" descr="bible.jpg"/>
          <p:cNvPicPr>
            <a:picLocks noChangeAspect="1"/>
          </p:cNvPicPr>
          <p:nvPr/>
        </p:nvPicPr>
        <p:blipFill>
          <a:blip r:embed="rId2"/>
          <a:srcRect b="15127"/>
          <a:stretch>
            <a:fillRect/>
          </a:stretch>
        </p:blipFill>
        <p:spPr>
          <a:xfrm>
            <a:off x="-164105" y="-64451"/>
            <a:ext cx="24712210" cy="13977165"/>
          </a:xfrm>
          <a:prstGeom prst="rect">
            <a:avLst/>
          </a:prstGeom>
          <a:ln w="12700">
            <a:miter lim="400000"/>
          </a:ln>
        </p:spPr>
      </p:pic>
      <p:grpSp>
        <p:nvGrpSpPr>
          <p:cNvPr id="231" name="Group"/>
          <p:cNvGrpSpPr/>
          <p:nvPr/>
        </p:nvGrpSpPr>
        <p:grpSpPr>
          <a:xfrm>
            <a:off x="1210107" y="2820386"/>
            <a:ext cx="8697449" cy="9137219"/>
            <a:chOff x="0" y="0"/>
            <a:chExt cx="8697447" cy="9137217"/>
          </a:xfrm>
        </p:grpSpPr>
        <p:sp>
          <p:nvSpPr>
            <p:cNvPr id="229" name="Rounded Rectangle"/>
            <p:cNvSpPr/>
            <p:nvPr/>
          </p:nvSpPr>
          <p:spPr>
            <a:xfrm>
              <a:off x="0" y="0"/>
              <a:ext cx="8697448" cy="9137218"/>
            </a:xfrm>
            <a:prstGeom prst="roundRect">
              <a:avLst>
                <a:gd name="adj" fmla="val 7594"/>
              </a:avLst>
            </a:prstGeom>
            <a:solidFill>
              <a:srgbClr val="FFFFFF"/>
            </a:solidFill>
            <a:ln w="12700" cap="flat">
              <a:noFill/>
              <a:miter lim="400000"/>
            </a:ln>
            <a:effectLst>
              <a:outerShdw blurRad="431800" dist="216308" dir="5400000" rotWithShape="0">
                <a:srgbClr val="000000">
                  <a:alpha val="50000"/>
                </a:srgbClr>
              </a:outerShdw>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30" name="Survivors…"/>
            <p:cNvSpPr txBox="1"/>
            <p:nvPr/>
          </p:nvSpPr>
          <p:spPr>
            <a:xfrm>
              <a:off x="514447" y="1106996"/>
              <a:ext cx="7567248" cy="73675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defTabSz="457200">
                <a:defRPr sz="4300">
                  <a:solidFill>
                    <a:srgbClr val="444444"/>
                  </a:solidFill>
                  <a:latin typeface="Helvetica"/>
                  <a:ea typeface="Helvetica"/>
                  <a:cs typeface="Helvetica"/>
                  <a:sym typeface="Helvetica"/>
                </a:defRPr>
              </a:pPr>
              <a:r>
                <a:t>Survivors</a:t>
              </a:r>
            </a:p>
            <a:p>
              <a:pPr defTabSz="457200">
                <a:defRPr sz="4300" i="1">
                  <a:solidFill>
                    <a:srgbClr val="444444"/>
                  </a:solidFill>
                  <a:latin typeface="Helvetica"/>
                  <a:ea typeface="Helvetica"/>
                  <a:cs typeface="Helvetica"/>
                  <a:sym typeface="Helvetica"/>
                </a:defRPr>
              </a:pPr>
              <a:r>
                <a:t>"As a survivor I need to see the church understand what happened, to r</a:t>
              </a:r>
              <a:r>
                <a:rPr b="1"/>
                <a:t>emember it correctly,</a:t>
              </a:r>
              <a:r>
                <a:t> to </a:t>
              </a:r>
              <a:r>
                <a:rPr b="1"/>
                <a:t>discern where responsibilities lay,</a:t>
              </a:r>
              <a:r>
                <a:t> and to </a:t>
              </a:r>
              <a:r>
                <a:rPr b="1"/>
                <a:t>integrate it into their history</a:t>
              </a:r>
              <a:r>
                <a:t>. It is a really brave church community that decides to face such abuse head-on.”</a:t>
              </a:r>
            </a:p>
          </p:txBody>
        </p:sp>
      </p:grpSp>
      <p:grpSp>
        <p:nvGrpSpPr>
          <p:cNvPr id="234" name="Group"/>
          <p:cNvGrpSpPr/>
          <p:nvPr/>
        </p:nvGrpSpPr>
        <p:grpSpPr>
          <a:xfrm>
            <a:off x="14438005" y="3196254"/>
            <a:ext cx="8879324" cy="9161129"/>
            <a:chOff x="0" y="0"/>
            <a:chExt cx="8879323" cy="9161128"/>
          </a:xfrm>
        </p:grpSpPr>
        <p:sp>
          <p:nvSpPr>
            <p:cNvPr id="232" name="Rounded Rectangle"/>
            <p:cNvSpPr/>
            <p:nvPr/>
          </p:nvSpPr>
          <p:spPr>
            <a:xfrm>
              <a:off x="0" y="0"/>
              <a:ext cx="8879324" cy="9161129"/>
            </a:xfrm>
            <a:prstGeom prst="roundRect">
              <a:avLst>
                <a:gd name="adj" fmla="val 7083"/>
              </a:avLst>
            </a:prstGeom>
            <a:solidFill>
              <a:srgbClr val="FFFFFF"/>
            </a:solidFill>
            <a:ln w="12700" cap="flat">
              <a:noFill/>
              <a:miter lim="400000"/>
            </a:ln>
            <a:effectLst>
              <a:outerShdw blurRad="431800" dist="216308" dir="5400000" rotWithShape="0">
                <a:srgbClr val="000000">
                  <a:alpha val="50000"/>
                </a:srgbClr>
              </a:outerShdw>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33" name="The vulnerable…"/>
            <p:cNvSpPr txBox="1"/>
            <p:nvPr/>
          </p:nvSpPr>
          <p:spPr>
            <a:xfrm>
              <a:off x="574777" y="1035467"/>
              <a:ext cx="7729771" cy="538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4300">
                  <a:solidFill>
                    <a:srgbClr val="444444"/>
                  </a:solidFill>
                  <a:latin typeface="Helvetica"/>
                  <a:ea typeface="Helvetica"/>
                  <a:cs typeface="Helvetica"/>
                  <a:sym typeface="Helvetica"/>
                </a:defRPr>
              </a:pPr>
              <a:r>
                <a:t>The vulnerable</a:t>
              </a:r>
            </a:p>
            <a:p>
              <a:pPr defTabSz="457200">
                <a:defRPr sz="4300" i="1">
                  <a:solidFill>
                    <a:srgbClr val="444444"/>
                  </a:solidFill>
                  <a:latin typeface="Helvetica"/>
                  <a:ea typeface="Helvetica"/>
                  <a:cs typeface="Helvetica"/>
                  <a:sym typeface="Helvetica"/>
                </a:defRPr>
              </a:pPr>
              <a:r>
                <a:t>"The Church is intended to be a place where men, women and children, including those who are vulnerable, find healing and wholeness." </a:t>
              </a:r>
            </a:p>
            <a:p>
              <a:pPr defTabSz="457200">
                <a:defRPr sz="4300">
                  <a:solidFill>
                    <a:srgbClr val="444444"/>
                  </a:solidFill>
                  <a:latin typeface="Helvetica"/>
                  <a:ea typeface="Helvetica"/>
                  <a:cs typeface="Helvetica"/>
                  <a:sym typeface="Helvetica"/>
                </a:defRPr>
              </a:pPr>
              <a:r>
                <a:t>( Protecting All God’s Children, 2010 )</a:t>
              </a:r>
            </a:p>
          </p:txBody>
        </p:sp>
      </p:grpSp>
      <p:sp>
        <p:nvSpPr>
          <p:cNvPr id="235"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36" name="Rounded Rectangle"/>
          <p:cNvSpPr/>
          <p:nvPr/>
        </p:nvSpPr>
        <p:spPr>
          <a:xfrm>
            <a:off x="-127000" y="13448673"/>
            <a:ext cx="2414390"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237" name="Part 1 - Safeguarding and the Christian Faith"/>
          <p:cNvSpPr txBox="1"/>
          <p:nvPr/>
        </p:nvSpPr>
        <p:spPr>
          <a:xfrm>
            <a:off x="67251" y="13413446"/>
            <a:ext cx="3884550" cy="312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1">
                <a:solidFill>
                  <a:srgbClr val="FFFFFF"/>
                </a:solidFill>
              </a:defRPr>
            </a:lvl1pPr>
          </a:lstStyle>
          <a:p>
            <a:r>
              <a:t>Part 1 - Safeguarding and the Christian Faith</a:t>
            </a:r>
          </a:p>
        </p:txBody>
      </p:sp>
      <p:sp>
        <p:nvSpPr>
          <p:cNvPr id="238"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39"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240" name="Recognising our responsibility"/>
          <p:cNvSpPr txBox="1"/>
          <p:nvPr/>
        </p:nvSpPr>
        <p:spPr>
          <a:xfrm>
            <a:off x="149198" y="482006"/>
            <a:ext cx="6165686"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Recognising our responsibility</a:t>
            </a:r>
          </a:p>
        </p:txBody>
      </p:sp>
      <p:pic>
        <p:nvPicPr>
          <p:cNvPr id="241"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31"/>
                                        </p:tgtEl>
                                        <p:attrNameLst>
                                          <p:attrName>style.visibility</p:attrName>
                                        </p:attrNameLst>
                                      </p:cBhvr>
                                      <p:to>
                                        <p:strVal val="visible"/>
                                      </p:to>
                                    </p:set>
                                    <p:anim calcmode="lin" valueType="num">
                                      <p:cBhvr>
                                        <p:cTn id="7" dur="1000" fill="hold"/>
                                        <p:tgtEl>
                                          <p:spTgt spid="231"/>
                                        </p:tgtEl>
                                        <p:attrNameLst>
                                          <p:attrName>ppt_x</p:attrName>
                                        </p:attrNameLst>
                                      </p:cBhvr>
                                      <p:tavLst>
                                        <p:tav tm="0">
                                          <p:val>
                                            <p:strVal val="0-#ppt_w/2"/>
                                          </p:val>
                                        </p:tav>
                                        <p:tav tm="100000">
                                          <p:val>
                                            <p:strVal val="#ppt_x"/>
                                          </p:val>
                                        </p:tav>
                                      </p:tavLst>
                                    </p:anim>
                                    <p:anim calcmode="lin" valueType="num">
                                      <p:cBhvr>
                                        <p:cTn id="8" dur="1000" fill="hold"/>
                                        <p:tgtEl>
                                          <p:spTgt spid="2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234"/>
                                        </p:tgtEl>
                                        <p:attrNameLst>
                                          <p:attrName>style.visibility</p:attrName>
                                        </p:attrNameLst>
                                      </p:cBhvr>
                                      <p:to>
                                        <p:strVal val="visible"/>
                                      </p:to>
                                    </p:set>
                                    <p:anim calcmode="lin" valueType="num">
                                      <p:cBhvr>
                                        <p:cTn id="13" dur="1000" fill="hold"/>
                                        <p:tgtEl>
                                          <p:spTgt spid="234"/>
                                        </p:tgtEl>
                                        <p:attrNameLst>
                                          <p:attrName>ppt_x</p:attrName>
                                        </p:attrNameLst>
                                      </p:cBhvr>
                                      <p:tavLst>
                                        <p:tav tm="0">
                                          <p:val>
                                            <p:strVal val="1+#ppt_w/2"/>
                                          </p:val>
                                        </p:tav>
                                        <p:tav tm="100000">
                                          <p:val>
                                            <p:strVal val="#ppt_x"/>
                                          </p:val>
                                        </p:tav>
                                      </p:tavLst>
                                    </p:anim>
                                    <p:anim calcmode="lin" valueType="num">
                                      <p:cBhvr>
                                        <p:cTn id="14" dur="1000" fill="hold"/>
                                        <p:tgtEl>
                                          <p:spTgt spid="2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1" animBg="1" advAuto="0"/>
      <p:bldP spid="234" grpId="2"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9" name="pedestrians.jpg" descr="pedestrians.jpg"/>
          <p:cNvPicPr>
            <a:picLocks noChangeAspect="1"/>
          </p:cNvPicPr>
          <p:nvPr/>
        </p:nvPicPr>
        <p:blipFill>
          <a:blip r:embed="rId2"/>
          <a:srcRect b="29555"/>
          <a:stretch>
            <a:fillRect/>
          </a:stretch>
        </p:blipFill>
        <p:spPr>
          <a:xfrm>
            <a:off x="-1629101" y="769072"/>
            <a:ext cx="27642202" cy="12976613"/>
          </a:xfrm>
          <a:prstGeom prst="rect">
            <a:avLst/>
          </a:prstGeom>
          <a:ln w="12700">
            <a:miter lim="400000"/>
          </a:ln>
        </p:spPr>
      </p:pic>
      <p:grpSp>
        <p:nvGrpSpPr>
          <p:cNvPr id="982" name="Group"/>
          <p:cNvGrpSpPr/>
          <p:nvPr/>
        </p:nvGrpSpPr>
        <p:grpSpPr>
          <a:xfrm>
            <a:off x="12333616" y="9628224"/>
            <a:ext cx="10541821" cy="2918517"/>
            <a:chOff x="0" y="0"/>
            <a:chExt cx="10541820" cy="2918516"/>
          </a:xfrm>
        </p:grpSpPr>
        <p:sp>
          <p:nvSpPr>
            <p:cNvPr id="980" name="Rounded Rectangle"/>
            <p:cNvSpPr/>
            <p:nvPr/>
          </p:nvSpPr>
          <p:spPr>
            <a:xfrm>
              <a:off x="0" y="0"/>
              <a:ext cx="10541821" cy="2918517"/>
            </a:xfrm>
            <a:prstGeom prst="roundRect">
              <a:avLst>
                <a:gd name="adj" fmla="val 7255"/>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81" name="REMEMBER: SAFEGUARDING IS EVERYONES RESPONSIBILITY - We all have a role to play in the this “Gospel work”."/>
            <p:cNvSpPr txBox="1"/>
            <p:nvPr/>
          </p:nvSpPr>
          <p:spPr>
            <a:xfrm>
              <a:off x="1028679" y="392458"/>
              <a:ext cx="8484461" cy="2286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457200">
                <a:defRPr sz="3600">
                  <a:solidFill>
                    <a:srgbClr val="75147D"/>
                  </a:solidFill>
                  <a:latin typeface="Helvetica"/>
                  <a:ea typeface="Helvetica"/>
                  <a:cs typeface="Helvetica"/>
                  <a:sym typeface="Helvetica"/>
                </a:defRPr>
              </a:lvl1pPr>
            </a:lstStyle>
            <a:p>
              <a:r>
                <a:t>REMEMBER: SAFEGUARDING IS EVERYONES RESPONSIBILITY - We all have a role to play in the this “Gospel work”.</a:t>
              </a:r>
            </a:p>
          </p:txBody>
        </p:sp>
      </p:grpSp>
      <p:grpSp>
        <p:nvGrpSpPr>
          <p:cNvPr id="986" name="Group"/>
          <p:cNvGrpSpPr/>
          <p:nvPr/>
        </p:nvGrpSpPr>
        <p:grpSpPr>
          <a:xfrm>
            <a:off x="5283833" y="2377763"/>
            <a:ext cx="6638181" cy="3246633"/>
            <a:chOff x="0" y="0"/>
            <a:chExt cx="6638180" cy="3246632"/>
          </a:xfrm>
        </p:grpSpPr>
        <p:sp>
          <p:nvSpPr>
            <p:cNvPr id="983" name="Rounded Rectangle"/>
            <p:cNvSpPr/>
            <p:nvPr/>
          </p:nvSpPr>
          <p:spPr>
            <a:xfrm>
              <a:off x="0" y="0"/>
              <a:ext cx="6638181" cy="3246633"/>
            </a:xfrm>
            <a:prstGeom prst="roundRect">
              <a:avLst>
                <a:gd name="adj" fmla="val 6521"/>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84" name="Awareness of and commitment to safeguarding"/>
            <p:cNvSpPr txBox="1"/>
            <p:nvPr/>
          </p:nvSpPr>
          <p:spPr>
            <a:xfrm>
              <a:off x="508926" y="823441"/>
              <a:ext cx="5620329" cy="1739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457200">
                <a:defRPr sz="3600">
                  <a:solidFill>
                    <a:srgbClr val="444444"/>
                  </a:solidFill>
                  <a:latin typeface="Helvetica"/>
                  <a:ea typeface="Helvetica"/>
                  <a:cs typeface="Helvetica"/>
                  <a:sym typeface="Helvetica"/>
                </a:defRPr>
              </a:lvl1pPr>
            </a:lstStyle>
            <a:p>
              <a:r>
                <a:rPr dirty="0"/>
                <a:t>Awareness of and commitment to safeguarding</a:t>
              </a:r>
            </a:p>
          </p:txBody>
        </p:sp>
        <p:pic>
          <p:nvPicPr>
            <p:cNvPr id="985" name="check-double-solid.jpg" descr="check-double-solid.jpg"/>
            <p:cNvPicPr>
              <a:picLocks noChangeAspect="1"/>
            </p:cNvPicPr>
            <p:nvPr/>
          </p:nvPicPr>
          <p:blipFill>
            <a:blip r:embed="rId3"/>
            <a:stretch>
              <a:fillRect/>
            </a:stretch>
          </p:blipFill>
          <p:spPr>
            <a:xfrm>
              <a:off x="2993206" y="196318"/>
              <a:ext cx="651769" cy="651769"/>
            </a:xfrm>
            <a:prstGeom prst="rect">
              <a:avLst/>
            </a:prstGeom>
            <a:ln w="12700" cap="flat">
              <a:noFill/>
              <a:miter lim="400000"/>
            </a:ln>
            <a:effectLst/>
          </p:spPr>
        </p:pic>
      </p:grpSp>
      <p:grpSp>
        <p:nvGrpSpPr>
          <p:cNvPr id="990" name="Group"/>
          <p:cNvGrpSpPr/>
          <p:nvPr/>
        </p:nvGrpSpPr>
        <p:grpSpPr>
          <a:xfrm>
            <a:off x="12409143" y="2377763"/>
            <a:ext cx="6638181" cy="3246633"/>
            <a:chOff x="0" y="0"/>
            <a:chExt cx="6638180" cy="3246632"/>
          </a:xfrm>
        </p:grpSpPr>
        <p:sp>
          <p:nvSpPr>
            <p:cNvPr id="987" name="Rounded Rectangle"/>
            <p:cNvSpPr/>
            <p:nvPr/>
          </p:nvSpPr>
          <p:spPr>
            <a:xfrm>
              <a:off x="0" y="0"/>
              <a:ext cx="6638181" cy="3246633"/>
            </a:xfrm>
            <a:prstGeom prst="roundRect">
              <a:avLst>
                <a:gd name="adj" fmla="val 6521"/>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88" name="Connect the Christian faith and safeguarding"/>
            <p:cNvSpPr txBox="1"/>
            <p:nvPr/>
          </p:nvSpPr>
          <p:spPr>
            <a:xfrm>
              <a:off x="508925" y="1096491"/>
              <a:ext cx="5620329" cy="1193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457200">
                <a:defRPr sz="3600">
                  <a:solidFill>
                    <a:srgbClr val="444444"/>
                  </a:solidFill>
                  <a:latin typeface="Helvetica"/>
                  <a:ea typeface="Helvetica"/>
                  <a:cs typeface="Helvetica"/>
                  <a:sym typeface="Helvetica"/>
                </a:defRPr>
              </a:lvl1pPr>
            </a:lstStyle>
            <a:p>
              <a:r>
                <a:t>Connect the Christian faith and safeguarding</a:t>
              </a:r>
            </a:p>
          </p:txBody>
        </p:sp>
        <p:pic>
          <p:nvPicPr>
            <p:cNvPr id="989" name="check-double-solid.jpg" descr="check-double-solid.jpg"/>
            <p:cNvPicPr>
              <a:picLocks noChangeAspect="1"/>
            </p:cNvPicPr>
            <p:nvPr/>
          </p:nvPicPr>
          <p:blipFill>
            <a:blip r:embed="rId3"/>
            <a:stretch>
              <a:fillRect/>
            </a:stretch>
          </p:blipFill>
          <p:spPr>
            <a:xfrm>
              <a:off x="2993206" y="196318"/>
              <a:ext cx="651769" cy="651769"/>
            </a:xfrm>
            <a:prstGeom prst="rect">
              <a:avLst/>
            </a:prstGeom>
            <a:ln w="12700" cap="flat">
              <a:noFill/>
              <a:miter lim="400000"/>
            </a:ln>
            <a:effectLst/>
          </p:spPr>
        </p:pic>
      </p:grpSp>
      <p:grpSp>
        <p:nvGrpSpPr>
          <p:cNvPr id="994" name="Group"/>
          <p:cNvGrpSpPr/>
          <p:nvPr/>
        </p:nvGrpSpPr>
        <p:grpSpPr>
          <a:xfrm>
            <a:off x="5283833" y="6118364"/>
            <a:ext cx="6638181" cy="3246634"/>
            <a:chOff x="0" y="0"/>
            <a:chExt cx="6638180" cy="3246632"/>
          </a:xfrm>
        </p:grpSpPr>
        <p:sp>
          <p:nvSpPr>
            <p:cNvPr id="991" name="Rounded Rectangle"/>
            <p:cNvSpPr/>
            <p:nvPr/>
          </p:nvSpPr>
          <p:spPr>
            <a:xfrm>
              <a:off x="0" y="0"/>
              <a:ext cx="6638181" cy="3246633"/>
            </a:xfrm>
            <a:prstGeom prst="roundRect">
              <a:avLst>
                <a:gd name="adj" fmla="val 6521"/>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92" name="Recognise patterns of power and abuse"/>
            <p:cNvSpPr txBox="1"/>
            <p:nvPr/>
          </p:nvSpPr>
          <p:spPr>
            <a:xfrm>
              <a:off x="508926" y="1205500"/>
              <a:ext cx="5620329" cy="1193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457200">
                <a:defRPr sz="3600">
                  <a:solidFill>
                    <a:srgbClr val="444444"/>
                  </a:solidFill>
                  <a:latin typeface="Helvetica"/>
                  <a:ea typeface="Helvetica"/>
                  <a:cs typeface="Helvetica"/>
                  <a:sym typeface="Helvetica"/>
                </a:defRPr>
              </a:lvl1pPr>
            </a:lstStyle>
            <a:p>
              <a:r>
                <a:t>Recognise patterns of power and abuse</a:t>
              </a:r>
            </a:p>
          </p:txBody>
        </p:sp>
        <p:pic>
          <p:nvPicPr>
            <p:cNvPr id="993" name="check-double-solid.jpg" descr="check-double-solid.jpg"/>
            <p:cNvPicPr>
              <a:picLocks noChangeAspect="1"/>
            </p:cNvPicPr>
            <p:nvPr/>
          </p:nvPicPr>
          <p:blipFill>
            <a:blip r:embed="rId3"/>
            <a:stretch>
              <a:fillRect/>
            </a:stretch>
          </p:blipFill>
          <p:spPr>
            <a:xfrm>
              <a:off x="2993206" y="413751"/>
              <a:ext cx="651769" cy="651769"/>
            </a:xfrm>
            <a:prstGeom prst="rect">
              <a:avLst/>
            </a:prstGeom>
            <a:ln w="12700" cap="flat">
              <a:noFill/>
              <a:miter lim="400000"/>
            </a:ln>
            <a:effectLst/>
          </p:spPr>
        </p:pic>
      </p:grpSp>
      <p:grpSp>
        <p:nvGrpSpPr>
          <p:cNvPr id="998" name="Group"/>
          <p:cNvGrpSpPr/>
          <p:nvPr/>
        </p:nvGrpSpPr>
        <p:grpSpPr>
          <a:xfrm>
            <a:off x="12409143" y="6118364"/>
            <a:ext cx="6638181" cy="3246633"/>
            <a:chOff x="0" y="0"/>
            <a:chExt cx="6638180" cy="3246632"/>
          </a:xfrm>
        </p:grpSpPr>
        <p:sp>
          <p:nvSpPr>
            <p:cNvPr id="995" name="Rounded Rectangle"/>
            <p:cNvSpPr/>
            <p:nvPr/>
          </p:nvSpPr>
          <p:spPr>
            <a:xfrm>
              <a:off x="0" y="0"/>
              <a:ext cx="6638181" cy="3246633"/>
            </a:xfrm>
            <a:prstGeom prst="roundRect">
              <a:avLst>
                <a:gd name="adj" fmla="val 6521"/>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96" name="Identify the barriers to safeguarding"/>
            <p:cNvSpPr txBox="1"/>
            <p:nvPr/>
          </p:nvSpPr>
          <p:spPr>
            <a:xfrm>
              <a:off x="508925" y="1205500"/>
              <a:ext cx="5620329" cy="1193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457200">
                <a:defRPr sz="3600">
                  <a:solidFill>
                    <a:srgbClr val="444444"/>
                  </a:solidFill>
                  <a:latin typeface="Helvetica"/>
                  <a:ea typeface="Helvetica"/>
                  <a:cs typeface="Helvetica"/>
                  <a:sym typeface="Helvetica"/>
                </a:defRPr>
              </a:lvl1pPr>
            </a:lstStyle>
            <a:p>
              <a:r>
                <a:t>Identify the barriers to safeguarding</a:t>
              </a:r>
            </a:p>
          </p:txBody>
        </p:sp>
        <p:pic>
          <p:nvPicPr>
            <p:cNvPr id="997" name="check-double-solid.jpg" descr="check-double-solid.jpg"/>
            <p:cNvPicPr>
              <a:picLocks noChangeAspect="1"/>
            </p:cNvPicPr>
            <p:nvPr/>
          </p:nvPicPr>
          <p:blipFill>
            <a:blip r:embed="rId3"/>
            <a:stretch>
              <a:fillRect/>
            </a:stretch>
          </p:blipFill>
          <p:spPr>
            <a:xfrm>
              <a:off x="2993206" y="413751"/>
              <a:ext cx="651769" cy="651769"/>
            </a:xfrm>
            <a:prstGeom prst="rect">
              <a:avLst/>
            </a:prstGeom>
            <a:ln w="12700" cap="flat">
              <a:noFill/>
              <a:miter lim="400000"/>
            </a:ln>
            <a:effectLst/>
          </p:spPr>
        </p:pic>
      </p:grpSp>
      <p:grpSp>
        <p:nvGrpSpPr>
          <p:cNvPr id="1002" name="Group"/>
          <p:cNvGrpSpPr/>
          <p:nvPr/>
        </p:nvGrpSpPr>
        <p:grpSpPr>
          <a:xfrm>
            <a:off x="1508563" y="9628224"/>
            <a:ext cx="10541821" cy="2918517"/>
            <a:chOff x="0" y="0"/>
            <a:chExt cx="10541820" cy="2918516"/>
          </a:xfrm>
        </p:grpSpPr>
        <p:sp>
          <p:nvSpPr>
            <p:cNvPr id="999" name="Rounded Rectangle"/>
            <p:cNvSpPr/>
            <p:nvPr/>
          </p:nvSpPr>
          <p:spPr>
            <a:xfrm>
              <a:off x="0" y="0"/>
              <a:ext cx="10541821" cy="2918517"/>
            </a:xfrm>
            <a:prstGeom prst="roundRect">
              <a:avLst>
                <a:gd name="adj" fmla="val 7255"/>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00" name="Apply a clear process to handling concerns"/>
            <p:cNvSpPr txBox="1"/>
            <p:nvPr/>
          </p:nvSpPr>
          <p:spPr>
            <a:xfrm>
              <a:off x="1782018" y="1272202"/>
              <a:ext cx="6977784" cy="1193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457200">
                <a:defRPr sz="3600">
                  <a:solidFill>
                    <a:srgbClr val="444444"/>
                  </a:solidFill>
                  <a:latin typeface="Helvetica"/>
                  <a:ea typeface="Helvetica"/>
                  <a:cs typeface="Helvetica"/>
                  <a:sym typeface="Helvetica"/>
                </a:defRPr>
              </a:lvl1pPr>
            </a:lstStyle>
            <a:p>
              <a:r>
                <a:t>Apply a clear process to handling concerns</a:t>
              </a:r>
            </a:p>
          </p:txBody>
        </p:sp>
        <p:pic>
          <p:nvPicPr>
            <p:cNvPr id="1001" name="check-double-solid.jpg" descr="check-double-solid.jpg"/>
            <p:cNvPicPr>
              <a:picLocks noChangeAspect="1"/>
            </p:cNvPicPr>
            <p:nvPr/>
          </p:nvPicPr>
          <p:blipFill>
            <a:blip r:embed="rId3"/>
            <a:stretch>
              <a:fillRect/>
            </a:stretch>
          </p:blipFill>
          <p:spPr>
            <a:xfrm>
              <a:off x="4945026" y="413456"/>
              <a:ext cx="651769" cy="651769"/>
            </a:xfrm>
            <a:prstGeom prst="rect">
              <a:avLst/>
            </a:prstGeom>
            <a:ln w="12700" cap="flat">
              <a:noFill/>
              <a:miter lim="400000"/>
            </a:ln>
            <a:effectLst/>
          </p:spPr>
        </p:pic>
      </p:grpSp>
      <p:sp>
        <p:nvSpPr>
          <p:cNvPr id="1003"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004" name="Rounded Rectangle"/>
          <p:cNvSpPr/>
          <p:nvPr/>
        </p:nvSpPr>
        <p:spPr>
          <a:xfrm>
            <a:off x="-127000" y="13448673"/>
            <a:ext cx="24835984"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1005" name="Part 4 - Responding Individually and Collectively"/>
          <p:cNvSpPr txBox="1"/>
          <p:nvPr/>
        </p:nvSpPr>
        <p:spPr>
          <a:xfrm>
            <a:off x="44246" y="13419981"/>
            <a:ext cx="4487610" cy="324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t>Part 4 - Responding Individually and Collectively</a:t>
            </a:r>
          </a:p>
        </p:txBody>
      </p:sp>
      <p:sp>
        <p:nvSpPr>
          <p:cNvPr id="1006"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07"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1008" name="Summary and Conclusions"/>
          <p:cNvSpPr txBox="1"/>
          <p:nvPr/>
        </p:nvSpPr>
        <p:spPr>
          <a:xfrm>
            <a:off x="149198" y="482006"/>
            <a:ext cx="5468723"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Summary and Conclusions</a:t>
            </a:r>
          </a:p>
        </p:txBody>
      </p:sp>
      <p:pic>
        <p:nvPicPr>
          <p:cNvPr id="1009" name="logo.jpg" descr="logo.jpg"/>
          <p:cNvPicPr>
            <a:picLocks noChangeAspect="1"/>
          </p:cNvPicPr>
          <p:nvPr/>
        </p:nvPicPr>
        <p:blipFill>
          <a:blip r:embed="rId4"/>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986"/>
                                        </p:tgtEl>
                                        <p:attrNameLst>
                                          <p:attrName>style.visibility</p:attrName>
                                        </p:attrNameLst>
                                      </p:cBhvr>
                                      <p:to>
                                        <p:strVal val="visible"/>
                                      </p:to>
                                    </p:set>
                                    <p:anim calcmode="lin" valueType="num">
                                      <p:cBhvr>
                                        <p:cTn id="7" dur="500" fill="hold"/>
                                        <p:tgtEl>
                                          <p:spTgt spid="986"/>
                                        </p:tgtEl>
                                        <p:attrNameLst>
                                          <p:attrName>ppt_w</p:attrName>
                                        </p:attrNameLst>
                                      </p:cBhvr>
                                      <p:tavLst>
                                        <p:tav tm="0">
                                          <p:val>
                                            <p:fltVal val="0"/>
                                          </p:val>
                                        </p:tav>
                                        <p:tav tm="100000">
                                          <p:val>
                                            <p:strVal val="#ppt_w"/>
                                          </p:val>
                                        </p:tav>
                                      </p:tavLst>
                                    </p:anim>
                                    <p:anim calcmode="lin" valueType="num">
                                      <p:cBhvr>
                                        <p:cTn id="8" dur="500" fill="hold"/>
                                        <p:tgtEl>
                                          <p:spTgt spid="9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990"/>
                                        </p:tgtEl>
                                        <p:attrNameLst>
                                          <p:attrName>style.visibility</p:attrName>
                                        </p:attrNameLst>
                                      </p:cBhvr>
                                      <p:to>
                                        <p:strVal val="visible"/>
                                      </p:to>
                                    </p:set>
                                    <p:anim calcmode="lin" valueType="num">
                                      <p:cBhvr>
                                        <p:cTn id="13" dur="500" fill="hold"/>
                                        <p:tgtEl>
                                          <p:spTgt spid="990"/>
                                        </p:tgtEl>
                                        <p:attrNameLst>
                                          <p:attrName>ppt_w</p:attrName>
                                        </p:attrNameLst>
                                      </p:cBhvr>
                                      <p:tavLst>
                                        <p:tav tm="0">
                                          <p:val>
                                            <p:fltVal val="0"/>
                                          </p:val>
                                        </p:tav>
                                        <p:tav tm="100000">
                                          <p:val>
                                            <p:strVal val="#ppt_w"/>
                                          </p:val>
                                        </p:tav>
                                      </p:tavLst>
                                    </p:anim>
                                    <p:anim calcmode="lin" valueType="num">
                                      <p:cBhvr>
                                        <p:cTn id="14" dur="500" fill="hold"/>
                                        <p:tgtEl>
                                          <p:spTgt spid="99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994"/>
                                        </p:tgtEl>
                                        <p:attrNameLst>
                                          <p:attrName>style.visibility</p:attrName>
                                        </p:attrNameLst>
                                      </p:cBhvr>
                                      <p:to>
                                        <p:strVal val="visible"/>
                                      </p:to>
                                    </p:set>
                                    <p:anim calcmode="lin" valueType="num">
                                      <p:cBhvr>
                                        <p:cTn id="19" dur="500" fill="hold"/>
                                        <p:tgtEl>
                                          <p:spTgt spid="994"/>
                                        </p:tgtEl>
                                        <p:attrNameLst>
                                          <p:attrName>ppt_w</p:attrName>
                                        </p:attrNameLst>
                                      </p:cBhvr>
                                      <p:tavLst>
                                        <p:tav tm="0">
                                          <p:val>
                                            <p:fltVal val="0"/>
                                          </p:val>
                                        </p:tav>
                                        <p:tav tm="100000">
                                          <p:val>
                                            <p:strVal val="#ppt_w"/>
                                          </p:val>
                                        </p:tav>
                                      </p:tavLst>
                                    </p:anim>
                                    <p:anim calcmode="lin" valueType="num">
                                      <p:cBhvr>
                                        <p:cTn id="20" dur="500" fill="hold"/>
                                        <p:tgtEl>
                                          <p:spTgt spid="99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998"/>
                                        </p:tgtEl>
                                        <p:attrNameLst>
                                          <p:attrName>style.visibility</p:attrName>
                                        </p:attrNameLst>
                                      </p:cBhvr>
                                      <p:to>
                                        <p:strVal val="visible"/>
                                      </p:to>
                                    </p:set>
                                    <p:anim calcmode="lin" valueType="num">
                                      <p:cBhvr>
                                        <p:cTn id="25" dur="500" fill="hold"/>
                                        <p:tgtEl>
                                          <p:spTgt spid="998"/>
                                        </p:tgtEl>
                                        <p:attrNameLst>
                                          <p:attrName>ppt_w</p:attrName>
                                        </p:attrNameLst>
                                      </p:cBhvr>
                                      <p:tavLst>
                                        <p:tav tm="0">
                                          <p:val>
                                            <p:fltVal val="0"/>
                                          </p:val>
                                        </p:tav>
                                        <p:tav tm="100000">
                                          <p:val>
                                            <p:strVal val="#ppt_w"/>
                                          </p:val>
                                        </p:tav>
                                      </p:tavLst>
                                    </p:anim>
                                    <p:anim calcmode="lin" valueType="num">
                                      <p:cBhvr>
                                        <p:cTn id="26" dur="500" fill="hold"/>
                                        <p:tgtEl>
                                          <p:spTgt spid="99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1002"/>
                                        </p:tgtEl>
                                        <p:attrNameLst>
                                          <p:attrName>style.visibility</p:attrName>
                                        </p:attrNameLst>
                                      </p:cBhvr>
                                      <p:to>
                                        <p:strVal val="visible"/>
                                      </p:to>
                                    </p:set>
                                    <p:anim calcmode="lin" valueType="num">
                                      <p:cBhvr>
                                        <p:cTn id="31" dur="500" fill="hold"/>
                                        <p:tgtEl>
                                          <p:spTgt spid="1002"/>
                                        </p:tgtEl>
                                        <p:attrNameLst>
                                          <p:attrName>ppt_w</p:attrName>
                                        </p:attrNameLst>
                                      </p:cBhvr>
                                      <p:tavLst>
                                        <p:tav tm="0">
                                          <p:val>
                                            <p:fltVal val="0"/>
                                          </p:val>
                                        </p:tav>
                                        <p:tav tm="100000">
                                          <p:val>
                                            <p:strVal val="#ppt_w"/>
                                          </p:val>
                                        </p:tav>
                                      </p:tavLst>
                                    </p:anim>
                                    <p:anim calcmode="lin" valueType="num">
                                      <p:cBhvr>
                                        <p:cTn id="32" dur="500" fill="hold"/>
                                        <p:tgtEl>
                                          <p:spTgt spid="100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6" nodeType="clickEffect">
                                  <p:stCondLst>
                                    <p:cond delay="0"/>
                                  </p:stCondLst>
                                  <p:iterate>
                                    <p:tmAbs val="0"/>
                                  </p:iterate>
                                  <p:childTnLst>
                                    <p:set>
                                      <p:cBhvr>
                                        <p:cTn id="36" fill="hold"/>
                                        <p:tgtEl>
                                          <p:spTgt spid="982"/>
                                        </p:tgtEl>
                                        <p:attrNameLst>
                                          <p:attrName>style.visibility</p:attrName>
                                        </p:attrNameLst>
                                      </p:cBhvr>
                                      <p:to>
                                        <p:strVal val="visible"/>
                                      </p:to>
                                    </p:set>
                                    <p:anim calcmode="lin" valueType="num">
                                      <p:cBhvr>
                                        <p:cTn id="37" dur="500" fill="hold"/>
                                        <p:tgtEl>
                                          <p:spTgt spid="982"/>
                                        </p:tgtEl>
                                        <p:attrNameLst>
                                          <p:attrName>ppt_w</p:attrName>
                                        </p:attrNameLst>
                                      </p:cBhvr>
                                      <p:tavLst>
                                        <p:tav tm="0">
                                          <p:val>
                                            <p:fltVal val="0"/>
                                          </p:val>
                                        </p:tav>
                                        <p:tav tm="100000">
                                          <p:val>
                                            <p:strVal val="#ppt_w"/>
                                          </p:val>
                                        </p:tav>
                                      </p:tavLst>
                                    </p:anim>
                                    <p:anim calcmode="lin" valueType="num">
                                      <p:cBhvr>
                                        <p:cTn id="38" dur="500" fill="hold"/>
                                        <p:tgtEl>
                                          <p:spTgt spid="9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 grpId="6" animBg="1" advAuto="0"/>
      <p:bldP spid="986" grpId="1" animBg="1" advAuto="0"/>
      <p:bldP spid="990" grpId="2" animBg="1" advAuto="0"/>
      <p:bldP spid="994" grpId="3" animBg="1" advAuto="0"/>
      <p:bldP spid="998" grpId="4" animBg="1" advAuto="0"/>
      <p:bldP spid="1002" grpId="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general-synod.jpg" descr="general-synod.jpg"/>
          <p:cNvPicPr>
            <a:picLocks noChangeAspect="1"/>
          </p:cNvPicPr>
          <p:nvPr/>
        </p:nvPicPr>
        <p:blipFill>
          <a:blip r:embed="rId2"/>
          <a:srcRect b="31431"/>
          <a:stretch>
            <a:fillRect/>
          </a:stretch>
        </p:blipFill>
        <p:spPr>
          <a:xfrm>
            <a:off x="-401725" y="1137545"/>
            <a:ext cx="24922411" cy="12802418"/>
          </a:xfrm>
          <a:prstGeom prst="rect">
            <a:avLst/>
          </a:prstGeom>
          <a:ln w="12700">
            <a:miter lim="400000"/>
          </a:ln>
        </p:spPr>
      </p:pic>
      <p:sp>
        <p:nvSpPr>
          <p:cNvPr id="244" name="Text"/>
          <p:cNvSpPr txBox="1"/>
          <p:nvPr/>
        </p:nvSpPr>
        <p:spPr>
          <a:xfrm>
            <a:off x="11855500" y="6627317"/>
            <a:ext cx="673000" cy="461366"/>
          </a:xfrm>
          <a:prstGeom prst="rect">
            <a:avLst/>
          </a:prstGeom>
          <a:ln w="12700">
            <a:miter lim="400000"/>
          </a:ln>
        </p:spPr>
        <p:txBody>
          <a:bodyPr wrap="none" lIns="50800" tIns="50800" rIns="50800" bIns="50800" anchor="ctr">
            <a:spAutoFit/>
          </a:bodyPr>
          <a:lstStyle/>
          <a:p>
            <a:endParaRPr/>
          </a:p>
        </p:txBody>
      </p:sp>
      <p:grpSp>
        <p:nvGrpSpPr>
          <p:cNvPr id="252" name="Group"/>
          <p:cNvGrpSpPr/>
          <p:nvPr/>
        </p:nvGrpSpPr>
        <p:grpSpPr>
          <a:xfrm>
            <a:off x="7014638" y="3095097"/>
            <a:ext cx="10930071" cy="8104999"/>
            <a:chOff x="0" y="0"/>
            <a:chExt cx="10930070" cy="8104998"/>
          </a:xfrm>
        </p:grpSpPr>
        <p:sp>
          <p:nvSpPr>
            <p:cNvPr id="245" name="Rectangle"/>
            <p:cNvSpPr/>
            <p:nvPr/>
          </p:nvSpPr>
          <p:spPr>
            <a:xfrm>
              <a:off x="0" y="0"/>
              <a:ext cx="10930071" cy="8104999"/>
            </a:xfrm>
            <a:prstGeom prst="rect">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46" name="1st Child Protection Policy 1997…"/>
            <p:cNvSpPr txBox="1"/>
            <p:nvPr/>
          </p:nvSpPr>
          <p:spPr>
            <a:xfrm>
              <a:off x="1606488" y="814495"/>
              <a:ext cx="9322995" cy="5346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4900">
                  <a:solidFill>
                    <a:srgbClr val="444444"/>
                  </a:solidFill>
                  <a:latin typeface="Helvetica"/>
                  <a:ea typeface="Helvetica"/>
                  <a:cs typeface="Helvetica"/>
                  <a:sym typeface="Helvetica"/>
                </a:defRPr>
              </a:pPr>
              <a:r>
                <a:t>1st Child Protection Policy 1997</a:t>
              </a:r>
            </a:p>
            <a:p>
              <a:pPr algn="l" defTabSz="457200">
                <a:defRPr sz="4900">
                  <a:solidFill>
                    <a:srgbClr val="444444"/>
                  </a:solidFill>
                  <a:latin typeface="Helvetica"/>
                  <a:ea typeface="Helvetica"/>
                  <a:cs typeface="Helvetica"/>
                  <a:sym typeface="Helvetica"/>
                </a:defRPr>
              </a:pPr>
              <a:endParaRPr/>
            </a:p>
            <a:p>
              <a:pPr algn="l" defTabSz="457200">
                <a:defRPr sz="4900">
                  <a:solidFill>
                    <a:srgbClr val="444444"/>
                  </a:solidFill>
                  <a:latin typeface="Helvetica"/>
                  <a:ea typeface="Helvetica"/>
                  <a:cs typeface="Helvetica"/>
                  <a:sym typeface="Helvetica"/>
                </a:defRPr>
              </a:pPr>
              <a:r>
                <a:t>Diocesan Safeguarding Advisors</a:t>
              </a:r>
            </a:p>
            <a:p>
              <a:pPr algn="l" defTabSz="457200">
                <a:defRPr sz="4900">
                  <a:solidFill>
                    <a:srgbClr val="444444"/>
                  </a:solidFill>
                  <a:latin typeface="Helvetica"/>
                  <a:ea typeface="Helvetica"/>
                  <a:cs typeface="Helvetica"/>
                  <a:sym typeface="Helvetica"/>
                </a:defRPr>
              </a:pPr>
              <a:endParaRPr/>
            </a:p>
            <a:p>
              <a:pPr algn="l" defTabSz="457200">
                <a:defRPr sz="4900">
                  <a:solidFill>
                    <a:srgbClr val="444444"/>
                  </a:solidFill>
                  <a:latin typeface="Helvetica"/>
                  <a:ea typeface="Helvetica"/>
                  <a:cs typeface="Helvetica"/>
                  <a:sym typeface="Helvetica"/>
                </a:defRPr>
              </a:pPr>
              <a:r>
                <a:t>Diocesan Safeguarding Teams</a:t>
              </a:r>
            </a:p>
            <a:p>
              <a:pPr algn="l" defTabSz="457200">
                <a:defRPr sz="4900">
                  <a:solidFill>
                    <a:srgbClr val="444444"/>
                  </a:solidFill>
                  <a:latin typeface="Helvetica"/>
                  <a:ea typeface="Helvetica"/>
                  <a:cs typeface="Helvetica"/>
                  <a:sym typeface="Helvetica"/>
                </a:defRPr>
              </a:pPr>
              <a:endParaRPr/>
            </a:p>
            <a:p>
              <a:pPr algn="l" defTabSz="457200">
                <a:defRPr sz="4900">
                  <a:solidFill>
                    <a:srgbClr val="444444"/>
                  </a:solidFill>
                  <a:latin typeface="Helvetica"/>
                  <a:ea typeface="Helvetica"/>
                  <a:cs typeface="Helvetica"/>
                  <a:sym typeface="Helvetica"/>
                </a:defRPr>
              </a:pPr>
              <a:r>
                <a:t>National Training Framework</a:t>
              </a:r>
            </a:p>
          </p:txBody>
        </p:sp>
        <p:sp>
          <p:nvSpPr>
            <p:cNvPr id="247" name="https://www.churchofengland.org/more/safeguarding"/>
            <p:cNvSpPr txBox="1"/>
            <p:nvPr/>
          </p:nvSpPr>
          <p:spPr>
            <a:xfrm>
              <a:off x="593060" y="6962808"/>
              <a:ext cx="9743949" cy="572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3200">
                  <a:solidFill>
                    <a:schemeClr val="accent1">
                      <a:hueOff val="114395"/>
                      <a:lumOff val="-24975"/>
                    </a:schemeClr>
                  </a:solidFill>
                </a:defRPr>
              </a:lvl1pPr>
            </a:lstStyle>
            <a:p>
              <a:r>
                <a:t>https://www.churchofengland.org/more/safeguarding</a:t>
              </a:r>
            </a:p>
          </p:txBody>
        </p:sp>
        <p:pic>
          <p:nvPicPr>
            <p:cNvPr id="248" name="check-double-solid.jpg" descr="check-double-solid.jpg"/>
            <p:cNvPicPr>
              <a:picLocks noChangeAspect="1"/>
            </p:cNvPicPr>
            <p:nvPr/>
          </p:nvPicPr>
          <p:blipFill>
            <a:blip r:embed="rId3"/>
            <a:stretch>
              <a:fillRect/>
            </a:stretch>
          </p:blipFill>
          <p:spPr>
            <a:xfrm>
              <a:off x="768774" y="892702"/>
              <a:ext cx="673000" cy="673000"/>
            </a:xfrm>
            <a:prstGeom prst="rect">
              <a:avLst/>
            </a:prstGeom>
            <a:ln w="12700" cap="flat">
              <a:noFill/>
              <a:miter lim="400000"/>
            </a:ln>
            <a:effectLst/>
          </p:spPr>
        </p:pic>
        <p:pic>
          <p:nvPicPr>
            <p:cNvPr id="249" name="check-double-solid.jpg" descr="check-double-solid.jpg"/>
            <p:cNvPicPr>
              <a:picLocks noChangeAspect="1"/>
            </p:cNvPicPr>
            <p:nvPr/>
          </p:nvPicPr>
          <p:blipFill>
            <a:blip r:embed="rId3"/>
            <a:stretch>
              <a:fillRect/>
            </a:stretch>
          </p:blipFill>
          <p:spPr>
            <a:xfrm>
              <a:off x="768774" y="2497340"/>
              <a:ext cx="673000" cy="672999"/>
            </a:xfrm>
            <a:prstGeom prst="rect">
              <a:avLst/>
            </a:prstGeom>
            <a:ln w="12700" cap="flat">
              <a:noFill/>
              <a:miter lim="400000"/>
            </a:ln>
            <a:effectLst/>
          </p:spPr>
        </p:pic>
        <p:pic>
          <p:nvPicPr>
            <p:cNvPr id="250" name="check-double-solid.jpg" descr="check-double-solid.jpg"/>
            <p:cNvPicPr>
              <a:picLocks noChangeAspect="1"/>
            </p:cNvPicPr>
            <p:nvPr/>
          </p:nvPicPr>
          <p:blipFill>
            <a:blip r:embed="rId3"/>
            <a:stretch>
              <a:fillRect/>
            </a:stretch>
          </p:blipFill>
          <p:spPr>
            <a:xfrm>
              <a:off x="768774" y="3927755"/>
              <a:ext cx="673000" cy="672999"/>
            </a:xfrm>
            <a:prstGeom prst="rect">
              <a:avLst/>
            </a:prstGeom>
            <a:ln w="12700" cap="flat">
              <a:noFill/>
              <a:miter lim="400000"/>
            </a:ln>
            <a:effectLst/>
          </p:spPr>
        </p:pic>
        <p:pic>
          <p:nvPicPr>
            <p:cNvPr id="251" name="check-double-solid.jpg" descr="check-double-solid.jpg"/>
            <p:cNvPicPr>
              <a:picLocks noChangeAspect="1"/>
            </p:cNvPicPr>
            <p:nvPr/>
          </p:nvPicPr>
          <p:blipFill>
            <a:blip r:embed="rId3"/>
            <a:stretch>
              <a:fillRect/>
            </a:stretch>
          </p:blipFill>
          <p:spPr>
            <a:xfrm>
              <a:off x="768774" y="5445282"/>
              <a:ext cx="673000" cy="672999"/>
            </a:xfrm>
            <a:prstGeom prst="rect">
              <a:avLst/>
            </a:prstGeom>
            <a:ln w="12700" cap="flat">
              <a:noFill/>
              <a:miter lim="400000"/>
            </a:ln>
            <a:effectLst/>
          </p:spPr>
        </p:pic>
      </p:grpSp>
      <p:sp>
        <p:nvSpPr>
          <p:cNvPr id="253"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54" name="Rounded Rectangle"/>
          <p:cNvSpPr/>
          <p:nvPr/>
        </p:nvSpPr>
        <p:spPr>
          <a:xfrm>
            <a:off x="-127000" y="13448673"/>
            <a:ext cx="2899073"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255" name="Part 1 - Safeguarding and the Christian Faith"/>
          <p:cNvSpPr txBox="1"/>
          <p:nvPr/>
        </p:nvSpPr>
        <p:spPr>
          <a:xfrm>
            <a:off x="67251" y="13413446"/>
            <a:ext cx="3884550" cy="312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1">
                <a:solidFill>
                  <a:srgbClr val="FFFFFF"/>
                </a:solidFill>
              </a:defRPr>
            </a:lvl1pPr>
          </a:lstStyle>
          <a:p>
            <a:r>
              <a:t>Part 1 - Safeguarding and the Christian Faith</a:t>
            </a:r>
          </a:p>
        </p:txBody>
      </p:sp>
      <p:sp>
        <p:nvSpPr>
          <p:cNvPr id="256"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57"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258" name="The Church of England’s response"/>
          <p:cNvSpPr txBox="1"/>
          <p:nvPr/>
        </p:nvSpPr>
        <p:spPr>
          <a:xfrm>
            <a:off x="149198" y="482006"/>
            <a:ext cx="6960719"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The Church of England’s response</a:t>
            </a:r>
          </a:p>
        </p:txBody>
      </p:sp>
      <p:pic>
        <p:nvPicPr>
          <p:cNvPr id="259" name="logo.jpg" descr="logo.jpg"/>
          <p:cNvPicPr>
            <a:picLocks noChangeAspect="1"/>
          </p:cNvPicPr>
          <p:nvPr/>
        </p:nvPicPr>
        <p:blipFill>
          <a:blip r:embed="rId4"/>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52"/>
                                        </p:tgtEl>
                                        <p:attrNameLst>
                                          <p:attrName>style.visibility</p:attrName>
                                        </p:attrNameLst>
                                      </p:cBhvr>
                                      <p:to>
                                        <p:strVal val="visible"/>
                                      </p:to>
                                    </p:set>
                                    <p:anim calcmode="lin" valueType="num">
                                      <p:cBhvr>
                                        <p:cTn id="7" dur="1000" fill="hold"/>
                                        <p:tgtEl>
                                          <p:spTgt spid="252"/>
                                        </p:tgtEl>
                                        <p:attrNameLst>
                                          <p:attrName>ppt_x</p:attrName>
                                        </p:attrNameLst>
                                      </p:cBhvr>
                                      <p:tavLst>
                                        <p:tav tm="0">
                                          <p:val>
                                            <p:strVal val="0-#ppt_w/2"/>
                                          </p:val>
                                        </p:tav>
                                        <p:tav tm="100000">
                                          <p:val>
                                            <p:strVal val="#ppt_x"/>
                                          </p:val>
                                        </p:tav>
                                      </p:tavLst>
                                    </p:anim>
                                    <p:anim calcmode="lin" valueType="num">
                                      <p:cBhvr>
                                        <p:cTn id="8" dur="1000" fill="hold"/>
                                        <p:tgtEl>
                                          <p:spTgt spid="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thebluebook.jpg" descr="thebluebook.jpg"/>
          <p:cNvPicPr>
            <a:picLocks noChangeAspect="1"/>
          </p:cNvPicPr>
          <p:nvPr/>
        </p:nvPicPr>
        <p:blipFill>
          <a:blip r:embed="rId2"/>
          <a:stretch>
            <a:fillRect/>
          </a:stretch>
        </p:blipFill>
        <p:spPr>
          <a:xfrm>
            <a:off x="1412775" y="2442389"/>
            <a:ext cx="7504650" cy="10647328"/>
          </a:xfrm>
          <a:prstGeom prst="rect">
            <a:avLst/>
          </a:prstGeom>
          <a:ln w="12700">
            <a:miter lim="400000"/>
          </a:ln>
        </p:spPr>
      </p:pic>
      <p:sp>
        <p:nvSpPr>
          <p:cNvPr id="262" name="6 overarching commitments…"/>
          <p:cNvSpPr txBox="1"/>
          <p:nvPr/>
        </p:nvSpPr>
        <p:spPr>
          <a:xfrm>
            <a:off x="10894666" y="2635253"/>
            <a:ext cx="12957190" cy="1026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200">
                <a:solidFill>
                  <a:srgbClr val="0A5F74"/>
                </a:solidFill>
                <a:latin typeface="Helvetica"/>
                <a:ea typeface="Helvetica"/>
                <a:cs typeface="Helvetica"/>
                <a:sym typeface="Helvetica"/>
              </a:defRPr>
            </a:pPr>
            <a:r>
              <a:t>6 overarching commitments</a:t>
            </a:r>
          </a:p>
          <a:p>
            <a:pPr marL="457200" indent="-317500" algn="l" defTabSz="457200">
              <a:buClr>
                <a:srgbClr val="444444"/>
              </a:buClr>
              <a:buSzPct val="100000"/>
              <a:buFont typeface="Helvetica"/>
              <a:buAutoNum type="arabicPeriod"/>
              <a:defRPr sz="4200">
                <a:solidFill>
                  <a:srgbClr val="444444"/>
                </a:solidFill>
                <a:latin typeface="Helvetica"/>
                <a:ea typeface="Helvetica"/>
                <a:cs typeface="Helvetica"/>
                <a:sym typeface="Helvetica"/>
              </a:defRPr>
            </a:pPr>
            <a:r>
              <a:t> Promoting a safe environment and culture.</a:t>
            </a:r>
          </a:p>
          <a:p>
            <a:pPr algn="l" defTabSz="457200">
              <a:defRPr sz="4200">
                <a:solidFill>
                  <a:srgbClr val="444444"/>
                </a:solidFill>
                <a:latin typeface="Helvetica"/>
                <a:ea typeface="Helvetica"/>
                <a:cs typeface="Helvetica"/>
                <a:sym typeface="Helvetica"/>
              </a:defRPr>
            </a:pPr>
            <a:endParaRPr/>
          </a:p>
          <a:p>
            <a:pPr marL="457200" indent="-317500" algn="l" defTabSz="457200">
              <a:buClr>
                <a:srgbClr val="444444"/>
              </a:buClr>
              <a:buSzPct val="100000"/>
              <a:buFont typeface="Helvetica"/>
              <a:buAutoNum type="arabicPeriod" startAt="2"/>
              <a:defRPr sz="4200">
                <a:solidFill>
                  <a:srgbClr val="444444"/>
                </a:solidFill>
                <a:latin typeface="Helvetica"/>
                <a:ea typeface="Helvetica"/>
                <a:cs typeface="Helvetica"/>
                <a:sym typeface="Helvetica"/>
              </a:defRPr>
            </a:pPr>
            <a:r>
              <a:t> Safely recruiting and supporting all those with safeguarding responsibilities.</a:t>
            </a:r>
          </a:p>
          <a:p>
            <a:pPr algn="l" defTabSz="457200">
              <a:defRPr sz="4200">
                <a:solidFill>
                  <a:srgbClr val="444444"/>
                </a:solidFill>
                <a:latin typeface="Helvetica"/>
                <a:ea typeface="Helvetica"/>
                <a:cs typeface="Helvetica"/>
                <a:sym typeface="Helvetica"/>
              </a:defRPr>
            </a:pPr>
            <a:endParaRPr/>
          </a:p>
          <a:p>
            <a:pPr marL="457200" indent="-317500" algn="l" defTabSz="457200">
              <a:buClr>
                <a:srgbClr val="444444"/>
              </a:buClr>
              <a:buSzPct val="100000"/>
              <a:buFont typeface="Helvetica"/>
              <a:buAutoNum type="arabicPeriod" startAt="3"/>
              <a:defRPr sz="4200">
                <a:solidFill>
                  <a:srgbClr val="444444"/>
                </a:solidFill>
                <a:latin typeface="Helvetica"/>
                <a:ea typeface="Helvetica"/>
                <a:cs typeface="Helvetica"/>
                <a:sym typeface="Helvetica"/>
              </a:defRPr>
            </a:pPr>
            <a:r>
              <a:t> Responding promptly to every safeguarding concern or allegation.</a:t>
            </a:r>
          </a:p>
          <a:p>
            <a:pPr algn="l" defTabSz="457200">
              <a:defRPr sz="4200">
                <a:solidFill>
                  <a:srgbClr val="444444"/>
                </a:solidFill>
                <a:latin typeface="Helvetica"/>
                <a:ea typeface="Helvetica"/>
                <a:cs typeface="Helvetica"/>
                <a:sym typeface="Helvetica"/>
              </a:defRPr>
            </a:pPr>
            <a:endParaRPr/>
          </a:p>
          <a:p>
            <a:pPr marL="457200" indent="-317500" algn="l" defTabSz="457200">
              <a:buClr>
                <a:srgbClr val="444444"/>
              </a:buClr>
              <a:buSzPct val="100000"/>
              <a:buFont typeface="Helvetica"/>
              <a:buAutoNum type="arabicPeriod" startAt="4"/>
              <a:defRPr sz="4200">
                <a:solidFill>
                  <a:srgbClr val="444444"/>
                </a:solidFill>
                <a:latin typeface="Helvetica"/>
                <a:ea typeface="Helvetica"/>
                <a:cs typeface="Helvetica"/>
                <a:sym typeface="Helvetica"/>
              </a:defRPr>
            </a:pPr>
            <a:r>
              <a:t> Caring pastorally for victims/ survivors of abuse.</a:t>
            </a:r>
          </a:p>
          <a:p>
            <a:pPr algn="l" defTabSz="457200">
              <a:defRPr sz="4200">
                <a:solidFill>
                  <a:srgbClr val="444444"/>
                </a:solidFill>
                <a:latin typeface="Helvetica"/>
                <a:ea typeface="Helvetica"/>
                <a:cs typeface="Helvetica"/>
                <a:sym typeface="Helvetica"/>
              </a:defRPr>
            </a:pPr>
            <a:endParaRPr/>
          </a:p>
          <a:p>
            <a:pPr marL="457200" indent="-317500" algn="l" defTabSz="457200">
              <a:buClr>
                <a:srgbClr val="444444"/>
              </a:buClr>
              <a:buSzPct val="100000"/>
              <a:buFont typeface="Helvetica"/>
              <a:buAutoNum type="arabicPeriod" startAt="5"/>
              <a:defRPr sz="4200">
                <a:solidFill>
                  <a:srgbClr val="444444"/>
                </a:solidFill>
                <a:latin typeface="Helvetica"/>
                <a:ea typeface="Helvetica"/>
                <a:cs typeface="Helvetica"/>
                <a:sym typeface="Helvetica"/>
              </a:defRPr>
            </a:pPr>
            <a:r>
              <a:t> Caring pastorally for those who are the subject of concerns or allegations of abuse.</a:t>
            </a:r>
          </a:p>
          <a:p>
            <a:pPr algn="l" defTabSz="457200">
              <a:defRPr sz="4200">
                <a:solidFill>
                  <a:srgbClr val="444444"/>
                </a:solidFill>
                <a:latin typeface="Helvetica"/>
                <a:ea typeface="Helvetica"/>
                <a:cs typeface="Helvetica"/>
                <a:sym typeface="Helvetica"/>
              </a:defRPr>
            </a:pPr>
            <a:endParaRPr/>
          </a:p>
          <a:p>
            <a:pPr marL="457200" indent="-317500" algn="l" defTabSz="457200">
              <a:buClr>
                <a:srgbClr val="444444"/>
              </a:buClr>
              <a:buSzPct val="100000"/>
              <a:buFont typeface="Helvetica"/>
              <a:buAutoNum type="arabicPeriod" startAt="6"/>
              <a:defRPr sz="4200">
                <a:solidFill>
                  <a:srgbClr val="444444"/>
                </a:solidFill>
                <a:latin typeface="Helvetica"/>
                <a:ea typeface="Helvetica"/>
                <a:cs typeface="Helvetica"/>
                <a:sym typeface="Helvetica"/>
              </a:defRPr>
            </a:pPr>
            <a:r>
              <a:t> Responding to those that may present a risk to others.</a:t>
            </a:r>
          </a:p>
        </p:txBody>
      </p:sp>
      <p:sp>
        <p:nvSpPr>
          <p:cNvPr id="263"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64" name="Rounded Rectangle"/>
          <p:cNvSpPr/>
          <p:nvPr/>
        </p:nvSpPr>
        <p:spPr>
          <a:xfrm>
            <a:off x="-127000" y="13448673"/>
            <a:ext cx="3378399"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265" name="Part 1 - Safeguarding and the Christian Faith"/>
          <p:cNvSpPr txBox="1"/>
          <p:nvPr/>
        </p:nvSpPr>
        <p:spPr>
          <a:xfrm>
            <a:off x="67251" y="13413446"/>
            <a:ext cx="3884550" cy="312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1">
                <a:solidFill>
                  <a:srgbClr val="FFFFFF"/>
                </a:solidFill>
              </a:defRPr>
            </a:lvl1pPr>
          </a:lstStyle>
          <a:p>
            <a:r>
              <a:t>Part 1 - Safeguarding and the Christian Faith</a:t>
            </a:r>
          </a:p>
        </p:txBody>
      </p:sp>
      <p:sp>
        <p:nvSpPr>
          <p:cNvPr id="266"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67"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268" name="Promoting a safer church"/>
          <p:cNvSpPr txBox="1"/>
          <p:nvPr/>
        </p:nvSpPr>
        <p:spPr>
          <a:xfrm>
            <a:off x="149198" y="482006"/>
            <a:ext cx="5182477"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Promoting a safer church</a:t>
            </a:r>
          </a:p>
        </p:txBody>
      </p:sp>
      <p:pic>
        <p:nvPicPr>
          <p:cNvPr id="269"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61"/>
                                        </p:tgtEl>
                                        <p:attrNameLst>
                                          <p:attrName>style.visibility</p:attrName>
                                        </p:attrNameLst>
                                      </p:cBhvr>
                                      <p:to>
                                        <p:strVal val="visible"/>
                                      </p:to>
                                    </p:set>
                                    <p:anim calcmode="lin" valueType="num">
                                      <p:cBhvr>
                                        <p:cTn id="7" dur="500" fill="hold"/>
                                        <p:tgtEl>
                                          <p:spTgt spid="261"/>
                                        </p:tgtEl>
                                        <p:attrNameLst>
                                          <p:attrName>ppt_w</p:attrName>
                                        </p:attrNameLst>
                                      </p:cBhvr>
                                      <p:tavLst>
                                        <p:tav tm="0">
                                          <p:val>
                                            <p:fltVal val="0"/>
                                          </p:val>
                                        </p:tav>
                                        <p:tav tm="100000">
                                          <p:val>
                                            <p:strVal val="#ppt_w"/>
                                          </p:val>
                                        </p:tav>
                                      </p:tavLst>
                                    </p:anim>
                                    <p:anim calcmode="lin" valueType="num">
                                      <p:cBhvr>
                                        <p:cTn id="8" dur="500" fill="hold"/>
                                        <p:tgtEl>
                                          <p:spTgt spid="2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62"/>
                                        </p:tgtEl>
                                        <p:attrNameLst>
                                          <p:attrName>style.visibility</p:attrName>
                                        </p:attrNameLst>
                                      </p:cBhvr>
                                      <p:to>
                                        <p:strVal val="visible"/>
                                      </p:to>
                                    </p:set>
                                    <p:anim calcmode="lin" valueType="num">
                                      <p:cBhvr>
                                        <p:cTn id="13" dur="2500" fill="hold"/>
                                        <p:tgtEl>
                                          <p:spTgt spid="262"/>
                                        </p:tgtEl>
                                        <p:attrNameLst>
                                          <p:attrName>ppt_w</p:attrName>
                                        </p:attrNameLst>
                                      </p:cBhvr>
                                      <p:tavLst>
                                        <p:tav tm="0">
                                          <p:val>
                                            <p:fltVal val="0"/>
                                          </p:val>
                                        </p:tav>
                                        <p:tav tm="100000">
                                          <p:val>
                                            <p:strVal val="#ppt_w"/>
                                          </p:val>
                                        </p:tav>
                                      </p:tavLst>
                                    </p:anim>
                                    <p:anim calcmode="lin" valueType="num">
                                      <p:cBhvr>
                                        <p:cTn id="14" dur="2500" fill="hold"/>
                                        <p:tgtEl>
                                          <p:spTgt spid="2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1" animBg="1" advAuto="0"/>
      <p:bldP spid="262"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ministry6.jpg" descr="ministry6.jpg"/>
          <p:cNvPicPr>
            <a:picLocks noChangeAspect="1"/>
          </p:cNvPicPr>
          <p:nvPr/>
        </p:nvPicPr>
        <p:blipFill>
          <a:blip r:embed="rId2"/>
          <a:srcRect b="8343"/>
          <a:stretch>
            <a:fillRect/>
          </a:stretch>
        </p:blipFill>
        <p:spPr>
          <a:xfrm>
            <a:off x="16526654" y="7842558"/>
            <a:ext cx="6818711" cy="4687331"/>
          </a:xfrm>
          <a:prstGeom prst="rect">
            <a:avLst/>
          </a:prstGeom>
          <a:ln w="12700">
            <a:miter lim="400000"/>
          </a:ln>
        </p:spPr>
      </p:pic>
      <p:pic>
        <p:nvPicPr>
          <p:cNvPr id="272" name="ministry5.jpg" descr="ministry5.jpg"/>
          <p:cNvPicPr>
            <a:picLocks noChangeAspect="1"/>
          </p:cNvPicPr>
          <p:nvPr/>
        </p:nvPicPr>
        <p:blipFill>
          <a:blip r:embed="rId3"/>
          <a:srcRect b="6054"/>
          <a:stretch>
            <a:fillRect/>
          </a:stretch>
        </p:blipFill>
        <p:spPr>
          <a:xfrm>
            <a:off x="8837322" y="7853671"/>
            <a:ext cx="6621159" cy="4665187"/>
          </a:xfrm>
          <a:prstGeom prst="rect">
            <a:avLst/>
          </a:prstGeom>
          <a:ln w="12700">
            <a:miter lim="400000"/>
          </a:ln>
        </p:spPr>
      </p:pic>
      <p:pic>
        <p:nvPicPr>
          <p:cNvPr id="273" name="ministry4.jpg" descr="ministry4.jpg"/>
          <p:cNvPicPr>
            <a:picLocks noChangeAspect="1"/>
          </p:cNvPicPr>
          <p:nvPr/>
        </p:nvPicPr>
        <p:blipFill>
          <a:blip r:embed="rId4"/>
          <a:srcRect t="3079" b="3079"/>
          <a:stretch>
            <a:fillRect/>
          </a:stretch>
        </p:blipFill>
        <p:spPr>
          <a:xfrm>
            <a:off x="1126955" y="7848908"/>
            <a:ext cx="6642101" cy="4674785"/>
          </a:xfrm>
          <a:prstGeom prst="rect">
            <a:avLst/>
          </a:prstGeom>
          <a:ln w="12700">
            <a:miter lim="400000"/>
          </a:ln>
        </p:spPr>
      </p:pic>
      <p:pic>
        <p:nvPicPr>
          <p:cNvPr id="274" name="ministry3.jpg" descr="ministry3.jpg"/>
          <p:cNvPicPr>
            <a:picLocks noChangeAspect="1"/>
          </p:cNvPicPr>
          <p:nvPr/>
        </p:nvPicPr>
        <p:blipFill>
          <a:blip r:embed="rId5"/>
          <a:srcRect t="5309" b="10686"/>
          <a:stretch>
            <a:fillRect/>
          </a:stretch>
        </p:blipFill>
        <p:spPr>
          <a:xfrm>
            <a:off x="16438328" y="2737216"/>
            <a:ext cx="6818666" cy="4295976"/>
          </a:xfrm>
          <a:prstGeom prst="rect">
            <a:avLst/>
          </a:prstGeom>
          <a:ln w="12700">
            <a:miter lim="400000"/>
          </a:ln>
        </p:spPr>
      </p:pic>
      <p:pic>
        <p:nvPicPr>
          <p:cNvPr id="275" name="ministry2.jpg" descr="ministry2.jpg"/>
          <p:cNvPicPr>
            <a:picLocks noChangeAspect="1"/>
          </p:cNvPicPr>
          <p:nvPr/>
        </p:nvPicPr>
        <p:blipFill>
          <a:blip r:embed="rId6"/>
          <a:srcRect t="9480"/>
          <a:stretch>
            <a:fillRect/>
          </a:stretch>
        </p:blipFill>
        <p:spPr>
          <a:xfrm>
            <a:off x="8826802" y="2630655"/>
            <a:ext cx="6641984" cy="4509208"/>
          </a:xfrm>
          <a:prstGeom prst="rect">
            <a:avLst/>
          </a:prstGeom>
          <a:ln w="12700">
            <a:miter lim="400000"/>
          </a:ln>
        </p:spPr>
      </p:pic>
      <p:pic>
        <p:nvPicPr>
          <p:cNvPr id="276" name="coffee-small.jpg" descr="coffee-small.jpg"/>
          <p:cNvPicPr>
            <a:picLocks noChangeAspect="1"/>
          </p:cNvPicPr>
          <p:nvPr/>
        </p:nvPicPr>
        <p:blipFill>
          <a:blip r:embed="rId7"/>
          <a:stretch>
            <a:fillRect/>
          </a:stretch>
        </p:blipFill>
        <p:spPr>
          <a:xfrm>
            <a:off x="1038635" y="2618071"/>
            <a:ext cx="6818741" cy="4534463"/>
          </a:xfrm>
          <a:prstGeom prst="rect">
            <a:avLst/>
          </a:prstGeom>
          <a:ln w="12700">
            <a:miter lim="400000"/>
          </a:ln>
        </p:spPr>
      </p:pic>
      <p:sp>
        <p:nvSpPr>
          <p:cNvPr id="277"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78" name="Rounded Rectangle"/>
          <p:cNvSpPr/>
          <p:nvPr/>
        </p:nvSpPr>
        <p:spPr>
          <a:xfrm>
            <a:off x="-127000" y="13448673"/>
            <a:ext cx="3859411"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279" name="Part 1 - Safeguarding and the Christian Faith"/>
          <p:cNvSpPr txBox="1"/>
          <p:nvPr/>
        </p:nvSpPr>
        <p:spPr>
          <a:xfrm>
            <a:off x="67251" y="13413446"/>
            <a:ext cx="3884550" cy="312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1">
                <a:solidFill>
                  <a:srgbClr val="FFFFFF"/>
                </a:solidFill>
              </a:defRPr>
            </a:lvl1pPr>
          </a:lstStyle>
          <a:p>
            <a:r>
              <a:t>Part 1 - Safeguarding and the Christian Faith</a:t>
            </a:r>
          </a:p>
        </p:txBody>
      </p:sp>
      <p:sp>
        <p:nvSpPr>
          <p:cNvPr id="280"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81"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282" name="Where do I fit in?"/>
          <p:cNvSpPr txBox="1"/>
          <p:nvPr/>
        </p:nvSpPr>
        <p:spPr>
          <a:xfrm>
            <a:off x="149198" y="482006"/>
            <a:ext cx="3490152"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Where do I fit in?</a:t>
            </a:r>
          </a:p>
        </p:txBody>
      </p:sp>
      <p:pic>
        <p:nvPicPr>
          <p:cNvPr id="283" name="logo.jpg" descr="logo.jpg"/>
          <p:cNvPicPr>
            <a:picLocks noChangeAspect="1"/>
          </p:cNvPicPr>
          <p:nvPr/>
        </p:nvPicPr>
        <p:blipFill>
          <a:blip r:embed="rId8"/>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76"/>
                                        </p:tgtEl>
                                        <p:attrNameLst>
                                          <p:attrName>style.visibility</p:attrName>
                                        </p:attrNameLst>
                                      </p:cBhvr>
                                      <p:to>
                                        <p:strVal val="visible"/>
                                      </p:to>
                                    </p:set>
                                    <p:anim calcmode="lin" valueType="num">
                                      <p:cBhvr>
                                        <p:cTn id="7" dur="2500" fill="hold"/>
                                        <p:tgtEl>
                                          <p:spTgt spid="276"/>
                                        </p:tgtEl>
                                        <p:attrNameLst>
                                          <p:attrName>ppt_w</p:attrName>
                                        </p:attrNameLst>
                                      </p:cBhvr>
                                      <p:tavLst>
                                        <p:tav tm="0">
                                          <p:val>
                                            <p:fltVal val="0"/>
                                          </p:val>
                                        </p:tav>
                                        <p:tav tm="100000">
                                          <p:val>
                                            <p:strVal val="#ppt_w"/>
                                          </p:val>
                                        </p:tav>
                                      </p:tavLst>
                                    </p:anim>
                                    <p:anim calcmode="lin" valueType="num">
                                      <p:cBhvr>
                                        <p:cTn id="8" dur="2500" fill="hold"/>
                                        <p:tgtEl>
                                          <p:spTgt spid="27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75"/>
                                        </p:tgtEl>
                                        <p:attrNameLst>
                                          <p:attrName>style.visibility</p:attrName>
                                        </p:attrNameLst>
                                      </p:cBhvr>
                                      <p:to>
                                        <p:strVal val="visible"/>
                                      </p:to>
                                    </p:set>
                                    <p:anim calcmode="lin" valueType="num">
                                      <p:cBhvr>
                                        <p:cTn id="13" dur="2500" fill="hold"/>
                                        <p:tgtEl>
                                          <p:spTgt spid="275"/>
                                        </p:tgtEl>
                                        <p:attrNameLst>
                                          <p:attrName>ppt_w</p:attrName>
                                        </p:attrNameLst>
                                      </p:cBhvr>
                                      <p:tavLst>
                                        <p:tav tm="0">
                                          <p:val>
                                            <p:fltVal val="0"/>
                                          </p:val>
                                        </p:tav>
                                        <p:tav tm="100000">
                                          <p:val>
                                            <p:strVal val="#ppt_w"/>
                                          </p:val>
                                        </p:tav>
                                      </p:tavLst>
                                    </p:anim>
                                    <p:anim calcmode="lin" valueType="num">
                                      <p:cBhvr>
                                        <p:cTn id="14" dur="2500" fill="hold"/>
                                        <p:tgtEl>
                                          <p:spTgt spid="27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274"/>
                                        </p:tgtEl>
                                        <p:attrNameLst>
                                          <p:attrName>style.visibility</p:attrName>
                                        </p:attrNameLst>
                                      </p:cBhvr>
                                      <p:to>
                                        <p:strVal val="visible"/>
                                      </p:to>
                                    </p:set>
                                    <p:anim calcmode="lin" valueType="num">
                                      <p:cBhvr>
                                        <p:cTn id="19" dur="2500" fill="hold"/>
                                        <p:tgtEl>
                                          <p:spTgt spid="274"/>
                                        </p:tgtEl>
                                        <p:attrNameLst>
                                          <p:attrName>ppt_w</p:attrName>
                                        </p:attrNameLst>
                                      </p:cBhvr>
                                      <p:tavLst>
                                        <p:tav tm="0">
                                          <p:val>
                                            <p:fltVal val="0"/>
                                          </p:val>
                                        </p:tav>
                                        <p:tav tm="100000">
                                          <p:val>
                                            <p:strVal val="#ppt_w"/>
                                          </p:val>
                                        </p:tav>
                                      </p:tavLst>
                                    </p:anim>
                                    <p:anim calcmode="lin" valueType="num">
                                      <p:cBhvr>
                                        <p:cTn id="20" dur="2500" fill="hold"/>
                                        <p:tgtEl>
                                          <p:spTgt spid="27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273"/>
                                        </p:tgtEl>
                                        <p:attrNameLst>
                                          <p:attrName>style.visibility</p:attrName>
                                        </p:attrNameLst>
                                      </p:cBhvr>
                                      <p:to>
                                        <p:strVal val="visible"/>
                                      </p:to>
                                    </p:set>
                                    <p:anim calcmode="lin" valueType="num">
                                      <p:cBhvr>
                                        <p:cTn id="25" dur="2500" fill="hold"/>
                                        <p:tgtEl>
                                          <p:spTgt spid="273"/>
                                        </p:tgtEl>
                                        <p:attrNameLst>
                                          <p:attrName>ppt_w</p:attrName>
                                        </p:attrNameLst>
                                      </p:cBhvr>
                                      <p:tavLst>
                                        <p:tav tm="0">
                                          <p:val>
                                            <p:fltVal val="0"/>
                                          </p:val>
                                        </p:tav>
                                        <p:tav tm="100000">
                                          <p:val>
                                            <p:strVal val="#ppt_w"/>
                                          </p:val>
                                        </p:tav>
                                      </p:tavLst>
                                    </p:anim>
                                    <p:anim calcmode="lin" valueType="num">
                                      <p:cBhvr>
                                        <p:cTn id="26" dur="2500" fill="hold"/>
                                        <p:tgtEl>
                                          <p:spTgt spid="27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272"/>
                                        </p:tgtEl>
                                        <p:attrNameLst>
                                          <p:attrName>style.visibility</p:attrName>
                                        </p:attrNameLst>
                                      </p:cBhvr>
                                      <p:to>
                                        <p:strVal val="visible"/>
                                      </p:to>
                                    </p:set>
                                    <p:anim calcmode="lin" valueType="num">
                                      <p:cBhvr>
                                        <p:cTn id="31" dur="2500" fill="hold"/>
                                        <p:tgtEl>
                                          <p:spTgt spid="272"/>
                                        </p:tgtEl>
                                        <p:attrNameLst>
                                          <p:attrName>ppt_w</p:attrName>
                                        </p:attrNameLst>
                                      </p:cBhvr>
                                      <p:tavLst>
                                        <p:tav tm="0">
                                          <p:val>
                                            <p:fltVal val="0"/>
                                          </p:val>
                                        </p:tav>
                                        <p:tav tm="100000">
                                          <p:val>
                                            <p:strVal val="#ppt_w"/>
                                          </p:val>
                                        </p:tav>
                                      </p:tavLst>
                                    </p:anim>
                                    <p:anim calcmode="lin" valueType="num">
                                      <p:cBhvr>
                                        <p:cTn id="32" dur="2500" fill="hold"/>
                                        <p:tgtEl>
                                          <p:spTgt spid="27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6" nodeType="clickEffect">
                                  <p:stCondLst>
                                    <p:cond delay="0"/>
                                  </p:stCondLst>
                                  <p:iterate>
                                    <p:tmAbs val="0"/>
                                  </p:iterate>
                                  <p:childTnLst>
                                    <p:set>
                                      <p:cBhvr>
                                        <p:cTn id="36" fill="hold"/>
                                        <p:tgtEl>
                                          <p:spTgt spid="271"/>
                                        </p:tgtEl>
                                        <p:attrNameLst>
                                          <p:attrName>style.visibility</p:attrName>
                                        </p:attrNameLst>
                                      </p:cBhvr>
                                      <p:to>
                                        <p:strVal val="visible"/>
                                      </p:to>
                                    </p:set>
                                    <p:anim calcmode="lin" valueType="num">
                                      <p:cBhvr>
                                        <p:cTn id="37" dur="2500" fill="hold"/>
                                        <p:tgtEl>
                                          <p:spTgt spid="271"/>
                                        </p:tgtEl>
                                        <p:attrNameLst>
                                          <p:attrName>ppt_w</p:attrName>
                                        </p:attrNameLst>
                                      </p:cBhvr>
                                      <p:tavLst>
                                        <p:tav tm="0">
                                          <p:val>
                                            <p:fltVal val="0"/>
                                          </p:val>
                                        </p:tav>
                                        <p:tav tm="100000">
                                          <p:val>
                                            <p:strVal val="#ppt_w"/>
                                          </p:val>
                                        </p:tav>
                                      </p:tavLst>
                                    </p:anim>
                                    <p:anim calcmode="lin" valueType="num">
                                      <p:cBhvr>
                                        <p:cTn id="38" dur="2500" fill="hold"/>
                                        <p:tgtEl>
                                          <p:spTgt spid="2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6" animBg="1" advAuto="0"/>
      <p:bldP spid="272" grpId="5" animBg="1" advAuto="0"/>
      <p:bldP spid="273" grpId="4" animBg="1" advAuto="0"/>
      <p:bldP spid="274" grpId="3" animBg="1" advAuto="0"/>
      <p:bldP spid="275" grpId="2" animBg="1" advAuto="0"/>
      <p:bldP spid="276"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Upsetting stories about abuse within church contexts have come to light across the globe. Some of these were referred to in the opening video.…"/>
          <p:cNvSpPr txBox="1"/>
          <p:nvPr/>
        </p:nvSpPr>
        <p:spPr>
          <a:xfrm>
            <a:off x="555355" y="2813050"/>
            <a:ext cx="22375518" cy="808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3100" b="1">
                <a:solidFill>
                  <a:srgbClr val="333333"/>
                </a:solidFill>
                <a:latin typeface="Helvetica"/>
                <a:ea typeface="Helvetica"/>
                <a:cs typeface="Helvetica"/>
                <a:sym typeface="Helvetica"/>
              </a:defRPr>
            </a:pPr>
            <a:r>
              <a:t>Upsetting stories about abuse within church contexts have come to light across the globe. Some of these were referred to in the opening video.</a:t>
            </a:r>
          </a:p>
          <a:p>
            <a:pPr algn="l" defTabSz="457200">
              <a:defRPr sz="3100" b="1">
                <a:solidFill>
                  <a:srgbClr val="333333"/>
                </a:solidFill>
                <a:latin typeface="Helvetica"/>
                <a:ea typeface="Helvetica"/>
                <a:cs typeface="Helvetica"/>
                <a:sym typeface="Helvetica"/>
              </a:defRPr>
            </a:pPr>
            <a:endParaRPr/>
          </a:p>
          <a:p>
            <a:pPr algn="l" defTabSz="457200">
              <a:defRPr sz="3100" b="1">
                <a:solidFill>
                  <a:srgbClr val="333333"/>
                </a:solidFill>
                <a:latin typeface="Helvetica"/>
                <a:ea typeface="Helvetica"/>
                <a:cs typeface="Helvetica"/>
                <a:sym typeface="Helvetica"/>
              </a:defRPr>
            </a:pPr>
            <a:r>
              <a:t>What insights from the Christian faith can enable us to engage with these issues constructively? </a:t>
            </a:r>
          </a:p>
          <a:p>
            <a:pPr algn="l" defTabSz="457200">
              <a:defRPr sz="3100" b="1">
                <a:solidFill>
                  <a:srgbClr val="333333"/>
                </a:solidFill>
                <a:latin typeface="Helvetica"/>
                <a:ea typeface="Helvetica"/>
                <a:cs typeface="Helvetica"/>
                <a:sym typeface="Helvetica"/>
              </a:defRPr>
            </a:pPr>
            <a:r>
              <a:t>Please choose </a:t>
            </a:r>
            <a:r>
              <a:rPr>
                <a:solidFill>
                  <a:srgbClr val="FF0000"/>
                </a:solidFill>
              </a:rPr>
              <a:t>TWO EXAMPLES</a:t>
            </a:r>
            <a:r>
              <a:t> from the options provided below.</a:t>
            </a:r>
          </a:p>
          <a:p>
            <a:pPr algn="l" defTabSz="457200">
              <a:defRPr sz="3100">
                <a:solidFill>
                  <a:srgbClr val="333333"/>
                </a:solidFill>
                <a:latin typeface="Helvetica"/>
                <a:ea typeface="Helvetica"/>
                <a:cs typeface="Helvetica"/>
                <a:sym typeface="Helvetica"/>
              </a:defRPr>
            </a:pPr>
            <a:endParaRPr/>
          </a:p>
          <a:p>
            <a:pPr algn="l" defTabSz="457200">
              <a:defRPr sz="3100">
                <a:solidFill>
                  <a:srgbClr val="333333"/>
                </a:solidFill>
                <a:latin typeface="Helvetica"/>
                <a:ea typeface="Helvetica"/>
                <a:cs typeface="Helvetica"/>
                <a:sym typeface="Helvetica"/>
              </a:defRPr>
            </a:pPr>
            <a:endParaRPr/>
          </a:p>
          <a:p>
            <a:pPr marL="393700" indent="-393700" algn="l" defTabSz="457200">
              <a:buSzPct val="40000"/>
              <a:buBlip>
                <a:blip r:embed="rId2"/>
              </a:buBlip>
              <a:defRPr sz="3100">
                <a:solidFill>
                  <a:srgbClr val="333333"/>
                </a:solidFill>
                <a:latin typeface="Helvetica"/>
                <a:ea typeface="Helvetica"/>
                <a:cs typeface="Helvetica"/>
                <a:sym typeface="Helvetica"/>
              </a:defRPr>
            </a:pPr>
            <a:r>
              <a:t>That the church is made-up of individuals that are both following Christ and yet sin through their own failure and/or deliberate fault.</a:t>
            </a:r>
          </a:p>
          <a:p>
            <a:pPr algn="l" defTabSz="457200">
              <a:defRPr sz="3100">
                <a:solidFill>
                  <a:srgbClr val="333333"/>
                </a:solidFill>
                <a:latin typeface="Helvetica"/>
                <a:ea typeface="Helvetica"/>
                <a:cs typeface="Helvetica"/>
                <a:sym typeface="Helvetica"/>
              </a:defRPr>
            </a:pPr>
            <a:endParaRPr/>
          </a:p>
          <a:p>
            <a:pPr marL="393700" indent="-393700" algn="l" defTabSz="457200">
              <a:buSzPct val="40000"/>
              <a:buBlip>
                <a:blip r:embed="rId2"/>
              </a:buBlip>
              <a:defRPr sz="3100">
                <a:solidFill>
                  <a:srgbClr val="333333"/>
                </a:solidFill>
                <a:latin typeface="Helvetica"/>
                <a:ea typeface="Helvetica"/>
                <a:cs typeface="Helvetica"/>
                <a:sym typeface="Helvetica"/>
              </a:defRPr>
            </a:pPr>
            <a:r>
              <a:t>The Kingdom of God is not of this world. Therefore the church should not be subject to the same law, policy and regulation as other contexts.</a:t>
            </a:r>
          </a:p>
          <a:p>
            <a:pPr algn="l" defTabSz="457200">
              <a:defRPr sz="3100">
                <a:solidFill>
                  <a:srgbClr val="333333"/>
                </a:solidFill>
                <a:latin typeface="Helvetica"/>
                <a:ea typeface="Helvetica"/>
                <a:cs typeface="Helvetica"/>
                <a:sym typeface="Helvetica"/>
              </a:defRPr>
            </a:pPr>
            <a:endParaRPr/>
          </a:p>
          <a:p>
            <a:pPr marL="393700" indent="-393700" algn="l" defTabSz="457200">
              <a:buSzPct val="40000"/>
              <a:buBlip>
                <a:blip r:embed="rId2"/>
              </a:buBlip>
              <a:defRPr sz="3100">
                <a:solidFill>
                  <a:srgbClr val="333333"/>
                </a:solidFill>
                <a:latin typeface="Helvetica"/>
                <a:ea typeface="Helvetica"/>
                <a:cs typeface="Helvetica"/>
                <a:sym typeface="Helvetica"/>
              </a:defRPr>
            </a:pPr>
            <a:r>
              <a:t>The suffering of the vulnerable is inevitable in this fallen world; there is little we can do to prevent it.</a:t>
            </a:r>
          </a:p>
          <a:p>
            <a:pPr algn="l" defTabSz="457200">
              <a:defRPr sz="3100">
                <a:solidFill>
                  <a:srgbClr val="333333"/>
                </a:solidFill>
                <a:latin typeface="Helvetica"/>
                <a:ea typeface="Helvetica"/>
                <a:cs typeface="Helvetica"/>
                <a:sym typeface="Helvetica"/>
              </a:defRPr>
            </a:pPr>
            <a:endParaRPr/>
          </a:p>
          <a:p>
            <a:pPr marL="393700" indent="-393700" algn="l" defTabSz="457200">
              <a:buSzPct val="40000"/>
              <a:buBlip>
                <a:blip r:embed="rId2"/>
              </a:buBlip>
              <a:defRPr sz="3100">
                <a:solidFill>
                  <a:srgbClr val="333333"/>
                </a:solidFill>
                <a:latin typeface="Helvetica"/>
                <a:ea typeface="Helvetica"/>
                <a:cs typeface="Helvetica"/>
                <a:sym typeface="Helvetica"/>
              </a:defRPr>
            </a:pPr>
            <a:r>
              <a:t>That we are ultimately accountable to God for the extent to which we enable all people to flourish and grow within our faith communities.</a:t>
            </a:r>
          </a:p>
        </p:txBody>
      </p:sp>
      <p:sp>
        <p:nvSpPr>
          <p:cNvPr id="286" name="Rectangle"/>
          <p:cNvSpPr/>
          <p:nvPr/>
        </p:nvSpPr>
        <p:spPr>
          <a:xfrm>
            <a:off x="413"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87" name="Rounded Rectangle"/>
          <p:cNvSpPr/>
          <p:nvPr/>
        </p:nvSpPr>
        <p:spPr>
          <a:xfrm>
            <a:off x="-127000" y="13448673"/>
            <a:ext cx="4338737" cy="445090"/>
          </a:xfrm>
          <a:prstGeom prst="roundRect">
            <a:avLst>
              <a:gd name="adj" fmla="val 42800"/>
            </a:avLst>
          </a:prstGeom>
          <a:solidFill>
            <a:srgbClr val="6E9C37"/>
          </a:solidFill>
          <a:ln w="12700">
            <a:miter lim="400000"/>
          </a:ln>
        </p:spPr>
        <p:txBody>
          <a:bodyPr lIns="50800" tIns="50800" rIns="50800" bIns="50800" anchor="ctr"/>
          <a:lstStyle/>
          <a:p>
            <a:pPr defTabSz="825500">
              <a:defRPr sz="3200">
                <a:solidFill>
                  <a:srgbClr val="6D9B36"/>
                </a:solidFill>
                <a:latin typeface="Helvetica Neue Medium"/>
                <a:ea typeface="Helvetica Neue Medium"/>
                <a:cs typeface="Helvetica Neue Medium"/>
                <a:sym typeface="Helvetica Neue Medium"/>
              </a:defRPr>
            </a:pPr>
            <a:endParaRPr/>
          </a:p>
        </p:txBody>
      </p:sp>
      <p:sp>
        <p:nvSpPr>
          <p:cNvPr id="288" name="Part 1 - Safeguarding and the Christian Faith"/>
          <p:cNvSpPr txBox="1"/>
          <p:nvPr/>
        </p:nvSpPr>
        <p:spPr>
          <a:xfrm>
            <a:off x="67251" y="13413446"/>
            <a:ext cx="3884550" cy="312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1">
                <a:solidFill>
                  <a:srgbClr val="FFFFFF"/>
                </a:solidFill>
              </a:defRPr>
            </a:lvl1pPr>
          </a:lstStyle>
          <a:p>
            <a:r>
              <a:t>Part 1 - Safeguarding and the Christian Faith</a:t>
            </a:r>
          </a:p>
        </p:txBody>
      </p:sp>
      <p:sp>
        <p:nvSpPr>
          <p:cNvPr id="289"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90" name="Safeguarding Basic Awareness"/>
          <p:cNvSpPr txBox="1"/>
          <p:nvPr/>
        </p:nvSpPr>
        <p:spPr>
          <a:xfrm>
            <a:off x="149553" y="63019"/>
            <a:ext cx="5040072"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t>Safeguarding Basic Awareness</a:t>
            </a:r>
          </a:p>
        </p:txBody>
      </p:sp>
      <p:sp>
        <p:nvSpPr>
          <p:cNvPr id="291" name="Review your learning (1a)"/>
          <p:cNvSpPr txBox="1"/>
          <p:nvPr/>
        </p:nvSpPr>
        <p:spPr>
          <a:xfrm>
            <a:off x="149198" y="482006"/>
            <a:ext cx="5142663" cy="5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t>Review your learning (1a)</a:t>
            </a:r>
          </a:p>
        </p:txBody>
      </p:sp>
      <p:pic>
        <p:nvPicPr>
          <p:cNvPr id="292" name="logo.jpg" descr="logo.jpg"/>
          <p:cNvPicPr>
            <a:picLocks noChangeAspect="1"/>
          </p:cNvPicPr>
          <p:nvPr/>
        </p:nvPicPr>
        <p:blipFill>
          <a:blip r:embed="rId3"/>
          <a:stretch>
            <a:fillRect/>
          </a:stretch>
        </p:blipFill>
        <p:spPr>
          <a:xfrm>
            <a:off x="20330338" y="624478"/>
            <a:ext cx="3796966" cy="145682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85"/>
                                        </p:tgtEl>
                                        <p:attrNameLst>
                                          <p:attrName>style.visibility</p:attrName>
                                        </p:attrNameLst>
                                      </p:cBhvr>
                                      <p:to>
                                        <p:strVal val="visible"/>
                                      </p:to>
                                    </p:set>
                                    <p:anim calcmode="lin" valueType="num">
                                      <p:cBhvr>
                                        <p:cTn id="7" dur="2500" fill="hold"/>
                                        <p:tgtEl>
                                          <p:spTgt spid="285"/>
                                        </p:tgtEl>
                                        <p:attrNameLst>
                                          <p:attrName>ppt_w</p:attrName>
                                        </p:attrNameLst>
                                      </p:cBhvr>
                                      <p:tavLst>
                                        <p:tav tm="0">
                                          <p:val>
                                            <p:fltVal val="0"/>
                                          </p:val>
                                        </p:tav>
                                        <p:tav tm="100000">
                                          <p:val>
                                            <p:strVal val="#ppt_w"/>
                                          </p:val>
                                        </p:tav>
                                      </p:tavLst>
                                    </p:anim>
                                    <p:anim calcmode="lin" valueType="num">
                                      <p:cBhvr>
                                        <p:cTn id="8" dur="2500" fill="hold"/>
                                        <p:tgtEl>
                                          <p:spTgt spid="2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964</TotalTime>
  <Words>5093</Words>
  <Application>Microsoft Office PowerPoint</Application>
  <PresentationFormat>Custom</PresentationFormat>
  <Paragraphs>667</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Helvetica</vt:lpstr>
      <vt:lpstr>Helvetica Neue</vt:lpstr>
      <vt:lpstr>Helvetica Neue Medium</vt:lpstr>
      <vt:lpstr>Roboto</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Browning</dc:creator>
  <cp:lastModifiedBy>Bethany Browning</cp:lastModifiedBy>
  <cp:revision>14</cp:revision>
  <dcterms:modified xsi:type="dcterms:W3CDTF">2021-10-28T12:06:13Z</dcterms:modified>
</cp:coreProperties>
</file>